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jMYz6amJOe0dJozqCWjX91AYWn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a959496a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a959496a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o skaidrė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as ir turiny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kcijos antraštė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 turiniai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yginimas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5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k pavadinimas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ščia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rinys ir antraštė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eikslėlis ir antraštė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vadinimas ir vertikalus tekstas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us pavadinimas ir teksta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microsoft.com/office/2007/relationships/media" Target="../media/media3.mp4"/><Relationship Id="rId7" Type="http://schemas.openxmlformats.org/officeDocument/2006/relationships/image" Target="../media/image7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ps3rbBAV9-0" TargetMode="External"/><Relationship Id="rId3" Type="http://schemas.openxmlformats.org/officeDocument/2006/relationships/hyperlink" Target="https://emokykla.lt/" TargetMode="External"/><Relationship Id="rId7" Type="http://schemas.openxmlformats.org/officeDocument/2006/relationships/hyperlink" Target="https://www.youtube.com/watch?v=ps3rbBAV9-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m1-4.smp.emokykla.lt/3-klase/gyvunai-2/mo-1-3/" TargetMode="External"/><Relationship Id="rId11" Type="http://schemas.openxmlformats.org/officeDocument/2006/relationships/hyperlink" Target="http://www.ugdome.lt/kompetencijos5-8/mmkvi/isivertinimo-irankis-voratinklis/" TargetMode="External"/><Relationship Id="rId5" Type="http://schemas.openxmlformats.org/officeDocument/2006/relationships/hyperlink" Target="https://gamtamokslinisugdymas.lt/kas-yra-steam" TargetMode="External"/><Relationship Id="rId10" Type="http://schemas.openxmlformats.org/officeDocument/2006/relationships/hyperlink" Target="https://www.knygos.lt/lt/knygos/leidejas/vitae-litera/" TargetMode="External"/><Relationship Id="rId4" Type="http://schemas.openxmlformats.org/officeDocument/2006/relationships/hyperlink" Target="https://eduka.lt/" TargetMode="External"/><Relationship Id="rId9" Type="http://schemas.openxmlformats.org/officeDocument/2006/relationships/hyperlink" Target="https://www.knygos.lt/lt/knygos/autorius/irma-spiriajevien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85110" y="4957065"/>
            <a:ext cx="1539057" cy="158513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3010207" y="5952062"/>
            <a:ext cx="7601145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Parengė:</a:t>
            </a:r>
            <a:r>
              <a:rPr lang="lt-LT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Renata Bučmienė, pradinio ugdymo mokytoja metodininkė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0663" y="844276"/>
            <a:ext cx="5342559" cy="501908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7613152" y="1735960"/>
            <a:ext cx="1549224" cy="1129867"/>
          </a:xfrm>
          <a:prstGeom prst="horizontalScroll">
            <a:avLst>
              <a:gd name="adj" fmla="val 12500"/>
            </a:avLst>
          </a:prstGeom>
          <a:solidFill>
            <a:srgbClr val="FBE4D4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klasė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2001624" y="2340505"/>
            <a:ext cx="8452701" cy="187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Suprasti, kaip virškinimo ir kvėpavimo sistemos padeda mūsų kūnui gauti energijos ir deguonies bei patiems eksperimentuojant kurti organų modelius.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8373" y="4256035"/>
            <a:ext cx="2992242" cy="1984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53302" y="572164"/>
            <a:ext cx="4444369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/>
          <p:nvPr/>
        </p:nvSpPr>
        <p:spPr>
          <a:xfrm>
            <a:off x="4967921" y="1377107"/>
            <a:ext cx="143238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Tikslas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/>
          <p:nvPr/>
        </p:nvSpPr>
        <p:spPr>
          <a:xfrm>
            <a:off x="2058186" y="2064854"/>
            <a:ext cx="8405566" cy="433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Supažindinti mokinius su pagrindiniais virškinimo ir kvėpavimo sistemos organais.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Paaiškinti, kaip veikia plaučiai ir virškinimo sistema.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Ugdyti kūrybiškumą, kritinį mąstymą ir praktinius įgūdžius per STEAM veiklas.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Skatinti bendradarbiavimą grupėse.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Formuoti sveikos gyvensenos įgūdžius.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" name="Google Shape;10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9478" y="491872"/>
            <a:ext cx="4441006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/>
          <p:nvPr/>
        </p:nvSpPr>
        <p:spPr>
          <a:xfrm>
            <a:off x="4977254" y="1295550"/>
            <a:ext cx="185629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Uždaviniai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94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/>
          <p:nvPr/>
        </p:nvSpPr>
        <p:spPr>
          <a:xfrm>
            <a:off x="2548223" y="2059097"/>
            <a:ext cx="7811678" cy="273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Pažinimo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suprasti kūno </a:t>
            </a:r>
            <a:r>
              <a:rPr lang="lt-LT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sistemas</a:t>
            </a:r>
            <a:endParaRPr dirty="0"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Komunikavimo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aiškiai pristatyti savo </a:t>
            </a:r>
            <a:r>
              <a:rPr lang="lt-LT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mintis</a:t>
            </a:r>
            <a:endParaRPr dirty="0"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Socialinė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bendradarbiauti </a:t>
            </a:r>
            <a:r>
              <a:rPr lang="lt-LT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grupėje</a:t>
            </a:r>
            <a:endParaRPr dirty="0"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Kūrybiškumo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kurti modelius ir </a:t>
            </a:r>
            <a:r>
              <a:rPr lang="lt-LT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plakatus</a:t>
            </a:r>
            <a:endParaRPr dirty="0"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Sveikatos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suvokti sveikos </a:t>
            </a: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gyvensenos </a:t>
            </a:r>
            <a:r>
              <a:rPr lang="lt-LT" sz="280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svarbą</a:t>
            </a:r>
            <a:endParaRPr sz="2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70121" y="460605"/>
            <a:ext cx="4444369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4"/>
          <p:cNvSpPr/>
          <p:nvPr/>
        </p:nvSpPr>
        <p:spPr>
          <a:xfrm>
            <a:off x="4589517" y="1243722"/>
            <a:ext cx="28055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Kompetencijos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2040694" y="1852285"/>
            <a:ext cx="8424420" cy="4678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–</a:t>
            </a:r>
            <a:r>
              <a:rPr lang="lt-LT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Science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(Mokslas) 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tyrinėjame, kaip mūsų kūne veikia plaučiai ir virškinimo sistema.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– </a:t>
            </a:r>
            <a:r>
              <a:rPr lang="lt-LT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Technology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(Technologijos) </a:t>
            </a:r>
            <a:r>
              <a:rPr lang="lt-LT" sz="20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naudojame 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įvairias priemones plaučių modeliui pagaminti, pritaikome kasdienius daiktus kaip technologinius įrankius, padedančius paaiškinti sudėtingus procesus.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– </a:t>
            </a:r>
            <a:r>
              <a:rPr lang="lt-LT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Engineering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(Inžinerija) - 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konstruojame 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plaučių modelį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pagal instrukciją. Kuriame 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virškinimo sistemos modelį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iš aplinkoje rastų priemonių.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–</a:t>
            </a:r>
            <a:r>
              <a:rPr lang="lt-LT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(Menas) 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piešiame, spalviname ir dekoruojame modelius, kad būtų aiškiau suprasti jų dalis. Išreiškiame kūrybiškumą per spalvas, simbolius ir piešinius.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–</a:t>
            </a:r>
            <a:r>
              <a:rPr lang="lt-LT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20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Math</a:t>
            </a:r>
            <a:r>
              <a:rPr lang="lt-LT" sz="20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(Matematika) – </a:t>
            </a:r>
            <a:r>
              <a:rPr lang="lt-LT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sprendžiame uždavinius.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3814" y="339365"/>
            <a:ext cx="4444369" cy="167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/>
          <p:cNvSpPr/>
          <p:nvPr/>
        </p:nvSpPr>
        <p:spPr>
          <a:xfrm>
            <a:off x="5347134" y="883151"/>
            <a:ext cx="164500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STEAM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6"/>
          <p:cNvSpPr/>
          <p:nvPr/>
        </p:nvSpPr>
        <p:spPr>
          <a:xfrm>
            <a:off x="2614365" y="2444054"/>
            <a:ext cx="8085057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Pokalbis ir diskusija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STEAM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veiklos </a:t>
            </a:r>
            <a:endParaRPr lang="lt-LT" sz="28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Darbas </a:t>
            </a: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grupėse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Kūrybinės užduotys</a:t>
            </a:r>
            <a:endParaRPr dirty="0"/>
          </a:p>
          <a:p>
            <a:pPr marL="0" marR="0" lvl="0" indent="-177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Refleksija</a:t>
            </a:r>
            <a:endParaRPr sz="2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7" name="Google Shape;12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005" y="515829"/>
            <a:ext cx="4444369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"/>
          <p:cNvSpPr/>
          <p:nvPr/>
        </p:nvSpPr>
        <p:spPr>
          <a:xfrm>
            <a:off x="4694671" y="1174499"/>
            <a:ext cx="164339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Metodai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6973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/>
          <p:nvPr/>
        </p:nvSpPr>
        <p:spPr>
          <a:xfrm>
            <a:off x="2122144" y="2725674"/>
            <a:ext cx="8324782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Plastikiniai buteliai, balionai, šiaudeliai, lipni juosta, plastilinas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Virvutės, kartonas, įvairūs klasės ar namų rakandai virškinimo modeliui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Spalvoti popieriai, flomasteriai, klijai</a:t>
            </a:r>
            <a:endParaRPr/>
          </a:p>
          <a:p>
            <a:pPr marL="0" marR="0" lvl="0" indent="-177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Paveikslai, schemos, skaidrės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6169" y="848767"/>
            <a:ext cx="4444369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7"/>
          <p:cNvSpPr/>
          <p:nvPr/>
        </p:nvSpPr>
        <p:spPr>
          <a:xfrm>
            <a:off x="4627490" y="1494833"/>
            <a:ext cx="203132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Priemonės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/>
          <p:nvPr/>
        </p:nvSpPr>
        <p:spPr>
          <a:xfrm>
            <a:off x="1813088" y="1690688"/>
            <a:ext cx="9540712" cy="301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Trumpa diskusija, mokiniai dalinasi mintimis : </a:t>
            </a:r>
            <a:r>
              <a:rPr lang="lt-LT" sz="28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„Iš kur mūsų kūnas gauna jėgų? Iš kur gauname oro?“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Rodomi paveikslai su žmogumi, maistu, kvėpavimu.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Atskleidžiama tema: </a:t>
            </a:r>
            <a:endParaRPr lang="lt-LT" sz="2800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Virškinimo ir kvėpavimo sistemos – kūno pagalbininkai</a:t>
            </a:r>
            <a:endParaRPr sz="2800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4115025" y="702786"/>
            <a:ext cx="43584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ĮVADINĖ DALIS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9"/>
          <p:cNvSpPr/>
          <p:nvPr/>
        </p:nvSpPr>
        <p:spPr>
          <a:xfrm>
            <a:off x="4470625" y="1027906"/>
            <a:ext cx="41585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PAGRINDINĖ DALIS</a:t>
            </a:r>
            <a:endParaRPr/>
          </a:p>
        </p:txBody>
      </p:sp>
      <p:sp>
        <p:nvSpPr>
          <p:cNvPr id="150" name="Google Shape;150;p9"/>
          <p:cNvSpPr txBox="1"/>
          <p:nvPr/>
        </p:nvSpPr>
        <p:spPr>
          <a:xfrm>
            <a:off x="2912882" y="2001307"/>
            <a:ext cx="655660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52525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Susipažįstame su virškinimo sistema</a:t>
            </a:r>
            <a:endParaRPr sz="3200" b="1">
              <a:solidFill>
                <a:srgbClr val="52525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2310270" y="3609286"/>
            <a:ext cx="6247584" cy="2170522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5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Kas yra mityba?</a:t>
            </a:r>
            <a:endParaRPr sz="5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2" name="Google Shape;15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76355" y="3144942"/>
            <a:ext cx="2194408" cy="3099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3982" y="1242381"/>
            <a:ext cx="3265847" cy="473421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0"/>
          <p:cNvSpPr/>
          <p:nvPr/>
        </p:nvSpPr>
        <p:spPr>
          <a:xfrm>
            <a:off x="1461858" y="2214119"/>
            <a:ext cx="6247584" cy="2170522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5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Kas yra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5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tinkama mityba?</a:t>
            </a:r>
            <a:endParaRPr sz="5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/>
          <p:nvPr/>
        </p:nvSpPr>
        <p:spPr>
          <a:xfrm>
            <a:off x="1357460" y="254523"/>
            <a:ext cx="9709608" cy="103011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Kuriuos maisto produktus verta valgyti ir gerti, o kurių nereikėtų, jei nori sveikai maitintis? Paaiškink, kodėl.</a:t>
            </a:r>
            <a:endParaRPr sz="28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Google Shape;16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8022" y="1383864"/>
            <a:ext cx="5036675" cy="500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/>
          <p:nvPr/>
        </p:nvSpPr>
        <p:spPr>
          <a:xfrm>
            <a:off x="417779" y="593081"/>
            <a:ext cx="11252605" cy="3293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Žmonėms ir gyvūnams reikia tinkamai maitintis, todėl būtina laikytis tam tikrų taisyklių: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Rinktis organizmui naudingus produktus.</a:t>
            </a:r>
            <a:b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Valgyti reguliariai, visada tuo pačiu metu.</a:t>
            </a:r>
            <a:b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Gerti pakankamai vandens.</a:t>
            </a:r>
            <a:b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 Atsisakyti nenaudingų maisto produktų ir žalingų alkoholinių gėrimų.</a:t>
            </a:r>
            <a:endParaRPr/>
          </a:p>
        </p:txBody>
      </p:sp>
      <p:pic>
        <p:nvPicPr>
          <p:cNvPr id="173" name="Google Shape;17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0621" y="4115216"/>
            <a:ext cx="4235920" cy="2451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3"/>
          <p:cNvSpPr/>
          <p:nvPr/>
        </p:nvSpPr>
        <p:spPr>
          <a:xfrm>
            <a:off x="377072" y="320510"/>
            <a:ext cx="11293312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Remdamasis paveikslu, paaiškink, kaip turi elgtis ir maitintis, kad būtum sveikas, ir ko turėtum vengti. </a:t>
            </a:r>
            <a:endParaRPr sz="32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Google Shape;18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75546" y="1706366"/>
            <a:ext cx="6125394" cy="502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57" y="0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4"/>
          <p:cNvSpPr/>
          <p:nvPr/>
        </p:nvSpPr>
        <p:spPr>
          <a:xfrm>
            <a:off x="377072" y="320510"/>
            <a:ext cx="5429839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Mitybos piramidė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163261" y="2262334"/>
            <a:ext cx="7679703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lt-LT" sz="24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Mitybos piramidė – </a:t>
            </a: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aiški ir plačiai naudojama schema, padedanti suprasti, kaip turėtų atrodyti subalansuota mityba.</a:t>
            </a:r>
            <a:endParaRPr/>
          </a:p>
          <a:p>
            <a:pPr marL="342900" marR="0" lvl="0" indent="-190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 nurodo rekomenduojamus porcijų dydžius, proporcijas ir maisto produktų įvairovę.</a:t>
            </a:r>
            <a:endParaRPr/>
          </a:p>
          <a:p>
            <a:pPr marL="342900" marR="0" lvl="0" indent="-190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Subalansuotos mitybos pagrindas – pakankamas maistinių medžiagų, vitaminų ir mineralų kiekis, atsižvelgiant į žmogaus amžių, lytį, sveikatos būklę ir fizinį aktyvumą.</a:t>
            </a:r>
            <a:endParaRPr/>
          </a:p>
        </p:txBody>
      </p:sp>
      <p:pic>
        <p:nvPicPr>
          <p:cNvPr id="188" name="Google Shape;18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3012" y="2403410"/>
            <a:ext cx="4143211" cy="364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5"/>
          <p:cNvSpPr/>
          <p:nvPr/>
        </p:nvSpPr>
        <p:spPr>
          <a:xfrm>
            <a:off x="377071" y="320510"/>
            <a:ext cx="11189617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Kokie organai sudaro virškinimo sistemą?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15"/>
          <p:cNvSpPr/>
          <p:nvPr/>
        </p:nvSpPr>
        <p:spPr>
          <a:xfrm>
            <a:off x="377071" y="2745704"/>
            <a:ext cx="6075783" cy="281861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Virškinimo sistema </a:t>
            </a:r>
            <a:r>
              <a:rPr lang="lt-LT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maistą smulkina ir skaido į itin mažas daleles, kurias organizmas gali lengvai pasisavinti.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2475" y="1636910"/>
            <a:ext cx="4538799" cy="5036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2241" y="287293"/>
            <a:ext cx="10319034" cy="62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7"/>
          <p:cNvSpPr/>
          <p:nvPr/>
        </p:nvSpPr>
        <p:spPr>
          <a:xfrm>
            <a:off x="502522" y="227233"/>
            <a:ext cx="11302738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Virškinimo sistemai priklausančių organų funkcijos </a:t>
            </a:r>
            <a:endParaRPr sz="36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" name="Google Shape;20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522" y="1470991"/>
            <a:ext cx="7720679" cy="491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0576" y="1470991"/>
            <a:ext cx="4443501" cy="4926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/>
          <p:nvPr/>
        </p:nvSpPr>
        <p:spPr>
          <a:xfrm>
            <a:off x="735290" y="4020563"/>
            <a:ext cx="10426046" cy="20738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Maistas keliauja per virškinimo sistemą. Tarkime, kad maistas skrandyje užtrunka 3 valandas, o plonojoje žarnoje 4 valandomis ilgiau nei skrandyje. Kiek laiko maistas užtrunka plonojoje žarnoje?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8"/>
          <p:cNvSpPr/>
          <p:nvPr/>
        </p:nvSpPr>
        <p:spPr>
          <a:xfrm>
            <a:off x="895546" y="527901"/>
            <a:ext cx="4025245" cy="886120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Apskaičiuok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18"/>
          <p:cNvSpPr txBox="1"/>
          <p:nvPr/>
        </p:nvSpPr>
        <p:spPr>
          <a:xfrm>
            <a:off x="3892090" y="2884038"/>
            <a:ext cx="41124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Laiko skaičiavimas</a:t>
            </a:r>
            <a:endParaRPr sz="360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8" name="Google Shape;21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0569" y="807820"/>
            <a:ext cx="3289365" cy="3276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"/>
          <p:cNvSpPr/>
          <p:nvPr/>
        </p:nvSpPr>
        <p:spPr>
          <a:xfrm>
            <a:off x="1291472" y="3699236"/>
            <a:ext cx="10001840" cy="233391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Norint, kad virškinimo sistema gerai veiktų, 3 klasės moksleivis turėtų išgerti apie 8 stiklines vandens per dieną. 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Kiek stiklinių vandens moksleivis išgers per 7 dienas?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2931736" y="527901"/>
            <a:ext cx="4025245" cy="886120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Apskaičiuok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5" name="Google Shape;22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1940" y="527901"/>
            <a:ext cx="4101053" cy="2879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0"/>
          <p:cNvSpPr/>
          <p:nvPr/>
        </p:nvSpPr>
        <p:spPr>
          <a:xfrm>
            <a:off x="1307183" y="748247"/>
            <a:ext cx="5392132" cy="908263"/>
          </a:xfrm>
          <a:prstGeom prst="roundRect">
            <a:avLst>
              <a:gd name="adj" fmla="val 16667"/>
            </a:avLst>
          </a:prstGeom>
          <a:solidFill>
            <a:srgbClr val="F4B08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1035" y="985819"/>
            <a:ext cx="4904427" cy="433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6482" y="2413060"/>
            <a:ext cx="5457780" cy="370514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0"/>
          <p:cNvSpPr txBox="1"/>
          <p:nvPr/>
        </p:nvSpPr>
        <p:spPr>
          <a:xfrm>
            <a:off x="4279769" y="1831080"/>
            <a:ext cx="38459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UŽDUOTIS GRUPĖSE</a:t>
            </a: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5" name="Google Shape;235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28115" y="2281432"/>
            <a:ext cx="2848349" cy="3836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aveikslėlis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9613" y="513873"/>
            <a:ext cx="4712616" cy="112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9" y="-297"/>
            <a:ext cx="12193057" cy="68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646810" y="1174961"/>
            <a:ext cx="5063362" cy="3797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544735" y="1179085"/>
            <a:ext cx="5058649" cy="3793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458" y="1215133"/>
            <a:ext cx="5879100" cy="44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462797" y="1218907"/>
            <a:ext cx="5909300" cy="443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63756" y="1193854"/>
            <a:ext cx="6062923" cy="454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8641" y="1191931"/>
            <a:ext cx="6047555" cy="4535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41368" y="1214716"/>
            <a:ext cx="5947005" cy="4460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546895" y="1207415"/>
            <a:ext cx="5888602" cy="4416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70733" y="1105654"/>
            <a:ext cx="6060124" cy="4545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594476" y="1105354"/>
            <a:ext cx="6060467" cy="4545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"/>
          <p:cNvSpPr/>
          <p:nvPr/>
        </p:nvSpPr>
        <p:spPr>
          <a:xfrm>
            <a:off x="252142" y="2880851"/>
            <a:ext cx="11356258" cy="3441290"/>
          </a:xfrm>
          <a:prstGeom prst="roundRect">
            <a:avLst>
              <a:gd name="adj" fmla="val 16667"/>
            </a:avLst>
          </a:prstGeom>
          <a:solidFill>
            <a:srgbClr val="F7CAAC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BE4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6"/>
          <p:cNvSpPr/>
          <p:nvPr/>
        </p:nvSpPr>
        <p:spPr>
          <a:xfrm>
            <a:off x="6306531" y="301657"/>
            <a:ext cx="5429839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SVARBU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3" name="Google Shape;27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690" y="150877"/>
            <a:ext cx="4599089" cy="241452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6"/>
          <p:cNvSpPr/>
          <p:nvPr/>
        </p:nvSpPr>
        <p:spPr>
          <a:xfrm>
            <a:off x="808017" y="3217844"/>
            <a:ext cx="10800383" cy="29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lt-LT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Virškinimo sistema</a:t>
            </a:r>
            <a:r>
              <a:rPr lang="lt-LT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maistą smulkina ir skaido į labai mažas daleles, kurias organizmas gali pasisavinti.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Mityba</a:t>
            </a: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apsirūpinimas maisto produktais, maisto kramtymas, rijimas, virškinimas ir įsisavinimas.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52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lt-LT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Svarbu subalansuota, sveika mityba:</a:t>
            </a:r>
            <a:r>
              <a:rPr lang="lt-LT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maisto produktų įvairovė, maistinių medžiagų, vitaminų, mineralų kiekis, reikalingas kiekvienam organizmui.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7"/>
          <p:cNvSpPr/>
          <p:nvPr/>
        </p:nvSpPr>
        <p:spPr>
          <a:xfrm>
            <a:off x="3057806" y="880994"/>
            <a:ext cx="69333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 i="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Kuri sistema pavaizduota šiame įraše?</a:t>
            </a:r>
            <a:endParaRPr sz="32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videoplayback (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92960" y="1465769"/>
            <a:ext cx="8331200" cy="468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/>
          <p:nvPr/>
        </p:nvSpPr>
        <p:spPr>
          <a:xfrm>
            <a:off x="1451728" y="235668"/>
            <a:ext cx="9012025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Kas sudaro kvėpavimo sistemą?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8912" y="1486868"/>
            <a:ext cx="7476684" cy="5125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8941" y="735675"/>
            <a:ext cx="10241830" cy="579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0"/>
          <p:cNvSpPr/>
          <p:nvPr/>
        </p:nvSpPr>
        <p:spPr>
          <a:xfrm>
            <a:off x="537327" y="207388"/>
            <a:ext cx="11104775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Kaip organizmas aprūpinamas deguonimi?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4728" y="1498861"/>
            <a:ext cx="7529971" cy="5019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9503" y="373468"/>
            <a:ext cx="6789020" cy="6252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2"/>
          <p:cNvSpPr/>
          <p:nvPr/>
        </p:nvSpPr>
        <p:spPr>
          <a:xfrm>
            <a:off x="2139885" y="603315"/>
            <a:ext cx="4025245" cy="886120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Apskaičiuok</a:t>
            </a:r>
            <a:endParaRPr sz="4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32"/>
          <p:cNvSpPr/>
          <p:nvPr/>
        </p:nvSpPr>
        <p:spPr>
          <a:xfrm>
            <a:off x="1282047" y="2073897"/>
            <a:ext cx="9568206" cy="175338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Suaugęs žmogus ramybės būsenoje įkvepia maždaug 16 kartų per minutę. Vaikas įkvepia maždaug 19 kartų per minutę. Kiek kartų per 5 minutes įkvėps vaikas?</a:t>
            </a:r>
            <a:endParaRPr/>
          </a:p>
        </p:txBody>
      </p:sp>
      <p:pic>
        <p:nvPicPr>
          <p:cNvPr id="309" name="Google Shape;30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1386" y="3996966"/>
            <a:ext cx="5113011" cy="254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3"/>
          <p:cNvSpPr/>
          <p:nvPr/>
        </p:nvSpPr>
        <p:spPr>
          <a:xfrm>
            <a:off x="537327" y="207388"/>
            <a:ext cx="11104775" cy="113121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Kodėl žmonės žiovauja?</a:t>
            </a:r>
            <a:endParaRPr sz="4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5" name="Google Shape;315;p33" descr="Cute blonde little girl in bed | Free Phot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2653" y="3946254"/>
            <a:ext cx="4039004" cy="269051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3"/>
          <p:cNvSpPr/>
          <p:nvPr/>
        </p:nvSpPr>
        <p:spPr>
          <a:xfrm>
            <a:off x="1504333" y="1671483"/>
            <a:ext cx="7747822" cy="2074607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Žiovaudamas žmogus kvėpuoja lėčiau ir giliau, nes smegenys iki tol negavo pakankamai deguonies. Žiovaujant smegenys gauna daugiau deguonies.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845" y="1341124"/>
            <a:ext cx="5172212" cy="451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5975" y="714687"/>
            <a:ext cx="4105966" cy="513812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4"/>
          <p:cNvSpPr txBox="1"/>
          <p:nvPr/>
        </p:nvSpPr>
        <p:spPr>
          <a:xfrm>
            <a:off x="6742451" y="970018"/>
            <a:ext cx="186650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Kada tu žiovauji?</a:t>
            </a: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5"/>
          <p:cNvSpPr txBox="1"/>
          <p:nvPr/>
        </p:nvSpPr>
        <p:spPr>
          <a:xfrm>
            <a:off x="1187924" y="797073"/>
            <a:ext cx="981614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KAIP KVĖPAVIMAS SUSIJĘS SU UŽKREČIAMOSIOMIS LIGOMIS?</a:t>
            </a:r>
            <a:endParaRPr sz="2400"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9" name="Google Shape;32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0996" y="1466212"/>
            <a:ext cx="5718544" cy="4938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4353" y="1096323"/>
            <a:ext cx="7046604" cy="5254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024" y="2338363"/>
            <a:ext cx="3996940" cy="4012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8821" y="2287538"/>
            <a:ext cx="8628125" cy="34730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7"/>
          <p:cNvSpPr txBox="1"/>
          <p:nvPr/>
        </p:nvSpPr>
        <p:spPr>
          <a:xfrm>
            <a:off x="2799761" y="909659"/>
            <a:ext cx="76706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Šie susitarimai padėtų apsisaugoti nuo ligų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2" name="Google Shape;342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136" y="3004754"/>
            <a:ext cx="2577625" cy="2755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2655" y="380228"/>
            <a:ext cx="7337272" cy="1244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42526" y="1979841"/>
            <a:ext cx="6685030" cy="4197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2470" y="4134962"/>
            <a:ext cx="3441725" cy="2473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0148" y="492492"/>
            <a:ext cx="5749026" cy="981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1654" y="1598483"/>
            <a:ext cx="5406014" cy="4825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5892" y="4277290"/>
            <a:ext cx="3217908" cy="2146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0"/>
          <p:cNvSpPr txBox="1"/>
          <p:nvPr/>
        </p:nvSpPr>
        <p:spPr>
          <a:xfrm>
            <a:off x="2945713" y="594303"/>
            <a:ext cx="648010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UŽDUOTIS </a:t>
            </a:r>
            <a:r>
              <a:rPr lang="lt-LT" sz="28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„KAIP DIRBA PLAUČIAI?</a:t>
            </a:r>
            <a:endParaRPr sz="28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2280690" y="1139667"/>
            <a:ext cx="781015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Sukurk plaučių modelį, išsiaiškink, kaip jie veikia</a:t>
            </a:r>
            <a:endParaRPr sz="2800" b="1">
              <a:solidFill>
                <a:srgbClr val="7F6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2620652" y="2111604"/>
            <a:ext cx="68611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TIKSLAS –</a:t>
            </a:r>
            <a:r>
              <a:rPr lang="lt-LT" sz="2800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sukurti dirbančių plaučių modelį.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4732256" y="3431357"/>
            <a:ext cx="6261651" cy="273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7F6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PRIEMONĖS: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Plastikinis butelis su kamšteliu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raudoni balionai ir vienas mėlynas balionas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Plastilinas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 šiaudeliai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Lipnioji juostelė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lt-L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Žirklės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5" name="Google Shape;36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5068" y="2634824"/>
            <a:ext cx="2667883" cy="3561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4154" y="1464356"/>
            <a:ext cx="4209125" cy="4747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4535" y="1464357"/>
            <a:ext cx="5759060" cy="474779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1"/>
          <p:cNvSpPr txBox="1"/>
          <p:nvPr/>
        </p:nvSpPr>
        <p:spPr>
          <a:xfrm>
            <a:off x="4851908" y="584492"/>
            <a:ext cx="24881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DARBO EIGA</a:t>
            </a: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643" y="515296"/>
            <a:ext cx="3726196" cy="2978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0686" y="477588"/>
            <a:ext cx="4707939" cy="3016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3614" y="3575833"/>
            <a:ext cx="5065923" cy="2965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3"/>
          <p:cNvSpPr/>
          <p:nvPr/>
        </p:nvSpPr>
        <p:spPr>
          <a:xfrm>
            <a:off x="2435257" y="2061172"/>
            <a:ext cx="8037922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Plaučių modelio kūrimas (STEAM)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Mokytojas paaiškina, kaip kurti modelį pagal vadovėlio instrukciją.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Mokiniai konstruoja modelį: balionai – plaučiai, butelio dugnas – diafragma.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Demonstracija: patraukus „diafragmą“ balionai prisipučia – įkvėpimas, atleidus – iškvėpimas.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Diskusija: kaip veikia tikri plaučiai?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85" name="Google Shape;38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5801" y="689682"/>
            <a:ext cx="4710931" cy="1120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1907" y="1394968"/>
            <a:ext cx="2445741" cy="18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539" y="1402158"/>
            <a:ext cx="2426546" cy="181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7097" y="1402158"/>
            <a:ext cx="2445742" cy="18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70113" y="1410771"/>
            <a:ext cx="2445742" cy="183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1588" y="3906254"/>
            <a:ext cx="2477903" cy="1856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24013" y="3899193"/>
            <a:ext cx="2487329" cy="186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06180" y="3870316"/>
            <a:ext cx="1397402" cy="1863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693257" y="3877378"/>
            <a:ext cx="1392568" cy="1856141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4"/>
          <p:cNvSpPr txBox="1"/>
          <p:nvPr/>
        </p:nvSpPr>
        <p:spPr>
          <a:xfrm>
            <a:off x="4597551" y="744001"/>
            <a:ext cx="24881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DARBO EIGA</a:t>
            </a:r>
            <a:endParaRPr sz="28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9" name="Google Shape;399;p44"/>
          <p:cNvSpPr/>
          <p:nvPr/>
        </p:nvSpPr>
        <p:spPr>
          <a:xfrm>
            <a:off x="1171907" y="1410771"/>
            <a:ext cx="488264" cy="516030"/>
          </a:xfrm>
          <a:prstGeom prst="flowChartConnector">
            <a:avLst/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0" name="Google Shape;400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77660" y="1295227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64359" y="1334514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926587" y="1310260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571588" y="3870316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278827" y="3906254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93832" y="3870316"/>
            <a:ext cx="499915" cy="530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93069" y="3840509"/>
            <a:ext cx="499915" cy="530398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4"/>
          <p:cNvSpPr/>
          <p:nvPr/>
        </p:nvSpPr>
        <p:spPr>
          <a:xfrm>
            <a:off x="3849749" y="1302215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8" name="Google Shape;408;p44"/>
          <p:cNvSpPr/>
          <p:nvPr/>
        </p:nvSpPr>
        <p:spPr>
          <a:xfrm>
            <a:off x="6445059" y="1354442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9" name="Google Shape;409;p44"/>
          <p:cNvSpPr/>
          <p:nvPr/>
        </p:nvSpPr>
        <p:spPr>
          <a:xfrm>
            <a:off x="9031716" y="1338709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0" name="Google Shape;410;p44"/>
          <p:cNvSpPr/>
          <p:nvPr/>
        </p:nvSpPr>
        <p:spPr>
          <a:xfrm>
            <a:off x="2647261" y="3924251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1" name="Google Shape;411;p44"/>
          <p:cNvSpPr/>
          <p:nvPr/>
        </p:nvSpPr>
        <p:spPr>
          <a:xfrm>
            <a:off x="5351243" y="3904682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2" name="Google Shape;412;p44"/>
          <p:cNvSpPr/>
          <p:nvPr/>
        </p:nvSpPr>
        <p:spPr>
          <a:xfrm>
            <a:off x="7974511" y="3924250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3" name="Google Shape;413;p44"/>
          <p:cNvSpPr/>
          <p:nvPr/>
        </p:nvSpPr>
        <p:spPr>
          <a:xfrm>
            <a:off x="9787187" y="3870316"/>
            <a:ext cx="33855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endParaRPr sz="24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0643" y="1946145"/>
            <a:ext cx="3323538" cy="442781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5"/>
          <p:cNvSpPr txBox="1"/>
          <p:nvPr/>
        </p:nvSpPr>
        <p:spPr>
          <a:xfrm>
            <a:off x="3773751" y="1180564"/>
            <a:ext cx="565552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MOKINIŲ ATLIKTI DARBAI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0" name="Google Shape;42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1362" y="1946145"/>
            <a:ext cx="3342392" cy="4452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19134" y="290471"/>
            <a:ext cx="3773751" cy="890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4677" y="882932"/>
            <a:ext cx="3785550" cy="502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9330" y="882932"/>
            <a:ext cx="3787543" cy="502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v_0_2024120820495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77989" y="741680"/>
            <a:ext cx="2983230" cy="5303520"/>
          </a:xfrm>
          <a:prstGeom prst="rect">
            <a:avLst/>
          </a:prstGeom>
        </p:spPr>
      </p:pic>
      <p:pic>
        <p:nvPicPr>
          <p:cNvPr id="3" name="Medija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2783" y="741680"/>
            <a:ext cx="2983230" cy="5303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8"/>
          <p:cNvSpPr/>
          <p:nvPr/>
        </p:nvSpPr>
        <p:spPr>
          <a:xfrm>
            <a:off x="3824175" y="880994"/>
            <a:ext cx="412164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BAIGIAMOJI DALIS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9" name="Google Shape;439;p48"/>
          <p:cNvSpPr/>
          <p:nvPr/>
        </p:nvSpPr>
        <p:spPr>
          <a:xfrm>
            <a:off x="870406" y="2046511"/>
            <a:ext cx="749116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Pakartojami pagrindiniai faktai apie virškinimo ir kvėpavimo sistemas.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Mokiniai pasako po vieną naują dalyką, kurį sužinojo.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Diskusija apie sveiką gyvenseną: mityba, judėjimas, kvėpavimo pratimai.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0" name="Google Shape;440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0734" y="3308035"/>
            <a:ext cx="1499842" cy="3124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87819" y="3308035"/>
            <a:ext cx="1652506" cy="3124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9"/>
          <p:cNvSpPr/>
          <p:nvPr/>
        </p:nvSpPr>
        <p:spPr>
          <a:xfrm>
            <a:off x="1084669" y="3077953"/>
            <a:ext cx="1048202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Galiu paaiškinti, kodėl žmogui reikia kvėpuoti ir valgyti.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Žinau pagrindines kvėpavimo ir virškinimo sistemos dalis.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Sukūriau virškinimo sistemos modelį iš įvairių priemonių. 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Gebu parodyti, kaip veikia plaučių modelis.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Galiu pasakyti bent vieną naują dalyką, kurį sužinojau šiandien.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7" name="Google Shape;447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2574" y="423052"/>
            <a:ext cx="4594596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9"/>
          <p:cNvSpPr/>
          <p:nvPr/>
        </p:nvSpPr>
        <p:spPr>
          <a:xfrm>
            <a:off x="5332622" y="1175836"/>
            <a:ext cx="320472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Sėkmės kriterijai</a:t>
            </a:r>
            <a:endParaRPr/>
          </a:p>
        </p:txBody>
      </p:sp>
      <p:pic>
        <p:nvPicPr>
          <p:cNvPr id="449" name="Google Shape;44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0681" y="423052"/>
            <a:ext cx="1902117" cy="1902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0"/>
          <p:cNvSpPr/>
          <p:nvPr/>
        </p:nvSpPr>
        <p:spPr>
          <a:xfrm>
            <a:off x="364802" y="1208989"/>
            <a:ext cx="11503543" cy="502212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50"/>
          <p:cNvSpPr txBox="1"/>
          <p:nvPr/>
        </p:nvSpPr>
        <p:spPr>
          <a:xfrm>
            <a:off x="4176074" y="579336"/>
            <a:ext cx="349166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ĮSIVERTINIMAS 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56" name="Google Shape;45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9322" y="1966256"/>
            <a:ext cx="10745791" cy="3529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1"/>
          <p:cNvSpPr/>
          <p:nvPr/>
        </p:nvSpPr>
        <p:spPr>
          <a:xfrm>
            <a:off x="2326062" y="2334672"/>
            <a:ext cx="8792067" cy="403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Įdomiausia buvo: __________________________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Man geriausiai sekėsi: __________________________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Norėčiau daugiau sužinoti apie: __________________________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Aš vertinu savo darbą: </a:t>
            </a:r>
            <a:r>
              <a:rPr lang="lt-LT" sz="60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😊</a:t>
            </a:r>
            <a:r>
              <a:rPr lang="lt-LT" sz="6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6000">
                <a:solidFill>
                  <a:srgbClr val="FFC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😐</a:t>
            </a:r>
            <a:r>
              <a:rPr lang="lt-LT" sz="6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lt-LT" sz="6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☹</a:t>
            </a:r>
            <a:endParaRPr sz="6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2" name="Google Shape;46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5218" y="432555"/>
            <a:ext cx="4444369" cy="1902117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1"/>
          <p:cNvSpPr txBox="1"/>
          <p:nvPr/>
        </p:nvSpPr>
        <p:spPr>
          <a:xfrm>
            <a:off x="4937217" y="1091226"/>
            <a:ext cx="284225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REFLEKSIJA </a:t>
            </a:r>
            <a:endParaRPr sz="3200"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5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5323" y="1281177"/>
            <a:ext cx="3964446" cy="5168937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2"/>
          <p:cNvSpPr/>
          <p:nvPr/>
        </p:nvSpPr>
        <p:spPr>
          <a:xfrm>
            <a:off x="3666240" y="3067930"/>
            <a:ext cx="701054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lang="lt-LT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Kūną pažinti įdomu per praktinius bandymus – taip lengviau suprasti, kaip jis veikia ir kodėl svarbu sveikai gyventi.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a959496abc_0_0"/>
          <p:cNvSpPr txBox="1"/>
          <p:nvPr/>
        </p:nvSpPr>
        <p:spPr>
          <a:xfrm>
            <a:off x="567000" y="1108125"/>
            <a:ext cx="11058000" cy="436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lt-LT" sz="18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Šaltiniai</a:t>
            </a:r>
            <a:endParaRPr sz="800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Bendrosios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programos.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u="sng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lt-LT" sz="1600" u="sng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lt-LT" sz="1600" u="sng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emokykla.lt</a:t>
            </a:r>
            <a:r>
              <a:rPr lang="lt-LT" sz="1600" u="sng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/</a:t>
            </a:r>
            <a:endParaRPr sz="1600" u="sng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u="sng" dirty="0" err="1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4"/>
              </a:rPr>
              <a:t>https</a:t>
            </a:r>
            <a:r>
              <a:rPr lang="lt-LT" sz="1600" u="sng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4"/>
              </a:rPr>
              <a:t>://</a:t>
            </a:r>
            <a:r>
              <a:rPr lang="lt-LT" sz="1600" u="sng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4"/>
              </a:rPr>
              <a:t>eduka.lt</a:t>
            </a:r>
            <a:r>
              <a:rPr lang="lt-LT" sz="1600" u="sng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4"/>
              </a:rPr>
              <a:t>/</a:t>
            </a:r>
            <a:endParaRPr sz="1600" u="sng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</a:t>
            </a:r>
            <a:r>
              <a:rPr lang="lt-LT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ndriūnienė</a:t>
            </a: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(2022). </a:t>
            </a: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Kas yra </a:t>
            </a:r>
            <a:r>
              <a:rPr lang="lt-LT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STEAM</a:t>
            </a: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?</a:t>
            </a:r>
            <a:r>
              <a:rPr lang="lt-LT" sz="1600" dirty="0">
                <a:solidFill>
                  <a:schemeClr val="tx1"/>
                </a:solidFill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gamtamokslinisugdymas.lt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/kas-yra-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steam</a:t>
            </a:r>
            <a:endParaRPr sz="1600" u="sng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Pagrindinės </a:t>
            </a: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organų sistemos.</a:t>
            </a:r>
            <a:r>
              <a:rPr lang="lt-LT" sz="1600" dirty="0">
                <a:solidFill>
                  <a:schemeClr val="tx1"/>
                </a:solidFill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gm1-4.smp.emokykla.lt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/3-klase/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gyvunai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-2/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mo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6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-1-3/</a:t>
            </a:r>
            <a:endParaRPr sz="1600" u="sng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Organizmo </a:t>
            </a:r>
            <a:r>
              <a:rPr lang="lt-LT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sistema.</a:t>
            </a:r>
            <a:r>
              <a:rPr lang="lt-LT" sz="1600" dirty="0">
                <a:solidFill>
                  <a:schemeClr val="tx1"/>
                </a:solidFill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7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https</a:t>
            </a:r>
            <a:r>
              <a:rPr lang="lt-LT" sz="16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://</a:t>
            </a:r>
            <a:r>
              <a:rPr lang="lt-LT" sz="16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www.youtube.com</a:t>
            </a:r>
            <a:r>
              <a:rPr lang="lt-LT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/</a:t>
            </a:r>
            <a:r>
              <a:rPr lang="lt-LT" sz="16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watch?v</a:t>
            </a:r>
            <a:r>
              <a:rPr lang="lt-LT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=</a:t>
            </a:r>
            <a:r>
              <a:rPr lang="lt-LT" sz="1600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ps3rbBAV9</a:t>
            </a:r>
            <a:r>
              <a:rPr lang="lt-LT" sz="1600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-</a:t>
            </a:r>
            <a:r>
              <a:rPr lang="lt-LT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8"/>
              </a:rPr>
              <a:t>0</a:t>
            </a:r>
            <a:endParaRPr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err="1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Spiriajevienė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I., </a:t>
            </a:r>
            <a:r>
              <a:rPr lang="lt-LT" sz="1600" dirty="0" err="1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Čistienė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A., 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Bradauskienė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S., 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Bružė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S. (2025). 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STEAM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9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 veiklų integracija pradiniame ugdyme. 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uFill>
                  <a:noFill/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0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Vitae Litera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1600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err="1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http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://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www.ugdome.lt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/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kompetencijos5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-8/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mmkvi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/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isivertinimo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-</a:t>
            </a:r>
            <a:r>
              <a:rPr lang="lt-LT" sz="1600" dirty="0" err="1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irankis</a:t>
            </a:r>
            <a:r>
              <a:rPr lang="lt-LT" sz="1600" dirty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-voratinklis</a:t>
            </a: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11"/>
              </a:rPr>
              <a:t>/</a:t>
            </a:r>
            <a:endParaRPr sz="1600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1143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lt-LT" sz="1600" dirty="0" smtClean="0">
                <a:solidFill>
                  <a:schemeClr val="tx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Mokinių darbai (3 kl.)</a:t>
            </a:r>
            <a:endParaRPr sz="1600" dirty="0">
              <a:solidFill>
                <a:schemeClr val="tx1"/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841</Words>
  <Application>Microsoft Office PowerPoint</Application>
  <PresentationFormat>Plačiaekranė</PresentationFormat>
  <Paragraphs>151</Paragraphs>
  <Slides>53</Slides>
  <Notes>53</Notes>
  <HiddenSlides>0</HiddenSlides>
  <MMClips>3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53</vt:i4>
      </vt:variant>
    </vt:vector>
  </HeadingPairs>
  <TitlesOfParts>
    <vt:vector size="58" baseType="lpstr">
      <vt:lpstr>Arial</vt:lpstr>
      <vt:lpstr>Calibri</vt:lpstr>
      <vt:lpstr>Times New Roman</vt:lpstr>
      <vt:lpstr>Wingdings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komp</dc:creator>
  <cp:lastModifiedBy>komp</cp:lastModifiedBy>
  <cp:revision>12</cp:revision>
  <dcterms:created xsi:type="dcterms:W3CDTF">2025-09-21T10:03:18Z</dcterms:created>
  <dcterms:modified xsi:type="dcterms:W3CDTF">2025-11-25T13:00:59Z</dcterms:modified>
</cp:coreProperties>
</file>