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4" r:id="rId2"/>
    <p:sldId id="270" r:id="rId3"/>
    <p:sldId id="295" r:id="rId4"/>
    <p:sldId id="257" r:id="rId5"/>
    <p:sldId id="315" r:id="rId6"/>
    <p:sldId id="262" r:id="rId7"/>
    <p:sldId id="296" r:id="rId8"/>
    <p:sldId id="274" r:id="rId9"/>
    <p:sldId id="316" r:id="rId10"/>
    <p:sldId id="258" r:id="rId11"/>
    <p:sldId id="318" r:id="rId12"/>
    <p:sldId id="259" r:id="rId13"/>
    <p:sldId id="298" r:id="rId14"/>
    <p:sldId id="256" r:id="rId15"/>
    <p:sldId id="317" r:id="rId16"/>
    <p:sldId id="260" r:id="rId17"/>
    <p:sldId id="299" r:id="rId18"/>
    <p:sldId id="261" r:id="rId19"/>
    <p:sldId id="319" r:id="rId20"/>
    <p:sldId id="293" r:id="rId21"/>
    <p:sldId id="297" r:id="rId22"/>
    <p:sldId id="264" r:id="rId23"/>
    <p:sldId id="300" r:id="rId24"/>
    <p:sldId id="265" r:id="rId25"/>
    <p:sldId id="301" r:id="rId26"/>
    <p:sldId id="287" r:id="rId27"/>
    <p:sldId id="320" r:id="rId28"/>
    <p:sldId id="266" r:id="rId29"/>
    <p:sldId id="321" r:id="rId30"/>
    <p:sldId id="267" r:id="rId31"/>
    <p:sldId id="302" r:id="rId32"/>
    <p:sldId id="288" r:id="rId33"/>
    <p:sldId id="322" r:id="rId34"/>
    <p:sldId id="268" r:id="rId35"/>
    <p:sldId id="303" r:id="rId36"/>
    <p:sldId id="269" r:id="rId37"/>
    <p:sldId id="304" r:id="rId38"/>
    <p:sldId id="289" r:id="rId39"/>
    <p:sldId id="323" r:id="rId40"/>
    <p:sldId id="290" r:id="rId41"/>
    <p:sldId id="305" r:id="rId42"/>
    <p:sldId id="272" r:id="rId43"/>
    <p:sldId id="325" r:id="rId44"/>
    <p:sldId id="273" r:id="rId45"/>
    <p:sldId id="326" r:id="rId46"/>
    <p:sldId id="275" r:id="rId47"/>
    <p:sldId id="329" r:id="rId48"/>
    <p:sldId id="327" r:id="rId49"/>
    <p:sldId id="276" r:id="rId50"/>
    <p:sldId id="328" r:id="rId51"/>
    <p:sldId id="277" r:id="rId52"/>
    <p:sldId id="278" r:id="rId53"/>
    <p:sldId id="306" r:id="rId54"/>
    <p:sldId id="279" r:id="rId55"/>
    <p:sldId id="330" r:id="rId56"/>
    <p:sldId id="307" r:id="rId57"/>
    <p:sldId id="308" r:id="rId58"/>
    <p:sldId id="281" r:id="rId59"/>
    <p:sldId id="309" r:id="rId60"/>
    <p:sldId id="282" r:id="rId61"/>
    <p:sldId id="310" r:id="rId62"/>
    <p:sldId id="283" r:id="rId63"/>
    <p:sldId id="324" r:id="rId64"/>
    <p:sldId id="284" r:id="rId65"/>
    <p:sldId id="311" r:id="rId66"/>
    <p:sldId id="285" r:id="rId67"/>
    <p:sldId id="312" r:id="rId68"/>
    <p:sldId id="286" r:id="rId69"/>
    <p:sldId id="294" r:id="rId70"/>
    <p:sldId id="263" r:id="rId71"/>
    <p:sldId id="332" r:id="rId72"/>
    <p:sldId id="331"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F10F"/>
    <a:srgbClr val="BDA9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17" autoAdjust="0"/>
  </p:normalViewPr>
  <p:slideViewPr>
    <p:cSldViewPr snapToGrid="0">
      <p:cViewPr varScale="1">
        <p:scale>
          <a:sx n="86" d="100"/>
          <a:sy n="86" d="100"/>
        </p:scale>
        <p:origin x="114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lt-LT" smtClean="0"/>
              <a:t>Spustelėję redag. ruoš. pavad. stilių</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smtClean="0"/>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4FF5C33A-44DE-42E8-B9E0-2230686A9217}" type="datetimeFigureOut">
              <a:rPr lang="lt-LT" smtClean="0"/>
              <a:t>2022-03-29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B9DFD5E-58D5-4DD7-926B-F2A7C128A1D9}" type="slidenum">
              <a:rPr lang="lt-LT" smtClean="0"/>
              <a:t>‹#›</a:t>
            </a:fld>
            <a:endParaRPr lang="lt-LT"/>
          </a:p>
        </p:txBody>
      </p:sp>
    </p:spTree>
    <p:extLst>
      <p:ext uri="{BB962C8B-B14F-4D97-AF65-F5344CB8AC3E}">
        <p14:creationId xmlns:p14="http://schemas.microsoft.com/office/powerpoint/2010/main" val="1056661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Vertical Text Placeholder 2"/>
          <p:cNvSpPr>
            <a:spLocks noGrp="1"/>
          </p:cNvSpPr>
          <p:nvPr>
            <p:ph type="body" orient="vert" idx="1"/>
          </p:nvPr>
        </p:nvSpPr>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10"/>
          </p:nvPr>
        </p:nvSpPr>
        <p:spPr/>
        <p:txBody>
          <a:bodyPr/>
          <a:lstStyle/>
          <a:p>
            <a:fld id="{4FF5C33A-44DE-42E8-B9E0-2230686A9217}" type="datetimeFigureOut">
              <a:rPr lang="lt-LT" smtClean="0"/>
              <a:t>2022-03-29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B9DFD5E-58D5-4DD7-926B-F2A7C128A1D9}" type="slidenum">
              <a:rPr lang="lt-LT" smtClean="0"/>
              <a:t>‹#›</a:t>
            </a:fld>
            <a:endParaRPr lang="lt-LT"/>
          </a:p>
        </p:txBody>
      </p:sp>
    </p:spTree>
    <p:extLst>
      <p:ext uri="{BB962C8B-B14F-4D97-AF65-F5344CB8AC3E}">
        <p14:creationId xmlns:p14="http://schemas.microsoft.com/office/powerpoint/2010/main" val="3394432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lt-LT" smtClean="0"/>
              <a:t>Spustelėję redag. ruoš. pavad. stilių</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10"/>
          </p:nvPr>
        </p:nvSpPr>
        <p:spPr/>
        <p:txBody>
          <a:bodyPr/>
          <a:lstStyle/>
          <a:p>
            <a:fld id="{4FF5C33A-44DE-42E8-B9E0-2230686A9217}" type="datetimeFigureOut">
              <a:rPr lang="lt-LT" smtClean="0"/>
              <a:t>2022-03-29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B9DFD5E-58D5-4DD7-926B-F2A7C128A1D9}" type="slidenum">
              <a:rPr lang="lt-LT" smtClean="0"/>
              <a:t>‹#›</a:t>
            </a:fld>
            <a:endParaRPr lang="lt-LT"/>
          </a:p>
        </p:txBody>
      </p:sp>
    </p:spTree>
    <p:extLst>
      <p:ext uri="{BB962C8B-B14F-4D97-AF65-F5344CB8AC3E}">
        <p14:creationId xmlns:p14="http://schemas.microsoft.com/office/powerpoint/2010/main" val="2405588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Content Placeholder 2"/>
          <p:cNvSpPr>
            <a:spLocks noGrp="1"/>
          </p:cNvSpPr>
          <p:nvPr>
            <p:ph idx="1"/>
          </p:nvPr>
        </p:nvSpPr>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10"/>
          </p:nvPr>
        </p:nvSpPr>
        <p:spPr/>
        <p:txBody>
          <a:bodyPr/>
          <a:lstStyle/>
          <a:p>
            <a:fld id="{4FF5C33A-44DE-42E8-B9E0-2230686A9217}" type="datetimeFigureOut">
              <a:rPr lang="lt-LT" smtClean="0"/>
              <a:t>2022-03-29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B9DFD5E-58D5-4DD7-926B-F2A7C128A1D9}" type="slidenum">
              <a:rPr lang="lt-LT" smtClean="0"/>
              <a:t>‹#›</a:t>
            </a:fld>
            <a:endParaRPr lang="lt-LT"/>
          </a:p>
        </p:txBody>
      </p:sp>
    </p:spTree>
    <p:extLst>
      <p:ext uri="{BB962C8B-B14F-4D97-AF65-F5344CB8AC3E}">
        <p14:creationId xmlns:p14="http://schemas.microsoft.com/office/powerpoint/2010/main" val="231798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lt-LT" smtClean="0"/>
              <a:t>Spustelėję redag. ruoš. pavad. stilių</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smtClean="0"/>
              <a:t>Redaguoti šablono teksto stilius</a:t>
            </a:r>
          </a:p>
        </p:txBody>
      </p:sp>
      <p:sp>
        <p:nvSpPr>
          <p:cNvPr id="4" name="Date Placeholder 3"/>
          <p:cNvSpPr>
            <a:spLocks noGrp="1"/>
          </p:cNvSpPr>
          <p:nvPr>
            <p:ph type="dt" sz="half" idx="10"/>
          </p:nvPr>
        </p:nvSpPr>
        <p:spPr/>
        <p:txBody>
          <a:bodyPr/>
          <a:lstStyle/>
          <a:p>
            <a:fld id="{4FF5C33A-44DE-42E8-B9E0-2230686A9217}" type="datetimeFigureOut">
              <a:rPr lang="lt-LT" smtClean="0"/>
              <a:t>2022-03-29</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BB9DFD5E-58D5-4DD7-926B-F2A7C128A1D9}" type="slidenum">
              <a:rPr lang="lt-LT" smtClean="0"/>
              <a:t>‹#›</a:t>
            </a:fld>
            <a:endParaRPr lang="lt-LT"/>
          </a:p>
        </p:txBody>
      </p:sp>
    </p:spTree>
    <p:extLst>
      <p:ext uri="{BB962C8B-B14F-4D97-AF65-F5344CB8AC3E}">
        <p14:creationId xmlns:p14="http://schemas.microsoft.com/office/powerpoint/2010/main" val="361786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5" name="Date Placeholder 4"/>
          <p:cNvSpPr>
            <a:spLocks noGrp="1"/>
          </p:cNvSpPr>
          <p:nvPr>
            <p:ph type="dt" sz="half" idx="10"/>
          </p:nvPr>
        </p:nvSpPr>
        <p:spPr/>
        <p:txBody>
          <a:bodyPr/>
          <a:lstStyle/>
          <a:p>
            <a:fld id="{4FF5C33A-44DE-42E8-B9E0-2230686A9217}" type="datetimeFigureOut">
              <a:rPr lang="lt-LT" smtClean="0"/>
              <a:t>2022-03-29</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BB9DFD5E-58D5-4DD7-926B-F2A7C128A1D9}" type="slidenum">
              <a:rPr lang="lt-LT" smtClean="0"/>
              <a:t>‹#›</a:t>
            </a:fld>
            <a:endParaRPr lang="lt-LT"/>
          </a:p>
        </p:txBody>
      </p:sp>
    </p:spTree>
    <p:extLst>
      <p:ext uri="{BB962C8B-B14F-4D97-AF65-F5344CB8AC3E}">
        <p14:creationId xmlns:p14="http://schemas.microsoft.com/office/powerpoint/2010/main" val="9507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lt-LT" smtClean="0"/>
              <a:t>Spustelėję redag. ruoš. pavad. stilių</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4" name="Content Placeholder 3"/>
          <p:cNvSpPr>
            <a:spLocks noGrp="1"/>
          </p:cNvSpPr>
          <p:nvPr>
            <p:ph sz="half" idx="2"/>
          </p:nvPr>
        </p:nvSpPr>
        <p:spPr>
          <a:xfrm>
            <a:off x="629842" y="2505075"/>
            <a:ext cx="3868340" cy="368458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smtClean="0"/>
              <a:t>Redaguoti šablono teksto stilius</a:t>
            </a:r>
          </a:p>
        </p:txBody>
      </p:sp>
      <p:sp>
        <p:nvSpPr>
          <p:cNvPr id="6" name="Content Placeholder 5"/>
          <p:cNvSpPr>
            <a:spLocks noGrp="1"/>
          </p:cNvSpPr>
          <p:nvPr>
            <p:ph sz="quarter" idx="4"/>
          </p:nvPr>
        </p:nvSpPr>
        <p:spPr>
          <a:xfrm>
            <a:off x="4629150" y="2505075"/>
            <a:ext cx="3887391" cy="3684588"/>
          </a:xfrm>
        </p:spPr>
        <p:txBody>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7" name="Date Placeholder 6"/>
          <p:cNvSpPr>
            <a:spLocks noGrp="1"/>
          </p:cNvSpPr>
          <p:nvPr>
            <p:ph type="dt" sz="half" idx="10"/>
          </p:nvPr>
        </p:nvSpPr>
        <p:spPr/>
        <p:txBody>
          <a:bodyPr/>
          <a:lstStyle/>
          <a:p>
            <a:fld id="{4FF5C33A-44DE-42E8-B9E0-2230686A9217}" type="datetimeFigureOut">
              <a:rPr lang="lt-LT" smtClean="0"/>
              <a:t>2022-03-29</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BB9DFD5E-58D5-4DD7-926B-F2A7C128A1D9}" type="slidenum">
              <a:rPr lang="lt-LT" smtClean="0"/>
              <a:t>‹#›</a:t>
            </a:fld>
            <a:endParaRPr lang="lt-LT"/>
          </a:p>
        </p:txBody>
      </p:sp>
    </p:spTree>
    <p:extLst>
      <p:ext uri="{BB962C8B-B14F-4D97-AF65-F5344CB8AC3E}">
        <p14:creationId xmlns:p14="http://schemas.microsoft.com/office/powerpoint/2010/main" val="3162279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smtClean="0"/>
              <a:t>Spustelėję redag. ruoš. pavad. stilių</a:t>
            </a:r>
            <a:endParaRPr lang="en-US" dirty="0"/>
          </a:p>
        </p:txBody>
      </p:sp>
      <p:sp>
        <p:nvSpPr>
          <p:cNvPr id="3" name="Date Placeholder 2"/>
          <p:cNvSpPr>
            <a:spLocks noGrp="1"/>
          </p:cNvSpPr>
          <p:nvPr>
            <p:ph type="dt" sz="half" idx="10"/>
          </p:nvPr>
        </p:nvSpPr>
        <p:spPr/>
        <p:txBody>
          <a:bodyPr/>
          <a:lstStyle/>
          <a:p>
            <a:fld id="{4FF5C33A-44DE-42E8-B9E0-2230686A9217}" type="datetimeFigureOut">
              <a:rPr lang="lt-LT" smtClean="0"/>
              <a:t>2022-03-29</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BB9DFD5E-58D5-4DD7-926B-F2A7C128A1D9}" type="slidenum">
              <a:rPr lang="lt-LT" smtClean="0"/>
              <a:t>‹#›</a:t>
            </a:fld>
            <a:endParaRPr lang="lt-LT"/>
          </a:p>
        </p:txBody>
      </p:sp>
    </p:spTree>
    <p:extLst>
      <p:ext uri="{BB962C8B-B14F-4D97-AF65-F5344CB8AC3E}">
        <p14:creationId xmlns:p14="http://schemas.microsoft.com/office/powerpoint/2010/main" val="3748530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F5C33A-44DE-42E8-B9E0-2230686A9217}" type="datetimeFigureOut">
              <a:rPr lang="lt-LT" smtClean="0"/>
              <a:t>2022-03-29</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BB9DFD5E-58D5-4DD7-926B-F2A7C128A1D9}" type="slidenum">
              <a:rPr lang="lt-LT" smtClean="0"/>
              <a:t>‹#›</a:t>
            </a:fld>
            <a:endParaRPr lang="lt-LT"/>
          </a:p>
        </p:txBody>
      </p:sp>
    </p:spTree>
    <p:extLst>
      <p:ext uri="{BB962C8B-B14F-4D97-AF65-F5344CB8AC3E}">
        <p14:creationId xmlns:p14="http://schemas.microsoft.com/office/powerpoint/2010/main" val="3871673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lt-LT" smtClean="0"/>
              <a:t>Spustelėję redag. ruoš. pavad. stilių</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Redaguoti šablono teksto stilius</a:t>
            </a:r>
          </a:p>
        </p:txBody>
      </p:sp>
      <p:sp>
        <p:nvSpPr>
          <p:cNvPr id="5" name="Date Placeholder 4"/>
          <p:cNvSpPr>
            <a:spLocks noGrp="1"/>
          </p:cNvSpPr>
          <p:nvPr>
            <p:ph type="dt" sz="half" idx="10"/>
          </p:nvPr>
        </p:nvSpPr>
        <p:spPr/>
        <p:txBody>
          <a:bodyPr/>
          <a:lstStyle/>
          <a:p>
            <a:fld id="{4FF5C33A-44DE-42E8-B9E0-2230686A9217}" type="datetimeFigureOut">
              <a:rPr lang="lt-LT" smtClean="0"/>
              <a:t>2022-03-29</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BB9DFD5E-58D5-4DD7-926B-F2A7C128A1D9}" type="slidenum">
              <a:rPr lang="lt-LT" smtClean="0"/>
              <a:t>‹#›</a:t>
            </a:fld>
            <a:endParaRPr lang="lt-LT"/>
          </a:p>
        </p:txBody>
      </p:sp>
    </p:spTree>
    <p:extLst>
      <p:ext uri="{BB962C8B-B14F-4D97-AF65-F5344CB8AC3E}">
        <p14:creationId xmlns:p14="http://schemas.microsoft.com/office/powerpoint/2010/main" val="4148842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lt-LT" smtClean="0"/>
              <a:t>Spustelėję redag. ruoš. pavad. stilių</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smtClean="0"/>
              <a:t>Spustelėkite piktogr. norėdami įtraukti pav.</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smtClean="0"/>
              <a:t>Redaguoti šablono teksto stilius</a:t>
            </a:r>
          </a:p>
        </p:txBody>
      </p:sp>
      <p:sp>
        <p:nvSpPr>
          <p:cNvPr id="5" name="Date Placeholder 4"/>
          <p:cNvSpPr>
            <a:spLocks noGrp="1"/>
          </p:cNvSpPr>
          <p:nvPr>
            <p:ph type="dt" sz="half" idx="10"/>
          </p:nvPr>
        </p:nvSpPr>
        <p:spPr/>
        <p:txBody>
          <a:bodyPr/>
          <a:lstStyle/>
          <a:p>
            <a:fld id="{4FF5C33A-44DE-42E8-B9E0-2230686A9217}" type="datetimeFigureOut">
              <a:rPr lang="lt-LT" smtClean="0"/>
              <a:t>2022-03-29</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BB9DFD5E-58D5-4DD7-926B-F2A7C128A1D9}" type="slidenum">
              <a:rPr lang="lt-LT" smtClean="0"/>
              <a:t>‹#›</a:t>
            </a:fld>
            <a:endParaRPr lang="lt-LT"/>
          </a:p>
        </p:txBody>
      </p:sp>
    </p:spTree>
    <p:extLst>
      <p:ext uri="{BB962C8B-B14F-4D97-AF65-F5344CB8AC3E}">
        <p14:creationId xmlns:p14="http://schemas.microsoft.com/office/powerpoint/2010/main" val="1035030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lt-LT" smtClean="0"/>
              <a:t>Spustelėję redag. ruoš. pavad. stilių</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lt-LT" smtClean="0"/>
              <a:t>Redaguoti šablono teksto stilius</a:t>
            </a:r>
          </a:p>
          <a:p>
            <a:pPr lvl="1"/>
            <a:r>
              <a:rPr lang="lt-LT" smtClean="0"/>
              <a:t>Antras lygis</a:t>
            </a:r>
          </a:p>
          <a:p>
            <a:pPr lvl="2"/>
            <a:r>
              <a:rPr lang="lt-LT" smtClean="0"/>
              <a:t>Trečias lygis</a:t>
            </a:r>
          </a:p>
          <a:p>
            <a:pPr lvl="3"/>
            <a:r>
              <a:rPr lang="lt-LT" smtClean="0"/>
              <a:t>Ketvirtas lygis</a:t>
            </a:r>
          </a:p>
          <a:p>
            <a:pPr lvl="4"/>
            <a:r>
              <a:rPr lang="lt-LT" smtClean="0"/>
              <a:t>Penktas lygis</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5C33A-44DE-42E8-B9E0-2230686A9217}" type="datetimeFigureOut">
              <a:rPr lang="lt-LT" smtClean="0"/>
              <a:t>2022-03-29</a:t>
            </a:fld>
            <a:endParaRPr lang="lt-L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9DFD5E-58D5-4DD7-926B-F2A7C128A1D9}" type="slidenum">
              <a:rPr lang="lt-LT" smtClean="0"/>
              <a:t>‹#›</a:t>
            </a:fld>
            <a:endParaRPr lang="lt-LT"/>
          </a:p>
        </p:txBody>
      </p:sp>
    </p:spTree>
    <p:extLst>
      <p:ext uri="{BB962C8B-B14F-4D97-AF65-F5344CB8AC3E}">
        <p14:creationId xmlns:p14="http://schemas.microsoft.com/office/powerpoint/2010/main" val="3146561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extBox 1"/>
          <p:cNvSpPr txBox="1"/>
          <p:nvPr/>
        </p:nvSpPr>
        <p:spPr>
          <a:xfrm>
            <a:off x="4899677" y="406400"/>
            <a:ext cx="4193309" cy="4031873"/>
          </a:xfrm>
          <a:prstGeom prst="rect">
            <a:avLst/>
          </a:prstGeom>
          <a:noFill/>
        </p:spPr>
        <p:txBody>
          <a:bodyPr wrap="square" rtlCol="0">
            <a:spAutoFit/>
          </a:bodyPr>
          <a:lstStyle/>
          <a:p>
            <a:pPr algn="ctr"/>
            <a:r>
              <a:rPr lang="lt-LT" sz="2400" b="1" dirty="0">
                <a:solidFill>
                  <a:schemeClr val="bg2">
                    <a:lumMod val="25000"/>
                  </a:schemeClr>
                </a:solidFill>
              </a:rPr>
              <a:t>N</a:t>
            </a:r>
            <a:r>
              <a:rPr lang="lt-LT" sz="2400" b="1" dirty="0" smtClean="0">
                <a:solidFill>
                  <a:schemeClr val="bg2">
                    <a:lumMod val="25000"/>
                  </a:schemeClr>
                </a:solidFill>
              </a:rPr>
              <a:t>uotolinė 28-oji Lietuvos mokinių dailės olimpiada</a:t>
            </a:r>
          </a:p>
          <a:p>
            <a:pPr algn="ctr"/>
            <a:endParaRPr lang="lt-LT" sz="2400" b="1" dirty="0">
              <a:solidFill>
                <a:schemeClr val="bg2">
                  <a:lumMod val="25000"/>
                </a:schemeClr>
              </a:solidFill>
            </a:endParaRPr>
          </a:p>
          <a:p>
            <a:pPr algn="ctr"/>
            <a:endParaRPr lang="lt-LT" sz="2400" b="1" dirty="0" smtClean="0">
              <a:solidFill>
                <a:schemeClr val="bg2">
                  <a:lumMod val="25000"/>
                </a:schemeClr>
              </a:solidFill>
            </a:endParaRPr>
          </a:p>
          <a:p>
            <a:pPr algn="ctr"/>
            <a:endParaRPr lang="lt-LT" sz="2400" b="1" dirty="0">
              <a:solidFill>
                <a:schemeClr val="bg2">
                  <a:lumMod val="25000"/>
                </a:schemeClr>
              </a:solidFill>
            </a:endParaRPr>
          </a:p>
          <a:p>
            <a:pPr algn="ctr"/>
            <a:endParaRPr lang="lt-LT" sz="2400" b="1" dirty="0" smtClean="0">
              <a:solidFill>
                <a:schemeClr val="bg2">
                  <a:lumMod val="25000"/>
                </a:schemeClr>
              </a:solidFill>
            </a:endParaRPr>
          </a:p>
          <a:p>
            <a:pPr algn="ctr"/>
            <a:endParaRPr lang="lt-LT" sz="2400" b="1" dirty="0" smtClean="0">
              <a:solidFill>
                <a:schemeClr val="bg2">
                  <a:lumMod val="25000"/>
                </a:schemeClr>
              </a:solidFill>
            </a:endParaRPr>
          </a:p>
          <a:p>
            <a:pPr algn="ctr"/>
            <a:r>
              <a:rPr lang="lt-LT" sz="3200" b="1" dirty="0" smtClean="0">
                <a:solidFill>
                  <a:schemeClr val="bg2">
                    <a:lumMod val="25000"/>
                  </a:schemeClr>
                </a:solidFill>
              </a:rPr>
              <a:t>„</a:t>
            </a:r>
            <a:r>
              <a:rPr lang="lt-LT" sz="3200" b="1" dirty="0">
                <a:solidFill>
                  <a:schemeClr val="bg2">
                    <a:lumMod val="25000"/>
                  </a:schemeClr>
                </a:solidFill>
              </a:rPr>
              <a:t>Laikmečių atradimai</a:t>
            </a:r>
            <a:r>
              <a:rPr lang="lt-LT" sz="3200" b="1" dirty="0" smtClean="0">
                <a:solidFill>
                  <a:schemeClr val="bg2">
                    <a:lumMod val="25000"/>
                  </a:schemeClr>
                </a:solidFill>
              </a:rPr>
              <a:t>“</a:t>
            </a:r>
          </a:p>
          <a:p>
            <a:pPr algn="ctr"/>
            <a:endParaRPr lang="lt-LT" sz="2000" b="1" dirty="0">
              <a:solidFill>
                <a:schemeClr val="bg2">
                  <a:lumMod val="25000"/>
                </a:schemeClr>
              </a:solidFill>
            </a:endParaRPr>
          </a:p>
          <a:p>
            <a:pPr algn="ctr"/>
            <a:r>
              <a:rPr lang="lt-LT" b="1" dirty="0">
                <a:solidFill>
                  <a:schemeClr val="bg2">
                    <a:lumMod val="25000"/>
                  </a:schemeClr>
                </a:solidFill>
              </a:rPr>
              <a:t>Klaipėdos miesto turas</a:t>
            </a:r>
          </a:p>
          <a:p>
            <a:pPr algn="ctr"/>
            <a:r>
              <a:rPr lang="lt-LT" b="1" dirty="0">
                <a:solidFill>
                  <a:schemeClr val="bg2">
                    <a:lumMod val="25000"/>
                  </a:schemeClr>
                </a:solidFill>
              </a:rPr>
              <a:t>2022-02-22</a:t>
            </a:r>
          </a:p>
        </p:txBody>
      </p:sp>
      <p:pic>
        <p:nvPicPr>
          <p:cNvPr id="3" name="Paveikslėlis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99677" cy="6858000"/>
          </a:xfrm>
          <a:prstGeom prst="rect">
            <a:avLst/>
          </a:prstGeom>
        </p:spPr>
      </p:pic>
    </p:spTree>
    <p:extLst>
      <p:ext uri="{BB962C8B-B14F-4D97-AF65-F5344CB8AC3E}">
        <p14:creationId xmlns:p14="http://schemas.microsoft.com/office/powerpoint/2010/main" val="21550067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as 1"/>
          <p:cNvGraphicFramePr>
            <a:graphicFrameLocks noChangeAspect="1"/>
          </p:cNvGraphicFramePr>
          <p:nvPr>
            <p:extLst>
              <p:ext uri="{D42A27DB-BD31-4B8C-83A1-F6EECF244321}">
                <p14:modId xmlns:p14="http://schemas.microsoft.com/office/powerpoint/2010/main" val="2205797825"/>
              </p:ext>
            </p:extLst>
          </p:nvPr>
        </p:nvGraphicFramePr>
        <p:xfrm>
          <a:off x="4202545" y="0"/>
          <a:ext cx="4802909" cy="6795713"/>
        </p:xfrm>
        <a:graphic>
          <a:graphicData uri="http://schemas.openxmlformats.org/presentationml/2006/ole">
            <mc:AlternateContent xmlns:mc="http://schemas.openxmlformats.org/markup-compatibility/2006">
              <mc:Choice xmlns:v="urn:schemas-microsoft-com:vml" Requires="v">
                <p:oleObj spid="_x0000_s1086" name="Acrobat Document" r:id="rId3" imgW="4533723" imgH="6415694" progId="AcroExch.Document.DC">
                  <p:embed/>
                </p:oleObj>
              </mc:Choice>
              <mc:Fallback>
                <p:oleObj name="Acrobat Document" r:id="rId3" imgW="4533723" imgH="6415694" progId="AcroExch.Document.DC">
                  <p:embed/>
                  <p:pic>
                    <p:nvPicPr>
                      <p:cNvPr id="0" name=""/>
                      <p:cNvPicPr/>
                      <p:nvPr/>
                    </p:nvPicPr>
                    <p:blipFill>
                      <a:blip r:embed="rId4"/>
                      <a:stretch>
                        <a:fillRect/>
                      </a:stretch>
                    </p:blipFill>
                    <p:spPr>
                      <a:xfrm>
                        <a:off x="4202545" y="0"/>
                        <a:ext cx="4802909" cy="6795713"/>
                      </a:xfrm>
                      <a:prstGeom prst="rect">
                        <a:avLst/>
                      </a:prstGeom>
                    </p:spPr>
                  </p:pic>
                </p:oleObj>
              </mc:Fallback>
            </mc:AlternateContent>
          </a:graphicData>
        </a:graphic>
      </p:graphicFrame>
      <p:sp>
        <p:nvSpPr>
          <p:cNvPr id="4" name="TextBox 3"/>
          <p:cNvSpPr txBox="1"/>
          <p:nvPr/>
        </p:nvSpPr>
        <p:spPr>
          <a:xfrm>
            <a:off x="0" y="2835564"/>
            <a:ext cx="4017818" cy="3539430"/>
          </a:xfrm>
          <a:prstGeom prst="rect">
            <a:avLst/>
          </a:prstGeom>
          <a:noFill/>
        </p:spPr>
        <p:txBody>
          <a:bodyPr wrap="square" rtlCol="0">
            <a:spAutoFit/>
          </a:bodyPr>
          <a:lstStyle/>
          <a:p>
            <a:pPr lvl="0" eaLnBrk="0" fontAlgn="base" hangingPunct="0">
              <a:spcBef>
                <a:spcPct val="0"/>
              </a:spcBef>
              <a:spcAft>
                <a:spcPct val="0"/>
              </a:spcAft>
            </a:pPr>
            <a:r>
              <a:rPr lang="lt-LT" sz="1600" dirty="0" smtClean="0">
                <a:latin typeface="Garamond" panose="02020404030301010803" pitchFamily="18" charset="0"/>
              </a:rPr>
              <a:t>„Namų </a:t>
            </a:r>
            <a:r>
              <a:rPr lang="lt-LT" sz="1600" dirty="0">
                <a:latin typeface="Garamond" panose="02020404030301010803" pitchFamily="18" charset="0"/>
              </a:rPr>
              <a:t>darbų užduotyje </a:t>
            </a:r>
            <a:r>
              <a:rPr lang="lt-LT" sz="1600" dirty="0" smtClean="0">
                <a:latin typeface="Garamond" panose="02020404030301010803" pitchFamily="18" charset="0"/>
              </a:rPr>
              <a:t>vaizdavau </a:t>
            </a:r>
            <a:r>
              <a:rPr lang="lt-LT" sz="1600" dirty="0">
                <a:latin typeface="Garamond" panose="02020404030301010803" pitchFamily="18" charset="0"/>
              </a:rPr>
              <a:t>laikrodį, tik naujesnį, mechaninį ir turėjau omenyje, jog slenkant laikui keičiasi ir atradimai - nuo seniausio, rato, iki </a:t>
            </a:r>
            <a:r>
              <a:rPr lang="lt-LT" sz="1600" dirty="0" smtClean="0">
                <a:latin typeface="Garamond" panose="02020404030301010803" pitchFamily="18" charset="0"/>
              </a:rPr>
              <a:t>raketos.“ </a:t>
            </a:r>
          </a:p>
          <a:p>
            <a:pPr lvl="0" algn="ctr" eaLnBrk="0" fontAlgn="base" hangingPunct="0">
              <a:spcBef>
                <a:spcPct val="0"/>
              </a:spcBef>
              <a:spcAft>
                <a:spcPct val="0"/>
              </a:spcAft>
            </a:pPr>
            <a:endParaRPr lang="lt-LT" sz="1600" dirty="0">
              <a:latin typeface="Garamond" panose="02020404030301010803" pitchFamily="18" charset="0"/>
            </a:endParaRPr>
          </a:p>
          <a:p>
            <a:pPr lvl="0" algn="ctr" eaLnBrk="0" fontAlgn="base" hangingPunct="0">
              <a:spcBef>
                <a:spcPct val="0"/>
              </a:spcBef>
              <a:spcAft>
                <a:spcPct val="0"/>
              </a:spcAft>
            </a:pPr>
            <a:endParaRPr lang="lt-LT" sz="1600" dirty="0" smtClean="0">
              <a:latin typeface="Garamond" panose="02020404030301010803" pitchFamily="18" charset="0"/>
            </a:endParaRPr>
          </a:p>
          <a:p>
            <a:pPr lvl="0" algn="ctr" eaLnBrk="0" fontAlgn="base" hangingPunct="0">
              <a:spcBef>
                <a:spcPct val="0"/>
              </a:spcBef>
              <a:spcAft>
                <a:spcPct val="0"/>
              </a:spcAft>
            </a:pPr>
            <a:endParaRPr lang="lt-LT" sz="1600" dirty="0">
              <a:latin typeface="Garamond" panose="02020404030301010803" pitchFamily="18" charset="0"/>
            </a:endParaRPr>
          </a:p>
          <a:p>
            <a:pPr lvl="0" algn="ctr" eaLnBrk="0" fontAlgn="base" hangingPunct="0">
              <a:spcBef>
                <a:spcPct val="0"/>
              </a:spcBef>
              <a:spcAft>
                <a:spcPct val="0"/>
              </a:spcAft>
            </a:pPr>
            <a:endParaRPr lang="lt-LT" sz="1600" dirty="0" smtClean="0">
              <a:latin typeface="Garamond" panose="02020404030301010803" pitchFamily="18" charset="0"/>
            </a:endParaRPr>
          </a:p>
          <a:p>
            <a:pPr lvl="0" algn="ctr" eaLnBrk="0" fontAlgn="base" hangingPunct="0">
              <a:spcBef>
                <a:spcPct val="0"/>
              </a:spcBef>
              <a:spcAft>
                <a:spcPct val="0"/>
              </a:spcAft>
            </a:pPr>
            <a:endParaRPr lang="lt-LT" altLang="lt-LT" sz="1600" b="1" dirty="0">
              <a:latin typeface="Garamond" panose="02020404030301010803" pitchFamily="18" charset="0"/>
            </a:endParaRPr>
          </a:p>
          <a:p>
            <a:pPr lvl="0" algn="ctr" eaLnBrk="0" fontAlgn="base" hangingPunct="0">
              <a:spcBef>
                <a:spcPct val="0"/>
              </a:spcBef>
              <a:spcAft>
                <a:spcPct val="0"/>
              </a:spcAft>
            </a:pPr>
            <a:endParaRPr lang="lt-LT" altLang="lt-LT" sz="1600" b="1" dirty="0" smtClean="0">
              <a:latin typeface="Garamond" panose="02020404030301010803" pitchFamily="18" charset="0"/>
            </a:endParaRPr>
          </a:p>
          <a:p>
            <a:pPr lvl="0" algn="ctr" eaLnBrk="0" fontAlgn="base" hangingPunct="0">
              <a:spcBef>
                <a:spcPct val="0"/>
              </a:spcBef>
              <a:spcAft>
                <a:spcPct val="0"/>
              </a:spcAft>
            </a:pPr>
            <a:r>
              <a:rPr lang="lt-LT" altLang="lt-LT" sz="1600" b="1" dirty="0" smtClean="0">
                <a:latin typeface="Garamond" panose="02020404030301010803" pitchFamily="18" charset="0"/>
              </a:rPr>
              <a:t>AKVILINA BUDREIKAITĖ, I gimn. </a:t>
            </a:r>
            <a:r>
              <a:rPr lang="lt-LT" altLang="lt-LT" sz="1600" b="1" dirty="0">
                <a:latin typeface="Garamond" panose="02020404030301010803" pitchFamily="18" charset="0"/>
              </a:rPr>
              <a:t>klasė, </a:t>
            </a:r>
          </a:p>
          <a:p>
            <a:pPr lvl="0" algn="ctr" eaLnBrk="0" fontAlgn="base" hangingPunct="0">
              <a:spcBef>
                <a:spcPct val="0"/>
              </a:spcBef>
              <a:spcAft>
                <a:spcPct val="0"/>
              </a:spcAft>
            </a:pPr>
            <a:r>
              <a:rPr lang="lt-LT" altLang="lt-LT" sz="1600" b="1" dirty="0">
                <a:latin typeface="Garamond" panose="02020404030301010803" pitchFamily="18" charset="0"/>
              </a:rPr>
              <a:t>Klaipėdos „Ąžuolyno“ gimnazija, </a:t>
            </a:r>
          </a:p>
          <a:p>
            <a:pPr lvl="0" algn="ctr" eaLnBrk="0" fontAlgn="base" hangingPunct="0">
              <a:spcBef>
                <a:spcPct val="0"/>
              </a:spcBef>
              <a:spcAft>
                <a:spcPct val="0"/>
              </a:spcAft>
            </a:pPr>
            <a:r>
              <a:rPr lang="lt-LT" altLang="lt-LT" sz="1600" b="1" dirty="0">
                <a:latin typeface="Garamond" panose="02020404030301010803" pitchFamily="18" charset="0"/>
              </a:rPr>
              <a:t>mokytoja Vilija Morkūnaitė.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440118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rotWithShape="1">
          <a:blip r:embed="rId2" cstate="print">
            <a:extLst>
              <a:ext uri="{28A0092B-C50C-407E-A947-70E740481C1C}">
                <a14:useLocalDpi xmlns:a14="http://schemas.microsoft.com/office/drawing/2010/main" val="0"/>
              </a:ext>
            </a:extLst>
          </a:blip>
          <a:srcRect l="10037" t="4465" r="7987" b="6852"/>
          <a:stretch/>
        </p:blipFill>
        <p:spPr>
          <a:xfrm>
            <a:off x="-83127" y="0"/>
            <a:ext cx="4844530" cy="6858000"/>
          </a:xfrm>
          <a:prstGeom prst="rect">
            <a:avLst/>
          </a:prstGeom>
        </p:spPr>
      </p:pic>
      <p:sp>
        <p:nvSpPr>
          <p:cNvPr id="3" name="TextBox 2"/>
          <p:cNvSpPr txBox="1"/>
          <p:nvPr/>
        </p:nvSpPr>
        <p:spPr>
          <a:xfrm>
            <a:off x="4876800" y="2530764"/>
            <a:ext cx="4128655" cy="3785652"/>
          </a:xfrm>
          <a:prstGeom prst="rect">
            <a:avLst/>
          </a:prstGeom>
          <a:noFill/>
        </p:spPr>
        <p:txBody>
          <a:bodyPr wrap="square" rtlCol="0">
            <a:spAutoFit/>
          </a:bodyPr>
          <a:lstStyle/>
          <a:p>
            <a:pPr lvl="0" algn="ctr" eaLnBrk="0" fontAlgn="base" hangingPunct="0">
              <a:spcBef>
                <a:spcPct val="0"/>
              </a:spcBef>
              <a:spcAft>
                <a:spcPct val="0"/>
              </a:spcAft>
            </a:pPr>
            <a:r>
              <a:rPr lang="lt-LT" sz="1600" dirty="0" smtClean="0">
                <a:latin typeface="Garamond" panose="02020404030301010803" pitchFamily="18" charset="0"/>
              </a:rPr>
              <a:t>„Piešinyje </a:t>
            </a:r>
            <a:r>
              <a:rPr lang="lt-LT" sz="1600" dirty="0">
                <a:latin typeface="Garamond" panose="02020404030301010803" pitchFamily="18" charset="0"/>
              </a:rPr>
              <a:t>pavaizdavau vieną iš išradimų - smėlio laikrodį. O </a:t>
            </a:r>
            <a:r>
              <a:rPr lang="lt-LT" sz="1600" dirty="0" smtClean="0">
                <a:latin typeface="Garamond" panose="02020404030301010803" pitchFamily="18" charset="0"/>
              </a:rPr>
              <a:t>jame, </a:t>
            </a:r>
            <a:r>
              <a:rPr lang="lt-LT" sz="1600" dirty="0">
                <a:latin typeface="Garamond" panose="02020404030301010803" pitchFamily="18" charset="0"/>
              </a:rPr>
              <a:t>tarsi </a:t>
            </a:r>
            <a:r>
              <a:rPr lang="lt-LT" sz="1600" dirty="0" smtClean="0">
                <a:latin typeface="Garamond" panose="02020404030301010803" pitchFamily="18" charset="0"/>
              </a:rPr>
              <a:t>laike, </a:t>
            </a:r>
            <a:r>
              <a:rPr lang="lt-LT" sz="1600" dirty="0">
                <a:latin typeface="Garamond" panose="02020404030301010803" pitchFamily="18" charset="0"/>
              </a:rPr>
              <a:t>,,skęstančius" kitus išradimus, t.y. kompasą, lemputę, ratą, variklį ir </a:t>
            </a:r>
            <a:r>
              <a:rPr lang="lt-LT" sz="1600" dirty="0" smtClean="0">
                <a:latin typeface="Garamond" panose="02020404030301010803" pitchFamily="18" charset="0"/>
              </a:rPr>
              <a:t>gaublį.“</a:t>
            </a:r>
          </a:p>
          <a:p>
            <a:pPr lvl="0" algn="ctr" eaLnBrk="0" fontAlgn="base" hangingPunct="0">
              <a:spcBef>
                <a:spcPct val="0"/>
              </a:spcBef>
              <a:spcAft>
                <a:spcPct val="0"/>
              </a:spcAft>
            </a:pPr>
            <a:endParaRPr lang="lt-LT" sz="1600" dirty="0">
              <a:latin typeface="Garamond" panose="02020404030301010803" pitchFamily="18" charset="0"/>
            </a:endParaRPr>
          </a:p>
          <a:p>
            <a:pPr lvl="0" algn="ctr" eaLnBrk="0" fontAlgn="base" hangingPunct="0">
              <a:spcBef>
                <a:spcPct val="0"/>
              </a:spcBef>
              <a:spcAft>
                <a:spcPct val="0"/>
              </a:spcAft>
            </a:pPr>
            <a:endParaRPr lang="lt-LT" sz="1600" dirty="0" smtClean="0">
              <a:latin typeface="Garamond" panose="02020404030301010803" pitchFamily="18" charset="0"/>
            </a:endParaRPr>
          </a:p>
          <a:p>
            <a:pPr lvl="0" algn="ctr" eaLnBrk="0" fontAlgn="base" hangingPunct="0">
              <a:spcBef>
                <a:spcPct val="0"/>
              </a:spcBef>
              <a:spcAft>
                <a:spcPct val="0"/>
              </a:spcAft>
            </a:pPr>
            <a:endParaRPr lang="lt-LT" sz="1600" dirty="0" smtClean="0">
              <a:latin typeface="Garamond" panose="02020404030301010803" pitchFamily="18" charset="0"/>
            </a:endParaRPr>
          </a:p>
          <a:p>
            <a:pPr lvl="0" algn="ctr" eaLnBrk="0" fontAlgn="base" hangingPunct="0">
              <a:spcBef>
                <a:spcPct val="0"/>
              </a:spcBef>
              <a:spcAft>
                <a:spcPct val="0"/>
              </a:spcAft>
            </a:pPr>
            <a:endParaRPr lang="lt-LT" altLang="lt-LT" sz="1600" b="1" dirty="0">
              <a:latin typeface="Garamond" panose="02020404030301010803" pitchFamily="18" charset="0"/>
            </a:endParaRPr>
          </a:p>
          <a:p>
            <a:pPr lvl="0" algn="ctr" eaLnBrk="0" fontAlgn="base" hangingPunct="0">
              <a:spcBef>
                <a:spcPct val="0"/>
              </a:spcBef>
              <a:spcAft>
                <a:spcPct val="0"/>
              </a:spcAft>
            </a:pPr>
            <a:endParaRPr lang="lt-LT" altLang="lt-LT" sz="1600" b="1" dirty="0" smtClean="0">
              <a:latin typeface="Garamond" panose="02020404030301010803" pitchFamily="18" charset="0"/>
            </a:endParaRPr>
          </a:p>
          <a:p>
            <a:pPr lvl="0" algn="ctr" eaLnBrk="0" fontAlgn="base" hangingPunct="0">
              <a:spcBef>
                <a:spcPct val="0"/>
              </a:spcBef>
              <a:spcAft>
                <a:spcPct val="0"/>
              </a:spcAft>
            </a:pPr>
            <a:endParaRPr lang="lt-LT" altLang="lt-LT" sz="1600" b="1" dirty="0">
              <a:latin typeface="Garamond" panose="02020404030301010803" pitchFamily="18" charset="0"/>
            </a:endParaRPr>
          </a:p>
          <a:p>
            <a:pPr lvl="0" algn="ctr" eaLnBrk="0" fontAlgn="base" hangingPunct="0">
              <a:spcBef>
                <a:spcPct val="0"/>
              </a:spcBef>
              <a:spcAft>
                <a:spcPct val="0"/>
              </a:spcAft>
            </a:pPr>
            <a:endParaRPr lang="lt-LT" altLang="lt-LT" sz="1600" b="1" dirty="0" smtClean="0">
              <a:latin typeface="Garamond" panose="02020404030301010803" pitchFamily="18" charset="0"/>
            </a:endParaRPr>
          </a:p>
          <a:p>
            <a:pPr lvl="0" algn="ctr" eaLnBrk="0" fontAlgn="base" hangingPunct="0">
              <a:spcBef>
                <a:spcPct val="0"/>
              </a:spcBef>
              <a:spcAft>
                <a:spcPct val="0"/>
              </a:spcAft>
            </a:pPr>
            <a:r>
              <a:rPr lang="lt-LT" altLang="lt-LT" sz="1600" b="1" dirty="0" smtClean="0">
                <a:latin typeface="Garamond" panose="02020404030301010803" pitchFamily="18" charset="0"/>
              </a:rPr>
              <a:t>AKVILINA </a:t>
            </a:r>
            <a:r>
              <a:rPr lang="lt-LT" altLang="lt-LT" sz="1600" b="1" dirty="0">
                <a:latin typeface="Garamond" panose="02020404030301010803" pitchFamily="18" charset="0"/>
              </a:rPr>
              <a:t>BUDREIKAITĖ, </a:t>
            </a:r>
            <a:r>
              <a:rPr lang="lt-LT" altLang="lt-LT" sz="1600" b="1" dirty="0" smtClean="0">
                <a:latin typeface="Garamond" panose="02020404030301010803" pitchFamily="18" charset="0"/>
              </a:rPr>
              <a:t>I gimn. </a:t>
            </a:r>
            <a:r>
              <a:rPr lang="lt-LT" altLang="lt-LT" sz="1600" b="1" dirty="0">
                <a:latin typeface="Garamond" panose="02020404030301010803" pitchFamily="18" charset="0"/>
              </a:rPr>
              <a:t>klasė, </a:t>
            </a:r>
          </a:p>
          <a:p>
            <a:pPr lvl="0" algn="ctr" eaLnBrk="0" fontAlgn="base" hangingPunct="0">
              <a:spcBef>
                <a:spcPct val="0"/>
              </a:spcBef>
              <a:spcAft>
                <a:spcPct val="0"/>
              </a:spcAft>
            </a:pPr>
            <a:r>
              <a:rPr lang="lt-LT" altLang="lt-LT" sz="1600" b="1" dirty="0">
                <a:latin typeface="Garamond" panose="02020404030301010803" pitchFamily="18" charset="0"/>
              </a:rPr>
              <a:t>Klaipėdos „Ąžuolyno“ gimnazija, </a:t>
            </a:r>
          </a:p>
          <a:p>
            <a:pPr lvl="0" algn="ctr" eaLnBrk="0" fontAlgn="base" hangingPunct="0">
              <a:spcBef>
                <a:spcPct val="0"/>
              </a:spcBef>
              <a:spcAft>
                <a:spcPct val="0"/>
              </a:spcAft>
            </a:pPr>
            <a:r>
              <a:rPr lang="lt-LT" altLang="lt-LT" sz="1600" b="1" dirty="0">
                <a:latin typeface="Garamond" panose="02020404030301010803" pitchFamily="18" charset="0"/>
              </a:rPr>
              <a:t>mokytoja Vilija Morkūnaitė.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3853240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857952" y="-846706"/>
            <a:ext cx="5428095" cy="7562372"/>
          </a:xfrm>
          <a:prstGeom prst="rect">
            <a:avLst/>
          </a:prstGeom>
        </p:spPr>
      </p:pic>
      <p:sp>
        <p:nvSpPr>
          <p:cNvPr id="3" name="TextBox 2"/>
          <p:cNvSpPr txBox="1"/>
          <p:nvPr/>
        </p:nvSpPr>
        <p:spPr>
          <a:xfrm>
            <a:off x="0" y="5834623"/>
            <a:ext cx="9144000" cy="830997"/>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a:latin typeface="Garamond" panose="02020404030301010803" pitchFamily="18" charset="0"/>
              </a:rPr>
              <a:t>ALEKSANDRA TERIOCHINA, 8 klasė, </a:t>
            </a: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„Gabijos“ progimnazija, </a:t>
            </a:r>
          </a:p>
          <a:p>
            <a:pPr lvl="0" algn="ctr" eaLnBrk="0" fontAlgn="base" hangingPunct="0">
              <a:spcBef>
                <a:spcPct val="0"/>
              </a:spcBef>
              <a:spcAft>
                <a:spcPct val="0"/>
              </a:spcAft>
            </a:pPr>
            <a:r>
              <a:rPr lang="lt-LT" altLang="lt-LT" sz="1600" b="1" dirty="0">
                <a:latin typeface="Garamond" panose="02020404030301010803" pitchFamily="18" charset="0"/>
              </a:rPr>
              <a:t>mokytoja Valerija Novikova.</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 etapo </a:t>
            </a:r>
            <a:r>
              <a:rPr lang="lt-LT" sz="1600" b="1" dirty="0">
                <a:latin typeface="Garamond" panose="02020404030301010803" pitchFamily="18" charset="0"/>
              </a:rPr>
              <a:t>kūrybinis darbas</a:t>
            </a:r>
          </a:p>
        </p:txBody>
      </p:sp>
    </p:spTree>
    <p:extLst>
      <p:ext uri="{BB962C8B-B14F-4D97-AF65-F5344CB8AC3E}">
        <p14:creationId xmlns:p14="http://schemas.microsoft.com/office/powerpoint/2010/main" val="21272163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72753" y="857251"/>
            <a:ext cx="6858001" cy="5143502"/>
          </a:xfrm>
          <a:prstGeom prst="rect">
            <a:avLst/>
          </a:prstGeom>
        </p:spPr>
      </p:pic>
      <p:sp>
        <p:nvSpPr>
          <p:cNvPr id="3" name="TextBox 2"/>
          <p:cNvSpPr txBox="1"/>
          <p:nvPr/>
        </p:nvSpPr>
        <p:spPr>
          <a:xfrm>
            <a:off x="5127999" y="3178150"/>
            <a:ext cx="4016001" cy="3093154"/>
          </a:xfrm>
          <a:prstGeom prst="rect">
            <a:avLst/>
          </a:prstGeom>
          <a:noFill/>
        </p:spPr>
        <p:txBody>
          <a:bodyPr wrap="square" rtlCol="0">
            <a:spAutoFit/>
          </a:bodyPr>
          <a:lstStyle/>
          <a:p>
            <a:r>
              <a:rPr lang="lt-LT" sz="1600" dirty="0" smtClean="0">
                <a:latin typeface="Garamond" panose="02020404030301010803" pitchFamily="18" charset="0"/>
              </a:rPr>
              <a:t>„Klaipėdos architektūra </a:t>
            </a:r>
            <a:r>
              <a:rPr lang="lt-LT" sz="1600" dirty="0">
                <a:latin typeface="Garamond" panose="02020404030301010803" pitchFamily="18" charset="0"/>
              </a:rPr>
              <a:t>yra unikali, kiekvienas praeinantis pro šalį </a:t>
            </a:r>
            <a:r>
              <a:rPr lang="lt-LT" sz="1600" dirty="0" smtClean="0">
                <a:latin typeface="Garamond" panose="02020404030301010803" pitchFamily="18" charset="0"/>
              </a:rPr>
              <a:t>atkreipia dėmesį </a:t>
            </a:r>
            <a:r>
              <a:rPr lang="lt-LT" sz="1600" dirty="0">
                <a:latin typeface="Garamond" panose="02020404030301010803" pitchFamily="18" charset="0"/>
              </a:rPr>
              <a:t>ir sustabdo savo žvilgsnį</a:t>
            </a:r>
            <a:r>
              <a:rPr lang="lt-LT" sz="1600" dirty="0" smtClean="0">
                <a:latin typeface="Garamond" panose="02020404030301010803" pitchFamily="18" charset="0"/>
              </a:rPr>
              <a:t>.“</a:t>
            </a:r>
          </a:p>
          <a:p>
            <a:endParaRPr lang="lt-LT" sz="1350" dirty="0"/>
          </a:p>
          <a:p>
            <a:endParaRPr lang="lt-LT" sz="1350" dirty="0" smtClean="0"/>
          </a:p>
          <a:p>
            <a:endParaRPr lang="lt-LT" sz="1350" dirty="0"/>
          </a:p>
          <a:p>
            <a:endParaRPr lang="lt-LT" sz="1350" dirty="0" smtClean="0"/>
          </a:p>
          <a:p>
            <a:endParaRPr lang="lt-LT" sz="1350" dirty="0"/>
          </a:p>
          <a:p>
            <a:pPr lvl="0" algn="ctr" eaLnBrk="0" fontAlgn="base" hangingPunct="0">
              <a:spcBef>
                <a:spcPct val="0"/>
              </a:spcBef>
              <a:spcAft>
                <a:spcPct val="0"/>
              </a:spcAft>
            </a:pPr>
            <a:r>
              <a:rPr lang="lt-LT" altLang="lt-LT" sz="1600" b="1" dirty="0" smtClean="0">
                <a:latin typeface="Garamond" panose="02020404030301010803" pitchFamily="18" charset="0"/>
              </a:rPr>
              <a:t>ALEKSANDRA TERIOCHINA, 8 </a:t>
            </a:r>
            <a:r>
              <a:rPr lang="lt-LT" altLang="lt-LT" sz="1600" b="1" dirty="0">
                <a:latin typeface="Garamond" panose="02020404030301010803" pitchFamily="18" charset="0"/>
              </a:rPr>
              <a:t>klasė, </a:t>
            </a:r>
          </a:p>
          <a:p>
            <a:pPr lvl="0" algn="ctr" eaLnBrk="0" fontAlgn="base" hangingPunct="0">
              <a:spcBef>
                <a:spcPct val="0"/>
              </a:spcBef>
              <a:spcAft>
                <a:spcPct val="0"/>
              </a:spcAft>
            </a:pPr>
            <a:r>
              <a:rPr lang="lt-LT" altLang="lt-LT" sz="1600" b="1" dirty="0">
                <a:latin typeface="Garamond" panose="02020404030301010803" pitchFamily="18" charset="0"/>
              </a:rPr>
              <a:t>Klaipėdos </a:t>
            </a:r>
            <a:r>
              <a:rPr lang="lt-LT" altLang="lt-LT" sz="1600" b="1" dirty="0" smtClean="0">
                <a:latin typeface="Garamond" panose="02020404030301010803" pitchFamily="18" charset="0"/>
              </a:rPr>
              <a:t>„Gabijos“ </a:t>
            </a:r>
            <a:r>
              <a:rPr lang="lt-LT" altLang="lt-LT" sz="1600" b="1" dirty="0">
                <a:latin typeface="Garamond" panose="02020404030301010803" pitchFamily="18" charset="0"/>
              </a:rPr>
              <a:t>progimnazija, </a:t>
            </a:r>
          </a:p>
          <a:p>
            <a:pPr lvl="0" algn="ctr" eaLnBrk="0" fontAlgn="base" hangingPunct="0">
              <a:spcBef>
                <a:spcPct val="0"/>
              </a:spcBef>
              <a:spcAft>
                <a:spcPct val="0"/>
              </a:spcAft>
            </a:pPr>
            <a:r>
              <a:rPr lang="lt-LT" altLang="lt-LT" sz="1600" b="1" dirty="0">
                <a:latin typeface="Garamond" panose="02020404030301010803" pitchFamily="18" charset="0"/>
              </a:rPr>
              <a:t>mokytoja Valerija Novikova.</a:t>
            </a:r>
          </a:p>
          <a:p>
            <a:pPr algn="ctr" eaLnBrk="0" fontAlgn="base" hangingPunct="0">
              <a:spcBef>
                <a:spcPct val="0"/>
              </a:spcBef>
              <a:spcAft>
                <a:spcPct val="0"/>
              </a:spcAft>
            </a:pPr>
            <a:r>
              <a:rPr lang="lt-LT" sz="1600" b="1" dirty="0">
                <a:latin typeface="Garamond" panose="02020404030301010803" pitchFamily="18" charset="0"/>
              </a:rPr>
              <a:t>Dailės olimpiados II etapo kūrybinis darbas</a:t>
            </a:r>
          </a:p>
          <a:p>
            <a:endParaRPr lang="lt-LT" sz="1350" dirty="0"/>
          </a:p>
        </p:txBody>
      </p:sp>
    </p:spTree>
    <p:extLst>
      <p:ext uri="{BB962C8B-B14F-4D97-AF65-F5344CB8AC3E}">
        <p14:creationId xmlns:p14="http://schemas.microsoft.com/office/powerpoint/2010/main" val="32595558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4602" y="0"/>
            <a:ext cx="4849398" cy="6858000"/>
          </a:xfrm>
          <a:prstGeom prst="rect">
            <a:avLst/>
          </a:prstGeom>
        </p:spPr>
      </p:pic>
      <p:sp>
        <p:nvSpPr>
          <p:cNvPr id="3" name="TextBox 2"/>
          <p:cNvSpPr txBox="1"/>
          <p:nvPr/>
        </p:nvSpPr>
        <p:spPr>
          <a:xfrm>
            <a:off x="132820" y="1961012"/>
            <a:ext cx="4039113" cy="4031873"/>
          </a:xfrm>
          <a:prstGeom prst="rect">
            <a:avLst/>
          </a:prstGeom>
          <a:noFill/>
        </p:spPr>
        <p:txBody>
          <a:bodyPr wrap="square" rtlCol="0">
            <a:spAutoFit/>
          </a:bodyPr>
          <a:lstStyle/>
          <a:p>
            <a:pPr eaLnBrk="0" fontAlgn="base" hangingPunct="0">
              <a:spcBef>
                <a:spcPct val="0"/>
              </a:spcBef>
              <a:spcAft>
                <a:spcPct val="0"/>
              </a:spcAft>
            </a:pPr>
            <a:r>
              <a:rPr lang="lt-LT" sz="1600" dirty="0" smtClean="0">
                <a:latin typeface="Garamond" panose="02020404030301010803" pitchFamily="18" charset="0"/>
              </a:rPr>
              <a:t>„Mano </a:t>
            </a:r>
            <a:r>
              <a:rPr lang="lt-LT" sz="1600" dirty="0">
                <a:latin typeface="Garamond" panose="02020404030301010803" pitchFamily="18" charset="0"/>
              </a:rPr>
              <a:t>piešinys - apie žmogaus evoliuciją, </a:t>
            </a:r>
            <a:r>
              <a:rPr lang="lt-LT" sz="1600" dirty="0" smtClean="0">
                <a:latin typeface="Garamond" panose="02020404030301010803" pitchFamily="18" charset="0"/>
              </a:rPr>
              <a:t>kuri </a:t>
            </a:r>
            <a:r>
              <a:rPr lang="lt-LT" sz="1600" dirty="0">
                <a:latin typeface="Garamond" panose="02020404030301010803" pitchFamily="18" charset="0"/>
              </a:rPr>
              <a:t>manau, atsuko veidrodį visai žmonijai ir parodė, kas mes esame iš tikrųjų, ir koks yra mūsų ryšys su gamta. Ryšys, kurį mes, teršdami gamtą, lėtai nutraukėme. Šią temą aktualindamas, nupiešiau šiuolaikinio ir primityvaus žmogaus junginį, kuris griauna tą pačią Žemę, kurioje kadaise klajojo</a:t>
            </a:r>
            <a:r>
              <a:rPr lang="lt-LT" sz="1600" dirty="0" smtClean="0">
                <a:latin typeface="Garamond" panose="02020404030301010803" pitchFamily="18" charset="0"/>
              </a:rPr>
              <a:t>.“</a:t>
            </a:r>
            <a:endParaRPr lang="lt-LT" sz="1600" dirty="0">
              <a:latin typeface="Garamond" panose="02020404030301010803" pitchFamily="18" charset="0"/>
            </a:endParaRPr>
          </a:p>
          <a:p>
            <a:pPr lvl="0" algn="ctr" eaLnBrk="0" fontAlgn="base" hangingPunct="0">
              <a:spcBef>
                <a:spcPct val="0"/>
              </a:spcBef>
              <a:spcAft>
                <a:spcPct val="0"/>
              </a:spcAft>
            </a:pPr>
            <a:endParaRPr lang="lt-LT" altLang="lt-LT" sz="1600" b="1" dirty="0" smtClean="0">
              <a:latin typeface="Garamond" panose="02020404030301010803" pitchFamily="18" charset="0"/>
            </a:endParaRPr>
          </a:p>
          <a:p>
            <a:pPr lvl="0" algn="ctr" eaLnBrk="0" fontAlgn="base" hangingPunct="0">
              <a:spcBef>
                <a:spcPct val="0"/>
              </a:spcBef>
              <a:spcAft>
                <a:spcPct val="0"/>
              </a:spcAft>
            </a:pPr>
            <a:endParaRPr lang="lt-LT" altLang="lt-LT" sz="1600" b="1" dirty="0">
              <a:latin typeface="Garamond" panose="02020404030301010803" pitchFamily="18" charset="0"/>
            </a:endParaRPr>
          </a:p>
          <a:p>
            <a:pPr lvl="0" algn="ctr" eaLnBrk="0" fontAlgn="base" hangingPunct="0">
              <a:spcBef>
                <a:spcPct val="0"/>
              </a:spcBef>
              <a:spcAft>
                <a:spcPct val="0"/>
              </a:spcAft>
            </a:pPr>
            <a:endParaRPr lang="lt-LT" altLang="lt-LT" sz="1600" b="1" dirty="0" smtClean="0">
              <a:latin typeface="Garamond" panose="02020404030301010803" pitchFamily="18" charset="0"/>
            </a:endParaRPr>
          </a:p>
          <a:p>
            <a:pPr lvl="0" algn="ctr" eaLnBrk="0" fontAlgn="base" hangingPunct="0">
              <a:spcBef>
                <a:spcPct val="0"/>
              </a:spcBef>
              <a:spcAft>
                <a:spcPct val="0"/>
              </a:spcAft>
            </a:pPr>
            <a:endParaRPr lang="lt-LT" altLang="lt-LT" sz="1600" b="1" dirty="0">
              <a:latin typeface="Garamond" panose="02020404030301010803" pitchFamily="18" charset="0"/>
            </a:endParaRPr>
          </a:p>
          <a:p>
            <a:pPr lvl="0" algn="ctr" eaLnBrk="0" fontAlgn="base" hangingPunct="0">
              <a:spcBef>
                <a:spcPct val="0"/>
              </a:spcBef>
              <a:spcAft>
                <a:spcPct val="0"/>
              </a:spcAft>
            </a:pPr>
            <a:endParaRPr lang="lt-LT" altLang="lt-LT" sz="1600" b="1" dirty="0" smtClean="0">
              <a:latin typeface="Garamond" panose="02020404030301010803" pitchFamily="18" charset="0"/>
            </a:endParaRPr>
          </a:p>
          <a:p>
            <a:pPr lvl="0" algn="ctr" eaLnBrk="0" fontAlgn="base" hangingPunct="0">
              <a:spcBef>
                <a:spcPct val="0"/>
              </a:spcBef>
              <a:spcAft>
                <a:spcPct val="0"/>
              </a:spcAft>
            </a:pPr>
            <a:r>
              <a:rPr lang="lt-LT" altLang="lt-LT" sz="1600" b="1" dirty="0" smtClean="0">
                <a:latin typeface="Garamond" panose="02020404030301010803" pitchFamily="18" charset="0"/>
              </a:rPr>
              <a:t>AUGUSTAS BULVYDAS, I gimn. klasė</a:t>
            </a:r>
            <a:r>
              <a:rPr lang="lt-LT" altLang="lt-LT" sz="1600" b="1" dirty="0">
                <a:latin typeface="Garamond" panose="02020404030301010803" pitchFamily="18" charset="0"/>
              </a:rPr>
              <a:t>, </a:t>
            </a:r>
          </a:p>
          <a:p>
            <a:pPr lvl="0" algn="ctr" eaLnBrk="0" fontAlgn="base" hangingPunct="0">
              <a:spcBef>
                <a:spcPct val="0"/>
              </a:spcBef>
              <a:spcAft>
                <a:spcPct val="0"/>
              </a:spcAft>
            </a:pPr>
            <a:r>
              <a:rPr lang="lt-LT" altLang="lt-LT" sz="1600" b="1" dirty="0">
                <a:latin typeface="Garamond" panose="02020404030301010803" pitchFamily="18" charset="0"/>
              </a:rPr>
              <a:t>Klaipėdos </a:t>
            </a:r>
            <a:r>
              <a:rPr lang="lt-LT" altLang="lt-LT" sz="1600" b="1" dirty="0" smtClean="0">
                <a:latin typeface="Garamond" panose="02020404030301010803" pitchFamily="18" charset="0"/>
              </a:rPr>
              <a:t>Hermano Zudermano </a:t>
            </a:r>
            <a:r>
              <a:rPr lang="lt-LT" altLang="lt-LT" sz="1600" b="1" dirty="0">
                <a:latin typeface="Garamond" panose="02020404030301010803" pitchFamily="18" charset="0"/>
              </a:rPr>
              <a:t>gimnazija, </a:t>
            </a:r>
          </a:p>
          <a:p>
            <a:pPr lvl="0" algn="ctr" eaLnBrk="0" fontAlgn="base" hangingPunct="0">
              <a:spcBef>
                <a:spcPct val="0"/>
              </a:spcBef>
              <a:spcAft>
                <a:spcPct val="0"/>
              </a:spcAft>
            </a:pPr>
            <a:r>
              <a:rPr lang="lt-LT" altLang="lt-LT" sz="1600" b="1" dirty="0">
                <a:latin typeface="Garamond" panose="02020404030301010803" pitchFamily="18" charset="0"/>
              </a:rPr>
              <a:t>mokytoja </a:t>
            </a:r>
            <a:r>
              <a:rPr lang="lt-LT" altLang="lt-LT" sz="1600" b="1" dirty="0" smtClean="0">
                <a:latin typeface="Garamond" panose="02020404030301010803" pitchFamily="18" charset="0"/>
              </a:rPr>
              <a:t>Ausma Paulauskienė.</a:t>
            </a:r>
            <a:endParaRPr lang="lt-LT" altLang="lt-LT" sz="1600" b="1" dirty="0">
              <a:latin typeface="Garamond" panose="02020404030301010803" pitchFamily="18" charset="0"/>
            </a:endParaRPr>
          </a:p>
          <a:p>
            <a:pPr algn="ctr" eaLnBrk="0" fontAlgn="base" hangingPunct="0">
              <a:spcBef>
                <a:spcPct val="0"/>
              </a:spcBef>
              <a:spcAft>
                <a:spcPct val="0"/>
              </a:spcAft>
            </a:pPr>
            <a:r>
              <a:rPr lang="lt-LT" sz="1600" b="1" dirty="0">
                <a:latin typeface="Garamond" panose="02020404030301010803" pitchFamily="18" charset="0"/>
              </a:rPr>
              <a:t>Dailės olimpiados I etapo kūrybinis darbas</a:t>
            </a:r>
          </a:p>
        </p:txBody>
      </p:sp>
    </p:spTree>
    <p:extLst>
      <p:ext uri="{BB962C8B-B14F-4D97-AF65-F5344CB8AC3E}">
        <p14:creationId xmlns:p14="http://schemas.microsoft.com/office/powerpoint/2010/main" val="2333548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776395" cy="6858000"/>
          </a:xfrm>
          <a:prstGeom prst="rect">
            <a:avLst/>
          </a:prstGeom>
        </p:spPr>
      </p:pic>
      <p:sp>
        <p:nvSpPr>
          <p:cNvPr id="3" name="TextBox 2"/>
          <p:cNvSpPr txBox="1"/>
          <p:nvPr/>
        </p:nvSpPr>
        <p:spPr>
          <a:xfrm>
            <a:off x="4904509" y="837342"/>
            <a:ext cx="4036291" cy="5601533"/>
          </a:xfrm>
          <a:prstGeom prst="rect">
            <a:avLst/>
          </a:prstGeom>
          <a:noFill/>
        </p:spPr>
        <p:txBody>
          <a:bodyPr wrap="square" rtlCol="0">
            <a:spAutoFit/>
          </a:bodyPr>
          <a:lstStyle/>
          <a:p>
            <a:r>
              <a:rPr lang="lt-LT" dirty="0" smtClean="0">
                <a:latin typeface="Garamond" panose="02020404030301010803" pitchFamily="18" charset="0"/>
              </a:rPr>
              <a:t>„Piešinys </a:t>
            </a:r>
            <a:r>
              <a:rPr lang="lt-LT" dirty="0">
                <a:latin typeface="Garamond" panose="02020404030301010803" pitchFamily="18" charset="0"/>
              </a:rPr>
              <a:t>yra apie literatūros atradimą. Aš manau, kad literatūra yra viena iš svarbiausių meno kalbų ir tikiu, kad literatūra turi būdą žmonėms suteikti vilties. </a:t>
            </a:r>
          </a:p>
          <a:p>
            <a:r>
              <a:rPr lang="lt-LT" dirty="0">
                <a:latin typeface="Garamond" panose="02020404030301010803" pitchFamily="18" charset="0"/>
              </a:rPr>
              <a:t>Tai ir nusprendžiau simbolizuoti savo piešinyje. Piešinys vaizduoja merginą, gyvenančią bespalviame, </a:t>
            </a:r>
            <a:r>
              <a:rPr lang="lt-LT" dirty="0" smtClean="0">
                <a:latin typeface="Garamond" panose="02020404030301010803" pitchFamily="18" charset="0"/>
              </a:rPr>
              <a:t>distrofiniame </a:t>
            </a:r>
            <a:r>
              <a:rPr lang="lt-LT" dirty="0">
                <a:latin typeface="Garamond" panose="02020404030301010803" pitchFamily="18" charset="0"/>
              </a:rPr>
              <a:t>mieste, kuri knygoje randa vilties ir šiek tiek spalvos, kuri jai parodo geresnio pasaulio idėją</a:t>
            </a:r>
            <a:r>
              <a:rPr lang="lt-LT" dirty="0" smtClean="0">
                <a:latin typeface="Garamond" panose="02020404030301010803" pitchFamily="18" charset="0"/>
              </a:rPr>
              <a:t>.“</a:t>
            </a:r>
          </a:p>
          <a:p>
            <a:endParaRPr lang="lt-LT" sz="1600" dirty="0"/>
          </a:p>
          <a:p>
            <a:endParaRPr lang="lt-LT" sz="1600" dirty="0" smtClean="0"/>
          </a:p>
          <a:p>
            <a:endParaRPr lang="lt-LT" sz="1600" dirty="0" smtClean="0"/>
          </a:p>
          <a:p>
            <a:endParaRPr lang="lt-LT" sz="1600" dirty="0"/>
          </a:p>
          <a:p>
            <a:endParaRPr lang="lt-LT" sz="1600" dirty="0" smtClean="0"/>
          </a:p>
          <a:p>
            <a:endParaRPr lang="lt-LT" sz="1600" dirty="0"/>
          </a:p>
          <a:p>
            <a:pPr lvl="0" algn="ctr" eaLnBrk="0" fontAlgn="base" hangingPunct="0">
              <a:spcBef>
                <a:spcPct val="0"/>
              </a:spcBef>
              <a:spcAft>
                <a:spcPct val="0"/>
              </a:spcAft>
            </a:pPr>
            <a:r>
              <a:rPr lang="lt-LT" altLang="lt-LT" sz="1600" b="1" dirty="0" smtClean="0">
                <a:latin typeface="Garamond" panose="02020404030301010803" pitchFamily="18" charset="0"/>
              </a:rPr>
              <a:t>AUGUSTAS </a:t>
            </a:r>
            <a:r>
              <a:rPr lang="lt-LT" altLang="lt-LT" sz="1600" b="1" dirty="0">
                <a:latin typeface="Garamond" panose="02020404030301010803" pitchFamily="18" charset="0"/>
              </a:rPr>
              <a:t>BULVYDAS, </a:t>
            </a:r>
            <a:r>
              <a:rPr lang="lt-LT" altLang="lt-LT" sz="1600" b="1" dirty="0" smtClean="0">
                <a:latin typeface="Garamond" panose="02020404030301010803" pitchFamily="18" charset="0"/>
              </a:rPr>
              <a:t>I gimn. </a:t>
            </a:r>
            <a:r>
              <a:rPr lang="lt-LT" altLang="lt-LT" sz="1600" b="1" dirty="0">
                <a:latin typeface="Garamond" panose="02020404030301010803" pitchFamily="18" charset="0"/>
              </a:rPr>
              <a:t>klasė, </a:t>
            </a:r>
          </a:p>
          <a:p>
            <a:pPr lvl="0" algn="ctr" eaLnBrk="0" fontAlgn="base" hangingPunct="0">
              <a:spcBef>
                <a:spcPct val="0"/>
              </a:spcBef>
              <a:spcAft>
                <a:spcPct val="0"/>
              </a:spcAft>
            </a:pPr>
            <a:r>
              <a:rPr lang="lt-LT" altLang="lt-LT" sz="1600" b="1" dirty="0">
                <a:latin typeface="Garamond" panose="02020404030301010803" pitchFamily="18" charset="0"/>
              </a:rPr>
              <a:t>Klaipėdos Hermano Zudermano gimnazija, </a:t>
            </a:r>
          </a:p>
          <a:p>
            <a:pPr lvl="0" algn="ctr" eaLnBrk="0" fontAlgn="base" hangingPunct="0">
              <a:spcBef>
                <a:spcPct val="0"/>
              </a:spcBef>
              <a:spcAft>
                <a:spcPct val="0"/>
              </a:spcAft>
            </a:pPr>
            <a:r>
              <a:rPr lang="lt-LT" altLang="lt-LT" sz="1600" b="1" dirty="0">
                <a:latin typeface="Garamond" panose="02020404030301010803" pitchFamily="18" charset="0"/>
              </a:rPr>
              <a:t>mokytoja Ausma Paulauskienė.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etapo </a:t>
            </a:r>
            <a:r>
              <a:rPr lang="lt-LT" sz="1600" b="1" dirty="0">
                <a:latin typeface="Garamond" panose="02020404030301010803" pitchFamily="18" charset="0"/>
              </a:rPr>
              <a:t>kūrybinis darbas</a:t>
            </a:r>
          </a:p>
        </p:txBody>
      </p:sp>
    </p:spTree>
    <p:extLst>
      <p:ext uri="{BB962C8B-B14F-4D97-AF65-F5344CB8AC3E}">
        <p14:creationId xmlns:p14="http://schemas.microsoft.com/office/powerpoint/2010/main" val="23974552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256" y="257042"/>
            <a:ext cx="7411485" cy="5252604"/>
          </a:xfrm>
          <a:prstGeom prst="rect">
            <a:avLst/>
          </a:prstGeom>
        </p:spPr>
      </p:pic>
      <p:sp>
        <p:nvSpPr>
          <p:cNvPr id="3" name="TextBox 2"/>
          <p:cNvSpPr txBox="1"/>
          <p:nvPr/>
        </p:nvSpPr>
        <p:spPr>
          <a:xfrm>
            <a:off x="-1" y="5780782"/>
            <a:ext cx="9144000" cy="1077218"/>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smtClean="0">
                <a:latin typeface="Garamond" panose="02020404030301010803" pitchFamily="18" charset="0"/>
              </a:rPr>
              <a:t>ANA DANILENKO, I gimn. klasė</a:t>
            </a:r>
            <a:r>
              <a:rPr lang="lt-LT" altLang="lt-LT" sz="1600" b="1" dirty="0">
                <a:latin typeface="Garamond" panose="02020404030301010803" pitchFamily="18" charset="0"/>
              </a:rPr>
              <a:t>, </a:t>
            </a:r>
            <a:r>
              <a:rPr lang="lt-LT" altLang="lt-LT" sz="1600" b="1" dirty="0" smtClean="0">
                <a:latin typeface="Garamond" panose="02020404030301010803" pitchFamily="18" charset="0"/>
              </a:rPr>
              <a:t>Klaipėdos </a:t>
            </a:r>
            <a:r>
              <a:rPr lang="lt-LT" altLang="lt-LT" sz="1600" b="1" dirty="0" smtClean="0">
                <a:latin typeface="Garamond" panose="02020404030301010803" pitchFamily="18" charset="0"/>
              </a:rPr>
              <a:t>„Žaliakalnio</a:t>
            </a:r>
            <a:r>
              <a:rPr lang="lt-LT" altLang="lt-LT" sz="1600" b="1" dirty="0">
                <a:latin typeface="Garamond" panose="02020404030301010803" pitchFamily="18" charset="0"/>
              </a:rPr>
              <a:t>" gimnazija, </a:t>
            </a:r>
          </a:p>
          <a:p>
            <a:pPr lvl="0" algn="ctr" eaLnBrk="0" fontAlgn="base" hangingPunct="0">
              <a:spcBef>
                <a:spcPct val="0"/>
              </a:spcBef>
              <a:spcAft>
                <a:spcPct val="0"/>
              </a:spcAft>
            </a:pPr>
            <a:r>
              <a:rPr lang="lt-LT" altLang="lt-LT" sz="1600" b="1" dirty="0">
                <a:latin typeface="Garamond" panose="02020404030301010803" pitchFamily="18" charset="0"/>
              </a:rPr>
              <a:t>mokytoja </a:t>
            </a:r>
            <a:r>
              <a:rPr lang="lt-LT" altLang="lt-LT" sz="1600" b="1" dirty="0" smtClean="0">
                <a:latin typeface="Garamond" panose="02020404030301010803" pitchFamily="18" charset="0"/>
              </a:rPr>
              <a:t>Tatjana Uporova.</a:t>
            </a:r>
            <a:endParaRPr lang="lt-LT" altLang="lt-LT" sz="1600" b="1" dirty="0">
              <a:latin typeface="Garamond" panose="02020404030301010803" pitchFamily="18" charset="0"/>
            </a:endParaRP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 </a:t>
            </a:r>
            <a:r>
              <a:rPr lang="lt-LT" sz="1600" b="1" dirty="0">
                <a:latin typeface="Garamond" panose="02020404030301010803" pitchFamily="18" charset="0"/>
              </a:rPr>
              <a:t>etapo kūrybinis darbas</a:t>
            </a:r>
          </a:p>
          <a:p>
            <a:endParaRPr lang="lt-LT" sz="1600" dirty="0"/>
          </a:p>
        </p:txBody>
      </p:sp>
    </p:spTree>
    <p:extLst>
      <p:ext uri="{BB962C8B-B14F-4D97-AF65-F5344CB8AC3E}">
        <p14:creationId xmlns:p14="http://schemas.microsoft.com/office/powerpoint/2010/main" val="25731701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763457" cy="6822450"/>
          </a:xfrm>
          <a:prstGeom prst="rect">
            <a:avLst/>
          </a:prstGeom>
        </p:spPr>
      </p:pic>
      <p:sp>
        <p:nvSpPr>
          <p:cNvPr id="5" name="TextBox 4"/>
          <p:cNvSpPr txBox="1"/>
          <p:nvPr/>
        </p:nvSpPr>
        <p:spPr>
          <a:xfrm>
            <a:off x="4763457" y="5464335"/>
            <a:ext cx="4066508" cy="1077218"/>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a:latin typeface="Garamond" panose="02020404030301010803" pitchFamily="18" charset="0"/>
              </a:rPr>
              <a:t>ANA DANILENKO, I gimn. klasė, </a:t>
            </a:r>
          </a:p>
          <a:p>
            <a:pPr lvl="0" algn="ctr" eaLnBrk="0" fontAlgn="base" hangingPunct="0">
              <a:spcBef>
                <a:spcPct val="0"/>
              </a:spcBef>
              <a:spcAft>
                <a:spcPct val="0"/>
              </a:spcAft>
            </a:pPr>
            <a:r>
              <a:rPr lang="lt-LT" altLang="lt-LT" sz="1600" b="1" dirty="0">
                <a:latin typeface="Garamond" panose="02020404030301010803" pitchFamily="18" charset="0"/>
              </a:rPr>
              <a:t>Klaipėdos „Žaliakalnio" gimnazija, </a:t>
            </a:r>
          </a:p>
          <a:p>
            <a:pPr lvl="0" algn="ctr" eaLnBrk="0" fontAlgn="base" hangingPunct="0">
              <a:spcBef>
                <a:spcPct val="0"/>
              </a:spcBef>
              <a:spcAft>
                <a:spcPct val="0"/>
              </a:spcAft>
            </a:pPr>
            <a:r>
              <a:rPr lang="lt-LT" altLang="lt-LT" sz="1600" b="1" dirty="0">
                <a:latin typeface="Garamond" panose="02020404030301010803" pitchFamily="18" charset="0"/>
              </a:rPr>
              <a:t>mokytoja Tatjana Uporova.</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32586468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302347" cy="6894015"/>
          </a:xfrm>
          <a:prstGeom prst="rect">
            <a:avLst/>
          </a:prstGeom>
        </p:spPr>
      </p:pic>
      <p:sp>
        <p:nvSpPr>
          <p:cNvPr id="4" name="TextBox 3"/>
          <p:cNvSpPr txBox="1"/>
          <p:nvPr/>
        </p:nvSpPr>
        <p:spPr>
          <a:xfrm>
            <a:off x="4553527" y="1690306"/>
            <a:ext cx="4498109" cy="5016758"/>
          </a:xfrm>
          <a:prstGeom prst="rect">
            <a:avLst/>
          </a:prstGeom>
          <a:noFill/>
        </p:spPr>
        <p:txBody>
          <a:bodyPr wrap="square" rtlCol="0">
            <a:spAutoFit/>
          </a:bodyPr>
          <a:lstStyle/>
          <a:p>
            <a:pPr eaLnBrk="0" fontAlgn="base" hangingPunct="0">
              <a:spcBef>
                <a:spcPct val="0"/>
              </a:spcBef>
              <a:spcAft>
                <a:spcPct val="0"/>
              </a:spcAft>
            </a:pPr>
            <a:r>
              <a:rPr lang="lt-LT" dirty="0">
                <a:latin typeface="Garamond" panose="02020404030301010803" pitchFamily="18" charset="0"/>
              </a:rPr>
              <a:t>"Šis darbas skirtas scenografui, dailininkui Liudui Truikiui. Menininko darbų neįmanoma sumaišyti su niekuo kitu, dėl jo aiškaus braižo. Scenografijos, stebinusios žiūrovus XX amžiuje, kaip atgarsius paliko kompozicijas, kurios ne tik padeda įsijausti į spektaklių atmosferą, bet ir padeda pažinti scenografo, kaip menininko, asmenybę</a:t>
            </a:r>
            <a:r>
              <a:rPr lang="lt-LT" dirty="0" smtClean="0">
                <a:latin typeface="Garamond" panose="02020404030301010803" pitchFamily="18" charset="0"/>
              </a:rPr>
              <a:t>.„</a:t>
            </a:r>
          </a:p>
          <a:p>
            <a:pPr eaLnBrk="0" fontAlgn="base" hangingPunct="0">
              <a:spcBef>
                <a:spcPct val="0"/>
              </a:spcBef>
              <a:spcAft>
                <a:spcPct val="0"/>
              </a:spcAft>
            </a:pPr>
            <a:endParaRPr lang="lt-LT" sz="1600" dirty="0">
              <a:latin typeface="Garamond" panose="02020404030301010803" pitchFamily="18" charset="0"/>
            </a:endParaRPr>
          </a:p>
          <a:p>
            <a:pPr eaLnBrk="0" fontAlgn="base" hangingPunct="0">
              <a:spcBef>
                <a:spcPct val="0"/>
              </a:spcBef>
              <a:spcAft>
                <a:spcPct val="0"/>
              </a:spcAft>
            </a:pPr>
            <a:endParaRPr lang="lt-LT" sz="1600" dirty="0" smtClean="0">
              <a:latin typeface="Garamond" panose="02020404030301010803" pitchFamily="18" charset="0"/>
            </a:endParaRPr>
          </a:p>
          <a:p>
            <a:pPr eaLnBrk="0" fontAlgn="base" hangingPunct="0">
              <a:spcBef>
                <a:spcPct val="0"/>
              </a:spcBef>
              <a:spcAft>
                <a:spcPct val="0"/>
              </a:spcAft>
            </a:pPr>
            <a:endParaRPr lang="lt-LT" sz="1600" dirty="0">
              <a:latin typeface="Garamond" panose="02020404030301010803" pitchFamily="18" charset="0"/>
            </a:endParaRPr>
          </a:p>
          <a:p>
            <a:pPr eaLnBrk="0" fontAlgn="base" hangingPunct="0">
              <a:spcBef>
                <a:spcPct val="0"/>
              </a:spcBef>
              <a:spcAft>
                <a:spcPct val="0"/>
              </a:spcAft>
            </a:pPr>
            <a:endParaRPr lang="lt-LT" sz="1600" dirty="0" smtClean="0">
              <a:latin typeface="Garamond" panose="02020404030301010803" pitchFamily="18" charset="0"/>
            </a:endParaRPr>
          </a:p>
          <a:p>
            <a:pPr eaLnBrk="0" fontAlgn="base" hangingPunct="0">
              <a:spcBef>
                <a:spcPct val="0"/>
              </a:spcBef>
              <a:spcAft>
                <a:spcPct val="0"/>
              </a:spcAft>
            </a:pPr>
            <a:endParaRPr lang="lt-LT" sz="1600" dirty="0">
              <a:latin typeface="Garamond" panose="02020404030301010803" pitchFamily="18" charset="0"/>
            </a:endParaRPr>
          </a:p>
          <a:p>
            <a:pPr eaLnBrk="0" fontAlgn="base" hangingPunct="0">
              <a:spcBef>
                <a:spcPct val="0"/>
              </a:spcBef>
              <a:spcAft>
                <a:spcPct val="0"/>
              </a:spcAft>
            </a:pPr>
            <a:endParaRPr lang="lt-LT" sz="1600" dirty="0" smtClean="0">
              <a:latin typeface="Garamond" panose="02020404030301010803" pitchFamily="18" charset="0"/>
            </a:endParaRPr>
          </a:p>
          <a:p>
            <a:pPr eaLnBrk="0" fontAlgn="base" hangingPunct="0">
              <a:spcBef>
                <a:spcPct val="0"/>
              </a:spcBef>
              <a:spcAft>
                <a:spcPct val="0"/>
              </a:spcAft>
            </a:pPr>
            <a:endParaRPr lang="lt-LT" sz="1600" dirty="0">
              <a:latin typeface="Garamond" panose="02020404030301010803" pitchFamily="18" charset="0"/>
            </a:endParaRPr>
          </a:p>
          <a:p>
            <a:pPr lvl="0" algn="ctr" eaLnBrk="0" fontAlgn="base" hangingPunct="0">
              <a:spcBef>
                <a:spcPct val="0"/>
              </a:spcBef>
              <a:spcAft>
                <a:spcPct val="0"/>
              </a:spcAft>
            </a:pPr>
            <a:r>
              <a:rPr lang="lt-LT" sz="1600" b="1" dirty="0" smtClean="0">
                <a:latin typeface="Garamond" panose="02020404030301010803" pitchFamily="18" charset="0"/>
              </a:rPr>
              <a:t>AUSTĖJA JANUŠAITĖ</a:t>
            </a:r>
            <a:r>
              <a:rPr lang="lt-LT" altLang="lt-LT" sz="1600" b="1" dirty="0" smtClean="0">
                <a:latin typeface="Garamond" panose="02020404030301010803" pitchFamily="18" charset="0"/>
              </a:rPr>
              <a:t>, III </a:t>
            </a:r>
            <a:r>
              <a:rPr lang="lt-LT" altLang="lt-LT" sz="1600" b="1" dirty="0">
                <a:latin typeface="Garamond" panose="02020404030301010803" pitchFamily="18" charset="0"/>
              </a:rPr>
              <a:t>gimn. klasė, </a:t>
            </a:r>
          </a:p>
          <a:p>
            <a:pPr lvl="0" algn="ctr" eaLnBrk="0" fontAlgn="base" hangingPunct="0">
              <a:spcBef>
                <a:spcPct val="0"/>
              </a:spcBef>
              <a:spcAft>
                <a:spcPct val="0"/>
              </a:spcAft>
            </a:pPr>
            <a:r>
              <a:rPr lang="lt-LT" altLang="lt-LT" sz="1600" b="1" dirty="0">
                <a:latin typeface="Garamond" panose="02020404030301010803" pitchFamily="18" charset="0"/>
              </a:rPr>
              <a:t>Klaipėdos Vydūno gimnazija, </a:t>
            </a:r>
          </a:p>
          <a:p>
            <a:pPr lvl="0" algn="ctr" eaLnBrk="0" fontAlgn="base" hangingPunct="0">
              <a:spcBef>
                <a:spcPct val="0"/>
              </a:spcBef>
              <a:spcAft>
                <a:spcPct val="0"/>
              </a:spcAft>
            </a:pPr>
            <a:r>
              <a:rPr lang="lt-LT" altLang="lt-LT" sz="1600" b="1" dirty="0">
                <a:latin typeface="Garamond" panose="02020404030301010803" pitchFamily="18" charset="0"/>
              </a:rPr>
              <a:t>mokytoja Saulė Želnytė.</a:t>
            </a:r>
          </a:p>
          <a:p>
            <a:pPr algn="ctr" eaLnBrk="0" fontAlgn="base" hangingPunct="0">
              <a:spcBef>
                <a:spcPct val="0"/>
              </a:spcBef>
              <a:spcAft>
                <a:spcPct val="0"/>
              </a:spcAft>
            </a:pPr>
            <a:r>
              <a:rPr lang="lt-LT" sz="1600" b="1" dirty="0">
                <a:latin typeface="Garamond" panose="02020404030301010803" pitchFamily="18" charset="0"/>
              </a:rPr>
              <a:t>Dailės olimpiados I etapo kūrybinis </a:t>
            </a:r>
            <a:r>
              <a:rPr lang="lt-LT" sz="1600" b="1" dirty="0" smtClean="0">
                <a:latin typeface="Garamond" panose="02020404030301010803" pitchFamily="18" charset="0"/>
              </a:rPr>
              <a:t>darbas</a:t>
            </a:r>
            <a:endParaRPr lang="lt-LT" sz="1600" b="1" dirty="0">
              <a:latin typeface="Garamond" panose="02020404030301010803" pitchFamily="18" charset="0"/>
            </a:endParaRPr>
          </a:p>
        </p:txBody>
      </p:sp>
    </p:spTree>
    <p:extLst>
      <p:ext uri="{BB962C8B-B14F-4D97-AF65-F5344CB8AC3E}">
        <p14:creationId xmlns:p14="http://schemas.microsoft.com/office/powerpoint/2010/main" val="17307313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a:stretch>
            <a:fillRect/>
          </a:stretch>
        </p:blipFill>
        <p:spPr>
          <a:xfrm>
            <a:off x="0" y="0"/>
            <a:ext cx="5214684" cy="6858000"/>
          </a:xfrm>
          <a:prstGeom prst="rect">
            <a:avLst/>
          </a:prstGeom>
        </p:spPr>
      </p:pic>
      <p:sp>
        <p:nvSpPr>
          <p:cNvPr id="3" name="TextBox 2"/>
          <p:cNvSpPr txBox="1"/>
          <p:nvPr/>
        </p:nvSpPr>
        <p:spPr>
          <a:xfrm>
            <a:off x="5347853" y="1021634"/>
            <a:ext cx="3722255" cy="5632311"/>
          </a:xfrm>
          <a:prstGeom prst="rect">
            <a:avLst/>
          </a:prstGeom>
          <a:noFill/>
        </p:spPr>
        <p:txBody>
          <a:bodyPr wrap="square" rtlCol="0">
            <a:spAutoFit/>
          </a:bodyPr>
          <a:lstStyle/>
          <a:p>
            <a:pPr lvl="0" eaLnBrk="0" fontAlgn="base" hangingPunct="0">
              <a:spcBef>
                <a:spcPct val="0"/>
              </a:spcBef>
              <a:spcAft>
                <a:spcPct val="0"/>
              </a:spcAft>
            </a:pPr>
            <a:r>
              <a:rPr lang="lt-LT" dirty="0" smtClean="0">
                <a:latin typeface="Garamond" panose="02020404030301010803" pitchFamily="18" charset="0"/>
              </a:rPr>
              <a:t>„2020 </a:t>
            </a:r>
            <a:r>
              <a:rPr lang="lt-LT" dirty="0">
                <a:latin typeface="Garamond" panose="02020404030301010803" pitchFamily="18" charset="0"/>
              </a:rPr>
              <a:t>metais Nobelio premiją gavę mokslininkai: Emmanuelle Charpentier (iš Maxo Plancko instituto Berlyne), Jennifer Doudna (iš Kalifornijos universiteto) ir Virginijus Šikšnys (iš Vilniaus universiteto) atrado CRISPR -Cas9 - genų redagavimo įrankį, kitaip pavadintą ,,genų žirklėmis". Šio atradimo dėka ateinančius metu bus galima keisti žmogaus DNR. Tai padės žmonijos, bei Lietuvos istorija judėti pirmyn</a:t>
            </a:r>
            <a:r>
              <a:rPr lang="lt-LT" dirty="0" smtClean="0">
                <a:latin typeface="Garamond" panose="02020404030301010803" pitchFamily="18" charset="0"/>
              </a:rPr>
              <a:t>.“</a:t>
            </a:r>
          </a:p>
          <a:p>
            <a:pPr lvl="0" eaLnBrk="0" fontAlgn="base" hangingPunct="0">
              <a:spcBef>
                <a:spcPct val="0"/>
              </a:spcBef>
              <a:spcAft>
                <a:spcPct val="0"/>
              </a:spcAft>
            </a:pPr>
            <a:endParaRPr lang="lt-LT" sz="1600" b="1" dirty="0">
              <a:latin typeface="Garamond" panose="02020404030301010803" pitchFamily="18" charset="0"/>
            </a:endParaRPr>
          </a:p>
          <a:p>
            <a:pPr lvl="0" algn="ctr" eaLnBrk="0" fontAlgn="base" hangingPunct="0">
              <a:spcBef>
                <a:spcPct val="0"/>
              </a:spcBef>
              <a:spcAft>
                <a:spcPct val="0"/>
              </a:spcAft>
            </a:pPr>
            <a:endParaRPr lang="lt-LT" sz="1600" b="1" dirty="0" smtClean="0">
              <a:latin typeface="Garamond" panose="02020404030301010803" pitchFamily="18" charset="0"/>
            </a:endParaRPr>
          </a:p>
          <a:p>
            <a:pPr lvl="0" algn="ctr" eaLnBrk="0" fontAlgn="base" hangingPunct="0">
              <a:spcBef>
                <a:spcPct val="0"/>
              </a:spcBef>
              <a:spcAft>
                <a:spcPct val="0"/>
              </a:spcAft>
            </a:pPr>
            <a:endParaRPr lang="lt-LT" sz="1600" b="1" dirty="0">
              <a:latin typeface="Garamond" panose="02020404030301010803" pitchFamily="18" charset="0"/>
            </a:endParaRPr>
          </a:p>
          <a:p>
            <a:pPr lvl="0" algn="ctr" eaLnBrk="0" fontAlgn="base" hangingPunct="0">
              <a:spcBef>
                <a:spcPct val="0"/>
              </a:spcBef>
              <a:spcAft>
                <a:spcPct val="0"/>
              </a:spcAft>
            </a:pPr>
            <a:endParaRPr lang="lt-LT" sz="1600" b="1" dirty="0" smtClean="0">
              <a:latin typeface="Garamond" panose="02020404030301010803" pitchFamily="18" charset="0"/>
            </a:endParaRPr>
          </a:p>
          <a:p>
            <a:pPr lvl="0" algn="ctr" eaLnBrk="0" fontAlgn="base" hangingPunct="0">
              <a:spcBef>
                <a:spcPct val="0"/>
              </a:spcBef>
              <a:spcAft>
                <a:spcPct val="0"/>
              </a:spcAft>
            </a:pPr>
            <a:r>
              <a:rPr lang="lt-LT" sz="1600" b="1" dirty="0" smtClean="0">
                <a:latin typeface="Garamond" panose="02020404030301010803" pitchFamily="18" charset="0"/>
              </a:rPr>
              <a:t>AUSTĖJA </a:t>
            </a:r>
            <a:r>
              <a:rPr lang="lt-LT" sz="1600" b="1" dirty="0">
                <a:latin typeface="Garamond" panose="02020404030301010803" pitchFamily="18" charset="0"/>
              </a:rPr>
              <a:t>JANUŠAITĖ</a:t>
            </a:r>
            <a:r>
              <a:rPr lang="lt-LT" altLang="lt-LT" sz="1600" b="1" dirty="0">
                <a:latin typeface="Garamond" panose="02020404030301010803" pitchFamily="18" charset="0"/>
              </a:rPr>
              <a:t>, III gimn. klasė, </a:t>
            </a:r>
          </a:p>
          <a:p>
            <a:pPr lvl="0" algn="ctr" eaLnBrk="0" fontAlgn="base" hangingPunct="0">
              <a:spcBef>
                <a:spcPct val="0"/>
              </a:spcBef>
              <a:spcAft>
                <a:spcPct val="0"/>
              </a:spcAft>
            </a:pPr>
            <a:r>
              <a:rPr lang="lt-LT" altLang="lt-LT" sz="1600" b="1" dirty="0">
                <a:latin typeface="Garamond" panose="02020404030301010803" pitchFamily="18" charset="0"/>
              </a:rPr>
              <a:t>Klaipėdos Vydūno gimnazija, </a:t>
            </a:r>
          </a:p>
          <a:p>
            <a:pPr lvl="0" algn="ctr" eaLnBrk="0" fontAlgn="base" hangingPunct="0">
              <a:spcBef>
                <a:spcPct val="0"/>
              </a:spcBef>
              <a:spcAft>
                <a:spcPct val="0"/>
              </a:spcAft>
            </a:pPr>
            <a:r>
              <a:rPr lang="lt-LT" altLang="lt-LT" sz="1600" b="1" dirty="0">
                <a:latin typeface="Garamond" panose="02020404030301010803" pitchFamily="18" charset="0"/>
              </a:rPr>
              <a:t>mokytoja Saulė Želnytė.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4043504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7692" y="3587"/>
            <a:ext cx="4706307" cy="6854413"/>
          </a:xfrm>
          <a:prstGeom prst="rect">
            <a:avLst/>
          </a:prstGeom>
        </p:spPr>
      </p:pic>
      <p:sp>
        <p:nvSpPr>
          <p:cNvPr id="3" name="TextBox 2"/>
          <p:cNvSpPr txBox="1"/>
          <p:nvPr/>
        </p:nvSpPr>
        <p:spPr>
          <a:xfrm>
            <a:off x="0" y="5406909"/>
            <a:ext cx="4437692" cy="1308050"/>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smtClean="0">
                <a:latin typeface="Garamond" panose="02020404030301010803" pitchFamily="18" charset="0"/>
              </a:rPr>
              <a:t>MARIJA AFANASJEVA, </a:t>
            </a:r>
            <a:r>
              <a:rPr lang="lt-LT" altLang="lt-LT" sz="1600" b="1" dirty="0">
                <a:latin typeface="Garamond" panose="02020404030301010803" pitchFamily="18" charset="0"/>
              </a:rPr>
              <a:t>8 klasė </a:t>
            </a:r>
            <a:endParaRPr lang="lt-LT" altLang="lt-LT" sz="1600" b="1" dirty="0" smtClean="0">
              <a:latin typeface="Garamond" panose="02020404030301010803" pitchFamily="18" charset="0"/>
            </a:endParaRPr>
          </a:p>
          <a:p>
            <a:pPr lvl="0" algn="ctr" eaLnBrk="0" fontAlgn="base" hangingPunct="0">
              <a:spcBef>
                <a:spcPct val="0"/>
              </a:spcBef>
              <a:spcAft>
                <a:spcPct val="0"/>
              </a:spcAft>
            </a:pPr>
            <a:r>
              <a:rPr lang="lt-LT" altLang="lt-LT" sz="1600" b="1" dirty="0" smtClean="0">
                <a:latin typeface="Garamond" panose="02020404030301010803" pitchFamily="18" charset="0"/>
              </a:rPr>
              <a:t>Klaipėdos licėjus, </a:t>
            </a:r>
            <a:endParaRPr lang="lt-LT" altLang="lt-LT" sz="1600" b="1" dirty="0">
              <a:latin typeface="Garamond" panose="02020404030301010803" pitchFamily="18" charset="0"/>
            </a:endParaRPr>
          </a:p>
          <a:p>
            <a:pPr lvl="0" algn="ctr" eaLnBrk="0" fontAlgn="base" hangingPunct="0">
              <a:spcBef>
                <a:spcPct val="0"/>
              </a:spcBef>
              <a:spcAft>
                <a:spcPct val="0"/>
              </a:spcAft>
            </a:pPr>
            <a:r>
              <a:rPr lang="lt-LT" altLang="lt-LT" sz="1600" b="1" dirty="0" smtClean="0">
                <a:latin typeface="Garamond" panose="02020404030301010803" pitchFamily="18" charset="0"/>
              </a:rPr>
              <a:t>mokytoja </a:t>
            </a:r>
            <a:r>
              <a:rPr lang="lt-LT" altLang="lt-LT" sz="1600" b="1" dirty="0">
                <a:latin typeface="Garamond" panose="02020404030301010803" pitchFamily="18" charset="0"/>
              </a:rPr>
              <a:t>Toma </a:t>
            </a:r>
            <a:r>
              <a:rPr lang="lt-LT" altLang="lt-LT" sz="1600" b="1" dirty="0" smtClean="0">
                <a:latin typeface="Garamond" panose="02020404030301010803" pitchFamily="18" charset="0"/>
              </a:rPr>
              <a:t>Šlimaitė-Bubelienė.</a:t>
            </a:r>
          </a:p>
          <a:p>
            <a:pPr algn="ctr" eaLnBrk="0" fontAlgn="base" hangingPunct="0">
              <a:spcBef>
                <a:spcPct val="0"/>
              </a:spcBef>
              <a:spcAft>
                <a:spcPct val="0"/>
              </a:spcAft>
            </a:pPr>
            <a:r>
              <a:rPr lang="lt-LT" sz="1600" b="1" dirty="0">
                <a:latin typeface="Garamond" panose="02020404030301010803" pitchFamily="18" charset="0"/>
              </a:rPr>
              <a:t>Dailės olimpiados I etapo kūrybinis darbas</a:t>
            </a:r>
          </a:p>
          <a:p>
            <a:pPr lvl="0" algn="ctr" eaLnBrk="0" fontAlgn="base" hangingPunct="0">
              <a:spcBef>
                <a:spcPct val="0"/>
              </a:spcBef>
              <a:spcAft>
                <a:spcPct val="0"/>
              </a:spcAft>
            </a:pPr>
            <a:endParaRPr lang="lt-LT" altLang="lt-LT" sz="1500" b="1" dirty="0">
              <a:latin typeface="Garamond" panose="02020404030301010803" pitchFamily="18" charset="0"/>
            </a:endParaRPr>
          </a:p>
        </p:txBody>
      </p:sp>
      <p:pic>
        <p:nvPicPr>
          <p:cNvPr id="5" name="Paveikslėlis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781" y="306138"/>
            <a:ext cx="3392129" cy="4798221"/>
          </a:xfrm>
          <a:prstGeom prst="rect">
            <a:avLst/>
          </a:prstGeom>
        </p:spPr>
      </p:pic>
    </p:spTree>
    <p:extLst>
      <p:ext uri="{BB962C8B-B14F-4D97-AF65-F5344CB8AC3E}">
        <p14:creationId xmlns:p14="http://schemas.microsoft.com/office/powerpoint/2010/main" val="10593289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2625" y="293980"/>
            <a:ext cx="7569758" cy="5273980"/>
          </a:xfrm>
          <a:prstGeom prst="rect">
            <a:avLst/>
          </a:prstGeom>
        </p:spPr>
      </p:pic>
      <p:sp>
        <p:nvSpPr>
          <p:cNvPr id="3" name="TextBox 2"/>
          <p:cNvSpPr txBox="1"/>
          <p:nvPr/>
        </p:nvSpPr>
        <p:spPr>
          <a:xfrm>
            <a:off x="5505" y="5852160"/>
            <a:ext cx="9143999" cy="830997"/>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smtClean="0">
                <a:latin typeface="Garamond" panose="02020404030301010803" pitchFamily="18" charset="0"/>
              </a:rPr>
              <a:t>EVA RIMKUTĖ, I gimn. </a:t>
            </a:r>
            <a:r>
              <a:rPr lang="lt-LT" altLang="lt-LT" sz="1600" b="1" dirty="0">
                <a:latin typeface="Garamond" panose="02020404030301010803" pitchFamily="18" charset="0"/>
              </a:rPr>
              <a:t>klasė, </a:t>
            </a: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Hermano Zudermano gimnazija, </a:t>
            </a:r>
          </a:p>
          <a:p>
            <a:pPr lvl="0" algn="ctr" eaLnBrk="0" fontAlgn="base" hangingPunct="0">
              <a:spcBef>
                <a:spcPct val="0"/>
              </a:spcBef>
              <a:spcAft>
                <a:spcPct val="0"/>
              </a:spcAft>
            </a:pPr>
            <a:r>
              <a:rPr lang="lt-LT" altLang="lt-LT" sz="1600" b="1" dirty="0">
                <a:latin typeface="Garamond" panose="02020404030301010803" pitchFamily="18" charset="0"/>
              </a:rPr>
              <a:t>mokytoja Ausma Paulauskienė.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17007336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rotWithShape="1">
          <a:blip r:embed="rId2" cstate="print">
            <a:extLst>
              <a:ext uri="{28A0092B-C50C-407E-A947-70E740481C1C}">
                <a14:useLocalDpi xmlns:a14="http://schemas.microsoft.com/office/drawing/2010/main" val="0"/>
              </a:ext>
            </a:extLst>
          </a:blip>
          <a:srcRect l="5782" t="2920" r="5781" b="5143"/>
          <a:stretch/>
        </p:blipFill>
        <p:spPr>
          <a:xfrm>
            <a:off x="4373878" y="0"/>
            <a:ext cx="4770122" cy="6858000"/>
          </a:xfrm>
          <a:prstGeom prst="rect">
            <a:avLst/>
          </a:prstGeom>
        </p:spPr>
      </p:pic>
      <p:sp>
        <p:nvSpPr>
          <p:cNvPr id="2" name="TextBox 1"/>
          <p:cNvSpPr txBox="1"/>
          <p:nvPr/>
        </p:nvSpPr>
        <p:spPr>
          <a:xfrm>
            <a:off x="115388" y="1899790"/>
            <a:ext cx="4114868" cy="4216539"/>
          </a:xfrm>
          <a:prstGeom prst="rect">
            <a:avLst/>
          </a:prstGeom>
          <a:noFill/>
        </p:spPr>
        <p:txBody>
          <a:bodyPr wrap="square" rtlCol="0">
            <a:spAutoFit/>
          </a:bodyPr>
          <a:lstStyle/>
          <a:p>
            <a:pPr lvl="0" eaLnBrk="0" fontAlgn="base" hangingPunct="0">
              <a:spcBef>
                <a:spcPct val="0"/>
              </a:spcBef>
              <a:spcAft>
                <a:spcPct val="0"/>
              </a:spcAft>
            </a:pPr>
            <a:r>
              <a:rPr lang="lt-LT" sz="1600" dirty="0" smtClean="0">
                <a:latin typeface="Garamond" panose="02020404030301010803" pitchFamily="18" charset="0"/>
              </a:rPr>
              <a:t>„</a:t>
            </a:r>
            <a:r>
              <a:rPr lang="lt-LT" dirty="0" smtClean="0">
                <a:latin typeface="Garamond" panose="02020404030301010803" pitchFamily="18" charset="0"/>
              </a:rPr>
              <a:t>Išgirsk</a:t>
            </a:r>
            <a:r>
              <a:rPr lang="lt-LT" dirty="0">
                <a:latin typeface="Garamond" panose="02020404030301010803" pitchFamily="18" charset="0"/>
              </a:rPr>
              <a:t>” </a:t>
            </a:r>
            <a:r>
              <a:rPr lang="lt-LT" dirty="0" smtClean="0">
                <a:latin typeface="Garamond" panose="02020404030301010803" pitchFamily="18" charset="0"/>
              </a:rPr>
              <a:t>darbas </a:t>
            </a:r>
            <a:r>
              <a:rPr lang="lt-LT" dirty="0">
                <a:latin typeface="Garamond" panose="02020404030301010803" pitchFamily="18" charset="0"/>
              </a:rPr>
              <a:t>apie atsiribojimą nuo realybės, gamtos grožio. Žmogus, paniręs į gilų sapną, negali ištrūkti iš technologijų spąstų. Nesibaigiantis ratas. Žmogus bunda, praregi šviesą, pajaučia ramybę, supranta, kas juoda, o kas balta. Harmonija</a:t>
            </a:r>
            <a:r>
              <a:rPr lang="lt-LT" dirty="0" smtClean="0">
                <a:latin typeface="Garamond" panose="02020404030301010803" pitchFamily="18" charset="0"/>
              </a:rPr>
              <a:t>.“</a:t>
            </a:r>
          </a:p>
          <a:p>
            <a:pPr lvl="0" algn="ctr" eaLnBrk="0" fontAlgn="base" hangingPunct="0">
              <a:spcBef>
                <a:spcPct val="0"/>
              </a:spcBef>
              <a:spcAft>
                <a:spcPct val="0"/>
              </a:spcAft>
            </a:pPr>
            <a:endParaRPr lang="lt-LT" sz="1600" dirty="0">
              <a:latin typeface="Garamond" panose="02020404030301010803" pitchFamily="18" charset="0"/>
            </a:endParaRPr>
          </a:p>
          <a:p>
            <a:pPr lvl="0" algn="ctr" eaLnBrk="0" fontAlgn="base" hangingPunct="0">
              <a:spcBef>
                <a:spcPct val="0"/>
              </a:spcBef>
              <a:spcAft>
                <a:spcPct val="0"/>
              </a:spcAft>
            </a:pPr>
            <a:endParaRPr lang="lt-LT" sz="1600" dirty="0" smtClean="0">
              <a:latin typeface="Garamond" panose="02020404030301010803" pitchFamily="18" charset="0"/>
            </a:endParaRPr>
          </a:p>
          <a:p>
            <a:pPr lvl="0" algn="ctr" eaLnBrk="0" fontAlgn="base" hangingPunct="0">
              <a:spcBef>
                <a:spcPct val="0"/>
              </a:spcBef>
              <a:spcAft>
                <a:spcPct val="0"/>
              </a:spcAft>
            </a:pPr>
            <a:endParaRPr lang="lt-LT" altLang="lt-LT" sz="1600" b="1" dirty="0">
              <a:latin typeface="Garamond" panose="02020404030301010803" pitchFamily="18" charset="0"/>
            </a:endParaRPr>
          </a:p>
          <a:p>
            <a:pPr lvl="0" algn="ctr" eaLnBrk="0" fontAlgn="base" hangingPunct="0">
              <a:spcBef>
                <a:spcPct val="0"/>
              </a:spcBef>
              <a:spcAft>
                <a:spcPct val="0"/>
              </a:spcAft>
            </a:pPr>
            <a:endParaRPr lang="lt-LT" altLang="lt-LT" sz="1600" b="1" dirty="0" smtClean="0">
              <a:latin typeface="Garamond" panose="02020404030301010803" pitchFamily="18" charset="0"/>
            </a:endParaRPr>
          </a:p>
          <a:p>
            <a:pPr lvl="0" algn="ctr" eaLnBrk="0" fontAlgn="base" hangingPunct="0">
              <a:spcBef>
                <a:spcPct val="0"/>
              </a:spcBef>
              <a:spcAft>
                <a:spcPct val="0"/>
              </a:spcAft>
            </a:pPr>
            <a:endParaRPr lang="lt-LT" altLang="lt-LT" sz="1600" b="1" dirty="0">
              <a:latin typeface="Garamond" panose="02020404030301010803" pitchFamily="18" charset="0"/>
            </a:endParaRPr>
          </a:p>
          <a:p>
            <a:pPr lvl="0" algn="ctr" eaLnBrk="0" fontAlgn="base" hangingPunct="0">
              <a:spcBef>
                <a:spcPct val="0"/>
              </a:spcBef>
              <a:spcAft>
                <a:spcPct val="0"/>
              </a:spcAft>
            </a:pPr>
            <a:endParaRPr lang="lt-LT" altLang="lt-LT" sz="1600" b="1" dirty="0" smtClean="0">
              <a:latin typeface="Garamond" panose="02020404030301010803" pitchFamily="18" charset="0"/>
            </a:endParaRPr>
          </a:p>
          <a:p>
            <a:pPr lvl="0" algn="ctr" eaLnBrk="0" fontAlgn="base" hangingPunct="0">
              <a:spcBef>
                <a:spcPct val="0"/>
              </a:spcBef>
              <a:spcAft>
                <a:spcPct val="0"/>
              </a:spcAft>
            </a:pPr>
            <a:r>
              <a:rPr lang="lt-LT" altLang="lt-LT" sz="1600" b="1" dirty="0" smtClean="0">
                <a:latin typeface="Garamond" panose="02020404030301010803" pitchFamily="18" charset="0"/>
              </a:rPr>
              <a:t>EVA </a:t>
            </a:r>
            <a:r>
              <a:rPr lang="lt-LT" altLang="lt-LT" sz="1600" b="1" dirty="0">
                <a:latin typeface="Garamond" panose="02020404030301010803" pitchFamily="18" charset="0"/>
              </a:rPr>
              <a:t>RIMKUTĖ, </a:t>
            </a:r>
            <a:r>
              <a:rPr lang="lt-LT" altLang="lt-LT" sz="1600" b="1" dirty="0" smtClean="0">
                <a:latin typeface="Garamond" panose="02020404030301010803" pitchFamily="18" charset="0"/>
              </a:rPr>
              <a:t>I gimn. </a:t>
            </a:r>
            <a:r>
              <a:rPr lang="lt-LT" altLang="lt-LT" sz="1600" b="1" dirty="0">
                <a:latin typeface="Garamond" panose="02020404030301010803" pitchFamily="18" charset="0"/>
              </a:rPr>
              <a:t>klasė, </a:t>
            </a:r>
            <a:endParaRPr lang="lt-LT" altLang="lt-LT" sz="1600" b="1" dirty="0" smtClean="0">
              <a:latin typeface="Garamond" panose="02020404030301010803" pitchFamily="18" charset="0"/>
            </a:endParaRPr>
          </a:p>
          <a:p>
            <a:pPr lvl="0" algn="ctr" eaLnBrk="0" fontAlgn="base" hangingPunct="0">
              <a:spcBef>
                <a:spcPct val="0"/>
              </a:spcBef>
              <a:spcAft>
                <a:spcPct val="0"/>
              </a:spcAft>
            </a:pP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Hermano Zudermano gimnazija, </a:t>
            </a:r>
          </a:p>
          <a:p>
            <a:pPr lvl="0" algn="ctr" eaLnBrk="0" fontAlgn="base" hangingPunct="0">
              <a:spcBef>
                <a:spcPct val="0"/>
              </a:spcBef>
              <a:spcAft>
                <a:spcPct val="0"/>
              </a:spcAft>
            </a:pPr>
            <a:r>
              <a:rPr lang="lt-LT" altLang="lt-LT" sz="1600" b="1" dirty="0">
                <a:latin typeface="Garamond" panose="02020404030301010803" pitchFamily="18" charset="0"/>
              </a:rPr>
              <a:t>mokytoja Ausma Paulauskienė.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11074409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 y="5841889"/>
            <a:ext cx="9144000" cy="830997"/>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smtClean="0">
                <a:latin typeface="Garamond" panose="02020404030301010803" pitchFamily="18" charset="0"/>
              </a:rPr>
              <a:t>ELIZAVETA OZEROVA, </a:t>
            </a:r>
            <a:r>
              <a:rPr lang="lt-LT" altLang="lt-LT" sz="1600" b="1" dirty="0">
                <a:latin typeface="Garamond" panose="02020404030301010803" pitchFamily="18" charset="0"/>
              </a:rPr>
              <a:t>I gimn. klasė, </a:t>
            </a:r>
            <a:r>
              <a:rPr lang="lt-LT" altLang="lt-LT" sz="1600" b="1" dirty="0" smtClean="0">
                <a:latin typeface="Garamond" panose="02020404030301010803" pitchFamily="18" charset="0"/>
              </a:rPr>
              <a:t>Klaipėdos </a:t>
            </a:r>
            <a:r>
              <a:rPr lang="lt-LT" altLang="lt-LT" sz="1600" b="1" dirty="0" smtClean="0">
                <a:latin typeface="Garamond" panose="02020404030301010803" pitchFamily="18" charset="0"/>
              </a:rPr>
              <a:t>„Aitvaro“ </a:t>
            </a:r>
            <a:r>
              <a:rPr lang="lt-LT" altLang="lt-LT" sz="1600" b="1" dirty="0">
                <a:latin typeface="Garamond" panose="02020404030301010803" pitchFamily="18" charset="0"/>
              </a:rPr>
              <a:t>gimnazija, </a:t>
            </a:r>
          </a:p>
          <a:p>
            <a:pPr lvl="0" algn="ctr" eaLnBrk="0" fontAlgn="base" hangingPunct="0">
              <a:spcBef>
                <a:spcPct val="0"/>
              </a:spcBef>
              <a:spcAft>
                <a:spcPct val="0"/>
              </a:spcAft>
            </a:pPr>
            <a:r>
              <a:rPr lang="lt-LT" altLang="lt-LT" sz="1600" b="1" dirty="0">
                <a:latin typeface="Garamond" panose="02020404030301010803" pitchFamily="18" charset="0"/>
              </a:rPr>
              <a:t>mokytoja Žaklina Peseckaitė.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 etapo </a:t>
            </a:r>
            <a:r>
              <a:rPr lang="lt-LT" sz="1600" b="1" dirty="0">
                <a:latin typeface="Garamond" panose="02020404030301010803" pitchFamily="18" charset="0"/>
              </a:rPr>
              <a:t>kūrybinis darbas</a:t>
            </a:r>
          </a:p>
        </p:txBody>
      </p:sp>
      <p:pic>
        <p:nvPicPr>
          <p:cNvPr id="4" name="Paveikslėlis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2254" y="224164"/>
            <a:ext cx="6839487" cy="5432320"/>
          </a:xfrm>
          <a:prstGeom prst="rect">
            <a:avLst/>
          </a:prstGeom>
        </p:spPr>
      </p:pic>
    </p:spTree>
    <p:extLst>
      <p:ext uri="{BB962C8B-B14F-4D97-AF65-F5344CB8AC3E}">
        <p14:creationId xmlns:p14="http://schemas.microsoft.com/office/powerpoint/2010/main" val="31529496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099" y="398019"/>
            <a:ext cx="7430728" cy="5067092"/>
          </a:xfrm>
          <a:prstGeom prst="rect">
            <a:avLst/>
          </a:prstGeom>
        </p:spPr>
      </p:pic>
      <p:sp>
        <p:nvSpPr>
          <p:cNvPr id="3" name="TextBox 2"/>
          <p:cNvSpPr txBox="1"/>
          <p:nvPr/>
        </p:nvSpPr>
        <p:spPr>
          <a:xfrm>
            <a:off x="38463" y="5701412"/>
            <a:ext cx="9144000" cy="830997"/>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a:latin typeface="Garamond" panose="02020404030301010803" pitchFamily="18" charset="0"/>
              </a:rPr>
              <a:t>ELIZAVETA OZEROVA, I gimn. klasė, </a:t>
            </a: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„Aitvaro“ gimnazija, </a:t>
            </a:r>
          </a:p>
          <a:p>
            <a:pPr lvl="0" algn="ctr" eaLnBrk="0" fontAlgn="base" hangingPunct="0">
              <a:spcBef>
                <a:spcPct val="0"/>
              </a:spcBef>
              <a:spcAft>
                <a:spcPct val="0"/>
              </a:spcAft>
            </a:pPr>
            <a:r>
              <a:rPr lang="lt-LT" altLang="lt-LT" sz="1600" b="1" dirty="0">
                <a:latin typeface="Garamond" panose="02020404030301010803" pitchFamily="18" charset="0"/>
              </a:rPr>
              <a:t>mokytoja Žaklina Peseckaitė.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1969327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672" y="274668"/>
            <a:ext cx="6105887" cy="4373844"/>
          </a:xfrm>
          <a:prstGeom prst="rect">
            <a:avLst/>
          </a:prstGeom>
        </p:spPr>
      </p:pic>
      <p:sp>
        <p:nvSpPr>
          <p:cNvPr id="3" name="TextBox 2"/>
          <p:cNvSpPr txBox="1"/>
          <p:nvPr/>
        </p:nvSpPr>
        <p:spPr>
          <a:xfrm>
            <a:off x="258615" y="4790829"/>
            <a:ext cx="8636002" cy="1815882"/>
          </a:xfrm>
          <a:prstGeom prst="rect">
            <a:avLst/>
          </a:prstGeom>
          <a:noFill/>
        </p:spPr>
        <p:txBody>
          <a:bodyPr wrap="square" rtlCol="0">
            <a:spAutoFit/>
          </a:bodyPr>
          <a:lstStyle/>
          <a:p>
            <a:pPr eaLnBrk="0" fontAlgn="base" hangingPunct="0">
              <a:spcBef>
                <a:spcPct val="0"/>
              </a:spcBef>
              <a:spcAft>
                <a:spcPct val="0"/>
              </a:spcAft>
            </a:pPr>
            <a:r>
              <a:rPr lang="lt-LT" sz="1600" dirty="0">
                <a:latin typeface="Garamond" panose="02020404030301010803" pitchFamily="18" charset="0"/>
              </a:rPr>
              <a:t>"Mano darbas „Atsisveikinimas su tėvyne" skirtas Mykolui Kleopui Oginskiui - politikui, diplomatui, populiarių Europoje polonezų, mazurkų autoriui. Darbe atsispindi jo, fortepijonui parašytas, polonezas „Atsisveikinimas su tėvyne" ir mažas Žemaitijos miestelis - Rietavas, kuris 1802 m. tapo M. K. Oginskio nuosava valda ir visos Oginskių šeimos dvaru, o netrukus ir svarbiausia jų rezidencija."</a:t>
            </a:r>
          </a:p>
          <a:p>
            <a:pPr lvl="0" algn="ctr" eaLnBrk="0" fontAlgn="base" hangingPunct="0">
              <a:spcBef>
                <a:spcPct val="0"/>
              </a:spcBef>
              <a:spcAft>
                <a:spcPct val="0"/>
              </a:spcAft>
            </a:pPr>
            <a:r>
              <a:rPr lang="lt-LT" sz="1600" b="1" dirty="0" smtClean="0">
                <a:latin typeface="Garamond" panose="02020404030301010803" pitchFamily="18" charset="0"/>
              </a:rPr>
              <a:t>ELZĖ BUDRIŪTĖ</a:t>
            </a:r>
            <a:r>
              <a:rPr lang="lt-LT" altLang="lt-LT" sz="1600" b="1" dirty="0" smtClean="0">
                <a:latin typeface="Garamond" panose="02020404030301010803" pitchFamily="18" charset="0"/>
              </a:rPr>
              <a:t>, </a:t>
            </a:r>
            <a:r>
              <a:rPr lang="lt-LT" altLang="lt-LT" sz="1600" b="1" dirty="0">
                <a:latin typeface="Garamond" panose="02020404030301010803" pitchFamily="18" charset="0"/>
              </a:rPr>
              <a:t>III gimn. klasė, </a:t>
            </a: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Vydūno gimnazija, </a:t>
            </a:r>
          </a:p>
          <a:p>
            <a:pPr lvl="0" algn="ctr" eaLnBrk="0" fontAlgn="base" hangingPunct="0">
              <a:spcBef>
                <a:spcPct val="0"/>
              </a:spcBef>
              <a:spcAft>
                <a:spcPct val="0"/>
              </a:spcAft>
            </a:pPr>
            <a:r>
              <a:rPr lang="lt-LT" altLang="lt-LT" sz="1600" b="1" dirty="0">
                <a:latin typeface="Garamond" panose="02020404030301010803" pitchFamily="18" charset="0"/>
              </a:rPr>
              <a:t>mokytoja Saulė Želnytė.</a:t>
            </a:r>
          </a:p>
          <a:p>
            <a:pPr algn="ctr" eaLnBrk="0" fontAlgn="base" hangingPunct="0">
              <a:spcBef>
                <a:spcPct val="0"/>
              </a:spcBef>
              <a:spcAft>
                <a:spcPct val="0"/>
              </a:spcAft>
            </a:pPr>
            <a:r>
              <a:rPr lang="lt-LT" sz="1600" b="1" dirty="0">
                <a:latin typeface="Garamond" panose="02020404030301010803" pitchFamily="18" charset="0"/>
              </a:rPr>
              <a:t>Dailės olimpiados I etapo kūrybinis darbas</a:t>
            </a:r>
          </a:p>
        </p:txBody>
      </p:sp>
    </p:spTree>
    <p:extLst>
      <p:ext uri="{BB962C8B-B14F-4D97-AF65-F5344CB8AC3E}">
        <p14:creationId xmlns:p14="http://schemas.microsoft.com/office/powerpoint/2010/main" val="20041989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1762" y="203546"/>
            <a:ext cx="6697420" cy="4767695"/>
          </a:xfrm>
          <a:prstGeom prst="rect">
            <a:avLst/>
          </a:prstGeom>
        </p:spPr>
      </p:pic>
      <p:sp>
        <p:nvSpPr>
          <p:cNvPr id="3" name="TextBox 2"/>
          <p:cNvSpPr txBox="1"/>
          <p:nvPr/>
        </p:nvSpPr>
        <p:spPr>
          <a:xfrm>
            <a:off x="147781" y="5119362"/>
            <a:ext cx="8885382" cy="1569660"/>
          </a:xfrm>
          <a:prstGeom prst="rect">
            <a:avLst/>
          </a:prstGeom>
          <a:noFill/>
        </p:spPr>
        <p:txBody>
          <a:bodyPr wrap="square" rtlCol="0">
            <a:spAutoFit/>
          </a:bodyPr>
          <a:lstStyle/>
          <a:p>
            <a:r>
              <a:rPr lang="lt-LT" sz="1600" dirty="0" smtClean="0">
                <a:latin typeface="Garamond" panose="02020404030301010803" pitchFamily="18" charset="0"/>
              </a:rPr>
              <a:t>„Justinas Vienožinskis </a:t>
            </a:r>
            <a:r>
              <a:rPr lang="lt-LT" sz="1600" dirty="0">
                <a:latin typeface="Garamond" panose="02020404030301010803" pitchFamily="18" charset="0"/>
              </a:rPr>
              <a:t>- dailininkas, Lietuvos meno mokyklos Kaune steigimo iniciatorius. Pavaizdavau Kauno meno mokyklą, kuri 1922–1940 m. buvo vienintelė tuo metu veikianti dailės mokykla Lietuvoje</a:t>
            </a:r>
            <a:r>
              <a:rPr lang="lt-LT" sz="1600" dirty="0" smtClean="0">
                <a:latin typeface="Garamond" panose="02020404030301010803" pitchFamily="18" charset="0"/>
              </a:rPr>
              <a:t>.“</a:t>
            </a:r>
          </a:p>
          <a:p>
            <a:endParaRPr lang="lt-LT" sz="1600" dirty="0">
              <a:latin typeface="Garamond" panose="02020404030301010803" pitchFamily="18" charset="0"/>
            </a:endParaRPr>
          </a:p>
          <a:p>
            <a:pPr algn="ctr"/>
            <a:r>
              <a:rPr lang="lt-LT" sz="1600" dirty="0">
                <a:latin typeface="Garamond" panose="02020404030301010803" pitchFamily="18" charset="0"/>
              </a:rPr>
              <a:t> </a:t>
            </a:r>
            <a:r>
              <a:rPr lang="lt-LT" sz="1600" b="1" dirty="0" smtClean="0">
                <a:latin typeface="Garamond" panose="02020404030301010803" pitchFamily="18" charset="0"/>
              </a:rPr>
              <a:t>ELZĖ BUDRIŪTĖ</a:t>
            </a:r>
            <a:r>
              <a:rPr lang="lt-LT" altLang="lt-LT" sz="1600" b="1" dirty="0" smtClean="0">
                <a:latin typeface="Garamond" panose="02020404030301010803" pitchFamily="18" charset="0"/>
              </a:rPr>
              <a:t>, III gimn. klasė, </a:t>
            </a:r>
            <a:r>
              <a:rPr lang="lt-LT" altLang="lt-LT" sz="1600" b="1" dirty="0" smtClean="0">
                <a:latin typeface="Garamond" panose="02020404030301010803" pitchFamily="18" charset="0"/>
              </a:rPr>
              <a:t>Klaipėdos </a:t>
            </a:r>
            <a:r>
              <a:rPr lang="lt-LT" altLang="lt-LT" sz="1600" b="1" dirty="0" smtClean="0">
                <a:latin typeface="Garamond" panose="02020404030301010803" pitchFamily="18" charset="0"/>
              </a:rPr>
              <a:t>Vydūno gimnazija, </a:t>
            </a:r>
          </a:p>
          <a:p>
            <a:pPr lvl="0" algn="ctr" eaLnBrk="0" fontAlgn="base" hangingPunct="0">
              <a:spcBef>
                <a:spcPct val="0"/>
              </a:spcBef>
              <a:spcAft>
                <a:spcPct val="0"/>
              </a:spcAft>
            </a:pPr>
            <a:r>
              <a:rPr lang="lt-LT" altLang="lt-LT" sz="1600" b="1" dirty="0" smtClean="0">
                <a:latin typeface="Garamond" panose="02020404030301010803" pitchFamily="18" charset="0"/>
              </a:rPr>
              <a:t>mokytoja Saulė Želnytė.</a:t>
            </a:r>
          </a:p>
          <a:p>
            <a:pPr algn="ctr" eaLnBrk="0" fontAlgn="base" hangingPunct="0">
              <a:spcBef>
                <a:spcPct val="0"/>
              </a:spcBef>
              <a:spcAft>
                <a:spcPct val="0"/>
              </a:spcAft>
            </a:pPr>
            <a:r>
              <a:rPr lang="lt-LT" sz="1600" b="1" dirty="0" smtClean="0">
                <a:latin typeface="Garamond" panose="02020404030301010803" pitchFamily="18" charset="0"/>
              </a:rPr>
              <a:t>Dailės olimpiados II etapo kūrybinis darbas</a:t>
            </a:r>
            <a:endParaRPr lang="lt-LT" sz="1600" b="1" dirty="0">
              <a:latin typeface="Garamond" panose="02020404030301010803" pitchFamily="18" charset="0"/>
            </a:endParaRPr>
          </a:p>
        </p:txBody>
      </p:sp>
    </p:spTree>
    <p:extLst>
      <p:ext uri="{BB962C8B-B14F-4D97-AF65-F5344CB8AC3E}">
        <p14:creationId xmlns:p14="http://schemas.microsoft.com/office/powerpoint/2010/main" val="20917456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3318"/>
            <a:ext cx="4795430" cy="6901318"/>
          </a:xfrm>
          <a:prstGeom prst="rect">
            <a:avLst/>
          </a:prstGeom>
        </p:spPr>
      </p:pic>
      <p:sp>
        <p:nvSpPr>
          <p:cNvPr id="5" name="TextBox 4"/>
          <p:cNvSpPr txBox="1"/>
          <p:nvPr/>
        </p:nvSpPr>
        <p:spPr>
          <a:xfrm>
            <a:off x="4839853" y="5586137"/>
            <a:ext cx="4304147" cy="1077218"/>
          </a:xfrm>
          <a:prstGeom prst="rect">
            <a:avLst/>
          </a:prstGeom>
          <a:noFill/>
        </p:spPr>
        <p:txBody>
          <a:bodyPr wrap="square" rtlCol="0">
            <a:spAutoFit/>
          </a:bodyPr>
          <a:lstStyle/>
          <a:p>
            <a:pPr algn="ctr"/>
            <a:r>
              <a:rPr lang="lt-LT" sz="1600" b="1" dirty="0" smtClean="0">
                <a:latin typeface="Garamond" panose="02020404030301010803" pitchFamily="18" charset="0"/>
              </a:rPr>
              <a:t>EMILIJA JANKAUSKAITĖ</a:t>
            </a:r>
            <a:r>
              <a:rPr lang="lt-LT" altLang="lt-LT" sz="1600" b="1" dirty="0" smtClean="0">
                <a:latin typeface="Garamond" panose="02020404030301010803" pitchFamily="18" charset="0"/>
              </a:rPr>
              <a:t>, II </a:t>
            </a:r>
            <a:r>
              <a:rPr lang="lt-LT" altLang="lt-LT" sz="1600" b="1" dirty="0">
                <a:latin typeface="Garamond" panose="02020404030301010803" pitchFamily="18" charset="0"/>
              </a:rPr>
              <a:t>gimn. klasė, </a:t>
            </a:r>
          </a:p>
          <a:p>
            <a:pPr lvl="0" algn="ctr" eaLnBrk="0" fontAlgn="base" hangingPunct="0">
              <a:spcBef>
                <a:spcPct val="0"/>
              </a:spcBef>
              <a:spcAft>
                <a:spcPct val="0"/>
              </a:spcAft>
            </a:pPr>
            <a:r>
              <a:rPr lang="lt-LT" altLang="lt-LT" sz="1600" b="1" dirty="0">
                <a:latin typeface="Garamond" panose="02020404030301010803" pitchFamily="18" charset="0"/>
              </a:rPr>
              <a:t>Klaipėdos „Ąžuolyno“ gimnazija, </a:t>
            </a:r>
          </a:p>
          <a:p>
            <a:pPr lvl="0" algn="ctr" eaLnBrk="0" fontAlgn="base" hangingPunct="0">
              <a:spcBef>
                <a:spcPct val="0"/>
              </a:spcBef>
              <a:spcAft>
                <a:spcPct val="0"/>
              </a:spcAft>
            </a:pPr>
            <a:r>
              <a:rPr lang="lt-LT" altLang="lt-LT" sz="1600" b="1" dirty="0">
                <a:latin typeface="Garamond" panose="02020404030301010803" pitchFamily="18" charset="0"/>
              </a:rPr>
              <a:t>mokytoja Vilija Morkūnaitė.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5740894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a:stretch>
            <a:fillRect/>
          </a:stretch>
        </p:blipFill>
        <p:spPr>
          <a:xfrm>
            <a:off x="0" y="0"/>
            <a:ext cx="4755213" cy="6875317"/>
          </a:xfrm>
          <a:prstGeom prst="rect">
            <a:avLst/>
          </a:prstGeom>
        </p:spPr>
      </p:pic>
      <p:sp>
        <p:nvSpPr>
          <p:cNvPr id="3" name="TextBox 2"/>
          <p:cNvSpPr txBox="1"/>
          <p:nvPr/>
        </p:nvSpPr>
        <p:spPr>
          <a:xfrm>
            <a:off x="4932217" y="1591114"/>
            <a:ext cx="4063999" cy="5078313"/>
          </a:xfrm>
          <a:prstGeom prst="rect">
            <a:avLst/>
          </a:prstGeom>
          <a:noFill/>
        </p:spPr>
        <p:txBody>
          <a:bodyPr wrap="square" rtlCol="0">
            <a:spAutoFit/>
          </a:bodyPr>
          <a:lstStyle/>
          <a:p>
            <a:r>
              <a:rPr lang="lt-LT" dirty="0" smtClean="0">
                <a:latin typeface="Garamond" panose="02020404030301010803" pitchFamily="18" charset="0"/>
              </a:rPr>
              <a:t>„Piešinyje </a:t>
            </a:r>
            <a:r>
              <a:rPr lang="lt-LT" dirty="0">
                <a:latin typeface="Garamond" panose="02020404030301010803" pitchFamily="18" charset="0"/>
              </a:rPr>
              <a:t>pavaizdavau žmogų, kuris gaubia pasaulį ir iš jo tarsi išsiveržia išradimai. Spalvomis perteikiau išradimų įtaką pasauliui: jis tampa ryškesnis, tarsi atgyja. Žmogaus basos pėdos simbolizuoja išradimų pradžią, kai žmonės dar net batų neturėjo, ir vis artėjant link išradimų, jo drabužiai tampa vis puošnesni</a:t>
            </a:r>
            <a:r>
              <a:rPr lang="lt-LT" dirty="0" smtClean="0">
                <a:latin typeface="Garamond" panose="02020404030301010803" pitchFamily="18" charset="0"/>
              </a:rPr>
              <a:t>.“</a:t>
            </a:r>
          </a:p>
          <a:p>
            <a:endParaRPr lang="lt-LT" dirty="0">
              <a:latin typeface="Garamond" panose="02020404030301010803" pitchFamily="18" charset="0"/>
            </a:endParaRPr>
          </a:p>
          <a:p>
            <a:endParaRPr lang="lt-LT" dirty="0" smtClean="0">
              <a:latin typeface="Garamond" panose="02020404030301010803" pitchFamily="18" charset="0"/>
            </a:endParaRPr>
          </a:p>
          <a:p>
            <a:endParaRPr lang="lt-LT" sz="1600" dirty="0">
              <a:latin typeface="Garamond" panose="02020404030301010803" pitchFamily="18" charset="0"/>
            </a:endParaRPr>
          </a:p>
          <a:p>
            <a:endParaRPr lang="lt-LT" sz="1600" dirty="0" smtClean="0">
              <a:latin typeface="Garamond" panose="02020404030301010803" pitchFamily="18" charset="0"/>
            </a:endParaRPr>
          </a:p>
          <a:p>
            <a:endParaRPr lang="lt-LT" sz="1600" b="1" dirty="0">
              <a:latin typeface="Garamond" panose="02020404030301010803" pitchFamily="18" charset="0"/>
            </a:endParaRPr>
          </a:p>
          <a:p>
            <a:pPr algn="ctr"/>
            <a:endParaRPr lang="lt-LT" sz="1600" b="1" dirty="0" smtClean="0">
              <a:latin typeface="Garamond" panose="02020404030301010803" pitchFamily="18" charset="0"/>
            </a:endParaRPr>
          </a:p>
          <a:p>
            <a:pPr algn="ctr"/>
            <a:endParaRPr lang="lt-LT" sz="1600" b="1" dirty="0" smtClean="0">
              <a:latin typeface="Garamond" panose="02020404030301010803" pitchFamily="18" charset="0"/>
            </a:endParaRPr>
          </a:p>
          <a:p>
            <a:pPr algn="ctr"/>
            <a:r>
              <a:rPr lang="lt-LT" sz="1600" b="1" dirty="0" smtClean="0">
                <a:latin typeface="Garamond" panose="02020404030301010803" pitchFamily="18" charset="0"/>
              </a:rPr>
              <a:t>EMILIJA JANKAUSKAITĖ</a:t>
            </a:r>
            <a:r>
              <a:rPr lang="lt-LT" altLang="lt-LT" sz="1600" b="1" dirty="0" smtClean="0">
                <a:latin typeface="Garamond" panose="02020404030301010803" pitchFamily="18" charset="0"/>
              </a:rPr>
              <a:t>, II gimn. klasė, </a:t>
            </a:r>
          </a:p>
          <a:p>
            <a:pPr lvl="0" algn="ctr" eaLnBrk="0" fontAlgn="base" hangingPunct="0">
              <a:spcBef>
                <a:spcPct val="0"/>
              </a:spcBef>
              <a:spcAft>
                <a:spcPct val="0"/>
              </a:spcAft>
            </a:pPr>
            <a:r>
              <a:rPr lang="lt-LT" altLang="lt-LT" sz="1600" b="1" dirty="0" smtClean="0">
                <a:latin typeface="Garamond" panose="02020404030301010803" pitchFamily="18" charset="0"/>
              </a:rPr>
              <a:t>Klaipėdos „Ąžuolyno“ gimnazija, </a:t>
            </a:r>
          </a:p>
          <a:p>
            <a:pPr lvl="0" algn="ctr" eaLnBrk="0" fontAlgn="base" hangingPunct="0">
              <a:spcBef>
                <a:spcPct val="0"/>
              </a:spcBef>
              <a:spcAft>
                <a:spcPct val="0"/>
              </a:spcAft>
            </a:pPr>
            <a:r>
              <a:rPr lang="lt-LT" altLang="lt-LT" sz="1600" b="1" dirty="0" smtClean="0">
                <a:latin typeface="Garamond" panose="02020404030301010803" pitchFamily="18" charset="0"/>
              </a:rPr>
              <a:t>mokytoja Vilija Morkūnaitė.</a:t>
            </a:r>
          </a:p>
          <a:p>
            <a:pPr algn="ctr" eaLnBrk="0" fontAlgn="base" hangingPunct="0">
              <a:spcBef>
                <a:spcPct val="0"/>
              </a:spcBef>
              <a:spcAft>
                <a:spcPct val="0"/>
              </a:spcAft>
            </a:pPr>
            <a:r>
              <a:rPr lang="lt-LT" sz="1600" b="1" dirty="0" smtClean="0">
                <a:latin typeface="Garamond" panose="02020404030301010803" pitchFamily="18" charset="0"/>
              </a:rPr>
              <a:t>Dailės olimpiados II etapo kūrybinis darbas</a:t>
            </a:r>
            <a:endParaRPr lang="lt-LT" sz="1600" b="1" dirty="0">
              <a:latin typeface="Garamond" panose="02020404030301010803" pitchFamily="18" charset="0"/>
            </a:endParaRPr>
          </a:p>
        </p:txBody>
      </p:sp>
    </p:spTree>
    <p:extLst>
      <p:ext uri="{BB962C8B-B14F-4D97-AF65-F5344CB8AC3E}">
        <p14:creationId xmlns:p14="http://schemas.microsoft.com/office/powerpoint/2010/main" val="27174005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242"/>
            <a:ext cx="4830018" cy="6882241"/>
          </a:xfrm>
          <a:prstGeom prst="rect">
            <a:avLst/>
          </a:prstGeom>
        </p:spPr>
      </p:pic>
      <p:sp>
        <p:nvSpPr>
          <p:cNvPr id="4" name="TextBox 3"/>
          <p:cNvSpPr txBox="1"/>
          <p:nvPr/>
        </p:nvSpPr>
        <p:spPr>
          <a:xfrm>
            <a:off x="4978399" y="5263852"/>
            <a:ext cx="3999346" cy="1077218"/>
          </a:xfrm>
          <a:prstGeom prst="rect">
            <a:avLst/>
          </a:prstGeom>
          <a:noFill/>
        </p:spPr>
        <p:txBody>
          <a:bodyPr wrap="square" rtlCol="0">
            <a:spAutoFit/>
          </a:bodyPr>
          <a:lstStyle/>
          <a:p>
            <a:pPr algn="ctr"/>
            <a:r>
              <a:rPr lang="lt-LT" sz="1600" b="1" dirty="0">
                <a:latin typeface="Garamond" panose="02020404030301010803" pitchFamily="18" charset="0"/>
              </a:rPr>
              <a:t>EMILIJA </a:t>
            </a:r>
            <a:r>
              <a:rPr lang="lt-LT" sz="1600" b="1" dirty="0" smtClean="0">
                <a:latin typeface="Garamond" panose="02020404030301010803" pitchFamily="18" charset="0"/>
              </a:rPr>
              <a:t>KONČIŪTĖ</a:t>
            </a:r>
            <a:r>
              <a:rPr lang="lt-LT" altLang="lt-LT" sz="1600" b="1" dirty="0" smtClean="0">
                <a:latin typeface="Garamond" panose="02020404030301010803" pitchFamily="18" charset="0"/>
              </a:rPr>
              <a:t>, IV gimn</a:t>
            </a:r>
            <a:r>
              <a:rPr lang="lt-LT" altLang="lt-LT" sz="1600" b="1" dirty="0">
                <a:latin typeface="Garamond" panose="02020404030301010803" pitchFamily="18" charset="0"/>
              </a:rPr>
              <a:t>. klasė, </a:t>
            </a:r>
          </a:p>
          <a:p>
            <a:pPr lvl="0" algn="ctr" eaLnBrk="0" fontAlgn="base" hangingPunct="0">
              <a:spcBef>
                <a:spcPct val="0"/>
              </a:spcBef>
              <a:spcAft>
                <a:spcPct val="0"/>
              </a:spcAft>
            </a:pPr>
            <a:r>
              <a:rPr lang="lt-LT" altLang="lt-LT" sz="1600" b="1" dirty="0">
                <a:latin typeface="Garamond" panose="02020404030301010803" pitchFamily="18" charset="0"/>
              </a:rPr>
              <a:t>Klaipėdos "Aukuro" gimnazija, </a:t>
            </a:r>
          </a:p>
          <a:p>
            <a:pPr lvl="0" algn="ctr" eaLnBrk="0" fontAlgn="base" hangingPunct="0">
              <a:spcBef>
                <a:spcPct val="0"/>
              </a:spcBef>
              <a:spcAft>
                <a:spcPct val="0"/>
              </a:spcAft>
            </a:pPr>
            <a:r>
              <a:rPr lang="lt-LT" altLang="lt-LT" sz="1600" b="1" dirty="0">
                <a:latin typeface="Garamond" panose="02020404030301010803" pitchFamily="18" charset="0"/>
              </a:rPr>
              <a:t>mokytoja </a:t>
            </a:r>
            <a:r>
              <a:rPr lang="lt-LT" altLang="lt-LT" sz="1600" b="1" dirty="0" smtClean="0">
                <a:latin typeface="Garamond" panose="02020404030301010803" pitchFamily="18" charset="0"/>
              </a:rPr>
              <a:t>Violeta Stumbrienė</a:t>
            </a:r>
            <a:r>
              <a:rPr lang="lt-LT" altLang="lt-LT" sz="1600" b="1" dirty="0">
                <a:latin typeface="Garamond" panose="02020404030301010803" pitchFamily="18" charset="0"/>
              </a:rPr>
              <a:t>.</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30172364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2351" y="0"/>
            <a:ext cx="4871649" cy="6858000"/>
          </a:xfrm>
          <a:prstGeom prst="rect">
            <a:avLst/>
          </a:prstGeom>
        </p:spPr>
      </p:pic>
      <p:sp>
        <p:nvSpPr>
          <p:cNvPr id="4" name="TextBox 3"/>
          <p:cNvSpPr txBox="1"/>
          <p:nvPr/>
        </p:nvSpPr>
        <p:spPr>
          <a:xfrm>
            <a:off x="138545" y="5246254"/>
            <a:ext cx="4008583" cy="1077218"/>
          </a:xfrm>
          <a:prstGeom prst="rect">
            <a:avLst/>
          </a:prstGeom>
          <a:noFill/>
        </p:spPr>
        <p:txBody>
          <a:bodyPr wrap="square" rtlCol="0">
            <a:spAutoFit/>
          </a:bodyPr>
          <a:lstStyle/>
          <a:p>
            <a:pPr algn="ctr"/>
            <a:r>
              <a:rPr lang="lt-LT" sz="1600" b="1" dirty="0">
                <a:latin typeface="Garamond" panose="02020404030301010803" pitchFamily="18" charset="0"/>
              </a:rPr>
              <a:t>EMILIJA </a:t>
            </a:r>
            <a:r>
              <a:rPr lang="lt-LT" sz="1600" b="1" dirty="0" smtClean="0">
                <a:latin typeface="Garamond" panose="02020404030301010803" pitchFamily="18" charset="0"/>
              </a:rPr>
              <a:t>KONČIŪTĖ</a:t>
            </a:r>
            <a:r>
              <a:rPr lang="lt-LT" altLang="lt-LT" sz="1600" b="1" dirty="0" smtClean="0">
                <a:latin typeface="Garamond" panose="02020404030301010803" pitchFamily="18" charset="0"/>
              </a:rPr>
              <a:t>, IV </a:t>
            </a:r>
            <a:r>
              <a:rPr lang="lt-LT" altLang="lt-LT" sz="1600" b="1" dirty="0">
                <a:latin typeface="Garamond" panose="02020404030301010803" pitchFamily="18" charset="0"/>
              </a:rPr>
              <a:t>gimn. klasė, </a:t>
            </a:r>
          </a:p>
          <a:p>
            <a:pPr lvl="0" algn="ctr" eaLnBrk="0" fontAlgn="base" hangingPunct="0">
              <a:spcBef>
                <a:spcPct val="0"/>
              </a:spcBef>
              <a:spcAft>
                <a:spcPct val="0"/>
              </a:spcAft>
            </a:pPr>
            <a:r>
              <a:rPr lang="lt-LT" altLang="lt-LT" sz="1600" b="1" dirty="0">
                <a:latin typeface="Garamond" panose="02020404030301010803" pitchFamily="18" charset="0"/>
              </a:rPr>
              <a:t>Klaipėdos "Aukuro" gimnazija, </a:t>
            </a:r>
          </a:p>
          <a:p>
            <a:pPr lvl="0" algn="ctr" eaLnBrk="0" fontAlgn="base" hangingPunct="0">
              <a:spcBef>
                <a:spcPct val="0"/>
              </a:spcBef>
              <a:spcAft>
                <a:spcPct val="0"/>
              </a:spcAft>
            </a:pPr>
            <a:r>
              <a:rPr lang="lt-LT" altLang="lt-LT" sz="1600" b="1" dirty="0">
                <a:latin typeface="Garamond" panose="02020404030301010803" pitchFamily="18" charset="0"/>
              </a:rPr>
              <a:t>mokytoja </a:t>
            </a:r>
            <a:r>
              <a:rPr lang="lt-LT" altLang="lt-LT" sz="1600" b="1" dirty="0" smtClean="0">
                <a:latin typeface="Garamond" panose="02020404030301010803" pitchFamily="18" charset="0"/>
              </a:rPr>
              <a:t>Violeta Stumbrienė</a:t>
            </a:r>
            <a:r>
              <a:rPr lang="lt-LT" altLang="lt-LT" sz="1600" b="1" dirty="0">
                <a:latin typeface="Garamond" panose="02020404030301010803" pitchFamily="18" charset="0"/>
              </a:rPr>
              <a:t>.</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1103609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rotWithShape="1">
          <a:blip r:embed="rId2"/>
          <a:srcRect l="1564" t="837" r="1863" b="486"/>
          <a:stretch/>
        </p:blipFill>
        <p:spPr>
          <a:xfrm>
            <a:off x="1517552" y="221005"/>
            <a:ext cx="6016534" cy="4285158"/>
          </a:xfrm>
          <a:prstGeom prst="rect">
            <a:avLst/>
          </a:prstGeom>
        </p:spPr>
      </p:pic>
      <p:sp>
        <p:nvSpPr>
          <p:cNvPr id="4" name="Rectangle 1"/>
          <p:cNvSpPr>
            <a:spLocks noChangeArrowheads="1"/>
          </p:cNvSpPr>
          <p:nvPr/>
        </p:nvSpPr>
        <p:spPr bwMode="auto">
          <a:xfrm>
            <a:off x="277092" y="4911204"/>
            <a:ext cx="8654474" cy="17927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lt-LT" altLang="lt-LT" sz="1600" dirty="0">
                <a:latin typeface="Garamond" panose="02020404030301010803" pitchFamily="18" charset="0"/>
              </a:rPr>
              <a:t>„Mano darbo tema – DNR. Pasirinkau šią temą, nes labai domiuosi </a:t>
            </a:r>
            <a:r>
              <a:rPr lang="lt-LT" altLang="lt-LT" sz="1600" dirty="0" smtClean="0">
                <a:latin typeface="Garamond" panose="02020404030301010803" pitchFamily="18" charset="0"/>
              </a:rPr>
              <a:t>genetika </a:t>
            </a:r>
            <a:r>
              <a:rPr lang="lt-LT" altLang="lt-LT" sz="1600" dirty="0">
                <a:latin typeface="Garamond" panose="02020404030301010803" pitchFamily="18" charset="0"/>
              </a:rPr>
              <a:t>ir tikiu, kad DNR atradimas labai paveikė mediciną ir tai, kaip žmogus suvokia savo kūną. Savo darbu norėjau parodyti sūkurį ir chaosą, kurie pabėgo iš žmogaus kūno. </a:t>
            </a:r>
            <a:r>
              <a:rPr lang="lt-LT" altLang="lt-LT" sz="1600" dirty="0" smtClean="0">
                <a:latin typeface="Garamond" panose="02020404030301010803" pitchFamily="18" charset="0"/>
              </a:rPr>
              <a:t>„</a:t>
            </a:r>
          </a:p>
          <a:p>
            <a:pPr defTabSz="685800" eaLnBrk="0" fontAlgn="base" hangingPunct="0">
              <a:spcBef>
                <a:spcPct val="0"/>
              </a:spcBef>
              <a:spcAft>
                <a:spcPct val="0"/>
              </a:spcAft>
            </a:pPr>
            <a:endParaRPr lang="lt-LT" altLang="lt-LT" sz="1600" dirty="0">
              <a:latin typeface="Garamond" panose="02020404030301010803" pitchFamily="18" charset="0"/>
            </a:endParaRPr>
          </a:p>
          <a:p>
            <a:pPr lvl="0" algn="ctr" eaLnBrk="0" fontAlgn="base" hangingPunct="0">
              <a:spcBef>
                <a:spcPct val="0"/>
              </a:spcBef>
              <a:spcAft>
                <a:spcPct val="0"/>
              </a:spcAft>
            </a:pPr>
            <a:r>
              <a:rPr lang="lt-LT" altLang="lt-LT" sz="1600" b="1" dirty="0" smtClean="0">
                <a:latin typeface="Garamond" panose="02020404030301010803" pitchFamily="18" charset="0"/>
              </a:rPr>
              <a:t>MARIJA AFANASJEVA, </a:t>
            </a:r>
            <a:r>
              <a:rPr lang="lt-LT" altLang="lt-LT" sz="1600" b="1" dirty="0">
                <a:latin typeface="Garamond" panose="02020404030301010803" pitchFamily="18" charset="0"/>
              </a:rPr>
              <a:t>8 klasė Klaipėdos </a:t>
            </a:r>
            <a:r>
              <a:rPr lang="lt-LT" altLang="lt-LT" sz="1600" b="1" dirty="0" smtClean="0">
                <a:latin typeface="Garamond" panose="02020404030301010803" pitchFamily="18" charset="0"/>
              </a:rPr>
              <a:t>licėjus, </a:t>
            </a:r>
            <a:r>
              <a:rPr lang="lt-LT" altLang="lt-LT" sz="1600" b="1" dirty="0">
                <a:latin typeface="Garamond" panose="02020404030301010803" pitchFamily="18" charset="0"/>
              </a:rPr>
              <a:t>m</a:t>
            </a:r>
            <a:r>
              <a:rPr lang="lt-LT" altLang="lt-LT" sz="1600" b="1" dirty="0" smtClean="0">
                <a:latin typeface="Garamond" panose="02020404030301010803" pitchFamily="18" charset="0"/>
              </a:rPr>
              <a:t>okytoja </a:t>
            </a:r>
            <a:r>
              <a:rPr lang="lt-LT" altLang="lt-LT" sz="1600" b="1" dirty="0">
                <a:latin typeface="Garamond" panose="02020404030301010803" pitchFamily="18" charset="0"/>
              </a:rPr>
              <a:t>Toma </a:t>
            </a:r>
            <a:r>
              <a:rPr lang="lt-LT" altLang="lt-LT" sz="1600" b="1" dirty="0" smtClean="0">
                <a:latin typeface="Garamond" panose="02020404030301010803" pitchFamily="18" charset="0"/>
              </a:rPr>
              <a:t>Šlimaitė-Bubelienė.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a:t>
            </a:r>
            <a:r>
              <a:rPr lang="lt-LT" sz="1600" b="1" dirty="0" smtClean="0">
                <a:latin typeface="Garamond" panose="02020404030301010803" pitchFamily="18" charset="0"/>
              </a:rPr>
              <a:t>darbas.</a:t>
            </a:r>
            <a:endParaRPr lang="lt-LT" sz="1600" b="1" dirty="0">
              <a:latin typeface="Garamond" panose="02020404030301010803" pitchFamily="18" charset="0"/>
            </a:endParaRPr>
          </a:p>
          <a:p>
            <a:pPr lvl="0" eaLnBrk="0" fontAlgn="base" hangingPunct="0">
              <a:spcBef>
                <a:spcPct val="0"/>
              </a:spcBef>
              <a:spcAft>
                <a:spcPct val="0"/>
              </a:spcAft>
            </a:pPr>
            <a:endParaRPr lang="lt-LT" altLang="lt-LT" sz="1600" b="1" dirty="0">
              <a:latin typeface="Garamond" panose="02020404030301010803" pitchFamily="18" charset="0"/>
            </a:endParaRPr>
          </a:p>
        </p:txBody>
      </p:sp>
    </p:spTree>
    <p:extLst>
      <p:ext uri="{BB962C8B-B14F-4D97-AF65-F5344CB8AC3E}">
        <p14:creationId xmlns:p14="http://schemas.microsoft.com/office/powerpoint/2010/main" val="27105165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181" y="234341"/>
            <a:ext cx="7527637" cy="5645727"/>
          </a:xfrm>
          <a:prstGeom prst="rect">
            <a:avLst/>
          </a:prstGeom>
        </p:spPr>
      </p:pic>
      <p:sp>
        <p:nvSpPr>
          <p:cNvPr id="3" name="TextBox 2"/>
          <p:cNvSpPr txBox="1"/>
          <p:nvPr/>
        </p:nvSpPr>
        <p:spPr>
          <a:xfrm>
            <a:off x="0" y="5880068"/>
            <a:ext cx="9144000" cy="830997"/>
          </a:xfrm>
          <a:prstGeom prst="rect">
            <a:avLst/>
          </a:prstGeom>
          <a:noFill/>
        </p:spPr>
        <p:txBody>
          <a:bodyPr wrap="square" rtlCol="0">
            <a:spAutoFit/>
          </a:bodyPr>
          <a:lstStyle/>
          <a:p>
            <a:pPr algn="ctr"/>
            <a:r>
              <a:rPr lang="lt-LT" sz="1600" b="1" dirty="0" smtClean="0">
                <a:latin typeface="Garamond" panose="02020404030301010803" pitchFamily="18" charset="0"/>
              </a:rPr>
              <a:t>INESA VOJUŠINA</a:t>
            </a:r>
            <a:r>
              <a:rPr lang="lt-LT" altLang="lt-LT" sz="1600" b="1" dirty="0" smtClean="0">
                <a:latin typeface="Garamond" panose="02020404030301010803" pitchFamily="18" charset="0"/>
              </a:rPr>
              <a:t>, 8 klasė</a:t>
            </a:r>
            <a:r>
              <a:rPr lang="lt-LT" altLang="lt-LT" sz="1600" b="1" dirty="0">
                <a:latin typeface="Garamond" panose="02020404030301010803" pitchFamily="18" charset="0"/>
              </a:rPr>
              <a:t>, </a:t>
            </a:r>
            <a:r>
              <a:rPr lang="lt-LT" altLang="lt-LT" sz="1600" b="1" dirty="0" smtClean="0">
                <a:latin typeface="Garamond" panose="02020404030301010803" pitchFamily="18" charset="0"/>
              </a:rPr>
              <a:t>Klaipėdos </a:t>
            </a:r>
            <a:r>
              <a:rPr lang="lt-LT" altLang="lt-LT" sz="1600" b="1" dirty="0" smtClean="0">
                <a:latin typeface="Garamond" panose="02020404030301010803" pitchFamily="18" charset="0"/>
              </a:rPr>
              <a:t>„Gabijos“ </a:t>
            </a:r>
            <a:r>
              <a:rPr lang="lt-LT" altLang="lt-LT" sz="1600" b="1" dirty="0">
                <a:latin typeface="Garamond" panose="02020404030301010803" pitchFamily="18" charset="0"/>
              </a:rPr>
              <a:t>progimnazija, </a:t>
            </a:r>
          </a:p>
          <a:p>
            <a:pPr lvl="0" algn="ctr" eaLnBrk="0" fontAlgn="base" hangingPunct="0">
              <a:spcBef>
                <a:spcPct val="0"/>
              </a:spcBef>
              <a:spcAft>
                <a:spcPct val="0"/>
              </a:spcAft>
            </a:pPr>
            <a:r>
              <a:rPr lang="lt-LT" altLang="lt-LT" sz="1600" b="1" dirty="0">
                <a:latin typeface="Garamond" panose="02020404030301010803" pitchFamily="18" charset="0"/>
              </a:rPr>
              <a:t>mokytoja Valerija Novikova.</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2085742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000250" y="-960507"/>
            <a:ext cx="5143499" cy="7808975"/>
          </a:xfrm>
          <a:prstGeom prst="rect">
            <a:avLst/>
          </a:prstGeom>
        </p:spPr>
      </p:pic>
      <p:sp>
        <p:nvSpPr>
          <p:cNvPr id="3" name="TextBox 2"/>
          <p:cNvSpPr txBox="1"/>
          <p:nvPr/>
        </p:nvSpPr>
        <p:spPr>
          <a:xfrm>
            <a:off x="0" y="5794805"/>
            <a:ext cx="9144000" cy="830997"/>
          </a:xfrm>
          <a:prstGeom prst="rect">
            <a:avLst/>
          </a:prstGeom>
          <a:noFill/>
        </p:spPr>
        <p:txBody>
          <a:bodyPr wrap="square" rtlCol="0">
            <a:spAutoFit/>
          </a:bodyPr>
          <a:lstStyle/>
          <a:p>
            <a:pPr algn="ctr"/>
            <a:r>
              <a:rPr lang="lt-LT" sz="1600" b="1" dirty="0">
                <a:latin typeface="Garamond" panose="02020404030301010803" pitchFamily="18" charset="0"/>
              </a:rPr>
              <a:t>INESA VOJUŠINA</a:t>
            </a:r>
            <a:r>
              <a:rPr lang="lt-LT" altLang="lt-LT" sz="1600" b="1" dirty="0">
                <a:latin typeface="Garamond" panose="02020404030301010803" pitchFamily="18" charset="0"/>
              </a:rPr>
              <a:t>, 8 klasė, </a:t>
            </a: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„Gabijos“ progimnazija, </a:t>
            </a:r>
          </a:p>
          <a:p>
            <a:pPr lvl="0" algn="ctr" eaLnBrk="0" fontAlgn="base" hangingPunct="0">
              <a:spcBef>
                <a:spcPct val="0"/>
              </a:spcBef>
              <a:spcAft>
                <a:spcPct val="0"/>
              </a:spcAft>
            </a:pPr>
            <a:r>
              <a:rPr lang="lt-LT" altLang="lt-LT" sz="1600" b="1" dirty="0">
                <a:latin typeface="Garamond" panose="02020404030301010803" pitchFamily="18" charset="0"/>
              </a:rPr>
              <a:t>mokytoja Valerija Novikova.</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etapo </a:t>
            </a:r>
            <a:r>
              <a:rPr lang="lt-LT" sz="1600" b="1" dirty="0">
                <a:latin typeface="Garamond" panose="02020404030301010803" pitchFamily="18" charset="0"/>
              </a:rPr>
              <a:t>kūrybinis darbas</a:t>
            </a:r>
          </a:p>
        </p:txBody>
      </p:sp>
    </p:spTree>
    <p:extLst>
      <p:ext uri="{BB962C8B-B14F-4D97-AF65-F5344CB8AC3E}">
        <p14:creationId xmlns:p14="http://schemas.microsoft.com/office/powerpoint/2010/main" val="8210645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4931" y="0"/>
            <a:ext cx="4769069" cy="6858000"/>
          </a:xfrm>
          <a:prstGeom prst="rect">
            <a:avLst/>
          </a:prstGeom>
        </p:spPr>
      </p:pic>
      <p:sp>
        <p:nvSpPr>
          <p:cNvPr id="4" name="TextBox 3"/>
          <p:cNvSpPr txBox="1"/>
          <p:nvPr/>
        </p:nvSpPr>
        <p:spPr>
          <a:xfrm>
            <a:off x="0" y="5554491"/>
            <a:ext cx="4456211" cy="1107996"/>
          </a:xfrm>
          <a:prstGeom prst="rect">
            <a:avLst/>
          </a:prstGeom>
          <a:noFill/>
        </p:spPr>
        <p:txBody>
          <a:bodyPr wrap="square" rtlCol="0">
            <a:spAutoFit/>
          </a:bodyPr>
          <a:lstStyle/>
          <a:p>
            <a:pPr algn="ctr"/>
            <a:r>
              <a:rPr lang="lt-LT" sz="1600" b="1" dirty="0" smtClean="0">
                <a:latin typeface="Garamond" panose="02020404030301010803" pitchFamily="18" charset="0"/>
              </a:rPr>
              <a:t>JANA VOLKOVA</a:t>
            </a:r>
            <a:r>
              <a:rPr lang="lt-LT" altLang="lt-LT" sz="1600" b="1" dirty="0" smtClean="0">
                <a:latin typeface="Garamond" panose="02020404030301010803" pitchFamily="18" charset="0"/>
              </a:rPr>
              <a:t>, </a:t>
            </a:r>
            <a:r>
              <a:rPr lang="lt-LT" altLang="lt-LT" sz="1600" b="1" dirty="0">
                <a:latin typeface="Garamond" panose="02020404030301010803" pitchFamily="18" charset="0"/>
              </a:rPr>
              <a:t>8 klasė, </a:t>
            </a:r>
          </a:p>
          <a:p>
            <a:pPr lvl="0" algn="ctr" eaLnBrk="0" fontAlgn="base" hangingPunct="0">
              <a:spcBef>
                <a:spcPct val="0"/>
              </a:spcBef>
              <a:spcAft>
                <a:spcPct val="0"/>
              </a:spcAft>
            </a:pPr>
            <a:r>
              <a:rPr lang="lt-LT" sz="1600" b="1" dirty="0">
                <a:latin typeface="Garamond" panose="02020404030301010803" pitchFamily="18" charset="0"/>
              </a:rPr>
              <a:t>Klaipėdos „Smeltės“ progimnazija</a:t>
            </a:r>
            <a:r>
              <a:rPr lang="lt-LT" altLang="lt-LT" sz="1600" b="1" dirty="0" smtClean="0">
                <a:latin typeface="Garamond" panose="02020404030301010803" pitchFamily="18" charset="0"/>
              </a:rPr>
              <a:t>, </a:t>
            </a:r>
            <a:endParaRPr lang="lt-LT" altLang="lt-LT" sz="1600" b="1" dirty="0">
              <a:latin typeface="Garamond" panose="02020404030301010803" pitchFamily="18" charset="0"/>
            </a:endParaRPr>
          </a:p>
          <a:p>
            <a:pPr lvl="0" algn="ctr" eaLnBrk="0" fontAlgn="base" hangingPunct="0">
              <a:spcBef>
                <a:spcPct val="0"/>
              </a:spcBef>
              <a:spcAft>
                <a:spcPct val="0"/>
              </a:spcAft>
            </a:pPr>
            <a:r>
              <a:rPr lang="lt-LT" altLang="lt-LT" sz="1600" b="1" dirty="0">
                <a:latin typeface="Garamond" panose="02020404030301010803" pitchFamily="18" charset="0"/>
              </a:rPr>
              <a:t>mokytoja Žaneta Janulytė - Slankauskienė.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9585704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rotWithShape="1">
          <a:blip r:embed="rId2" cstate="print">
            <a:extLst>
              <a:ext uri="{28A0092B-C50C-407E-A947-70E740481C1C}">
                <a14:useLocalDpi xmlns:a14="http://schemas.microsoft.com/office/drawing/2010/main" val="0"/>
              </a:ext>
            </a:extLst>
          </a:blip>
          <a:srcRect l="19301" t="3198" r="18476" b="3198"/>
          <a:stretch/>
        </p:blipFill>
        <p:spPr>
          <a:xfrm rot="5400000">
            <a:off x="-1105679" y="1105678"/>
            <a:ext cx="6858001" cy="4646644"/>
          </a:xfrm>
          <a:prstGeom prst="rect">
            <a:avLst/>
          </a:prstGeom>
        </p:spPr>
      </p:pic>
      <p:sp>
        <p:nvSpPr>
          <p:cNvPr id="3" name="TextBox 2"/>
          <p:cNvSpPr txBox="1"/>
          <p:nvPr/>
        </p:nvSpPr>
        <p:spPr>
          <a:xfrm>
            <a:off x="4608947" y="5540902"/>
            <a:ext cx="4535053" cy="1077218"/>
          </a:xfrm>
          <a:prstGeom prst="rect">
            <a:avLst/>
          </a:prstGeom>
          <a:noFill/>
        </p:spPr>
        <p:txBody>
          <a:bodyPr wrap="square" rtlCol="0">
            <a:spAutoFit/>
          </a:bodyPr>
          <a:lstStyle/>
          <a:p>
            <a:pPr algn="ctr"/>
            <a:r>
              <a:rPr lang="lt-LT" sz="1600" b="1" dirty="0">
                <a:latin typeface="Garamond" panose="02020404030301010803" pitchFamily="18" charset="0"/>
              </a:rPr>
              <a:t>JANA VOLKOVA</a:t>
            </a:r>
            <a:r>
              <a:rPr lang="lt-LT" altLang="lt-LT" sz="1600" b="1" dirty="0">
                <a:latin typeface="Garamond" panose="02020404030301010803" pitchFamily="18" charset="0"/>
              </a:rPr>
              <a:t>, 8 klasė, </a:t>
            </a:r>
          </a:p>
          <a:p>
            <a:pPr lvl="0" algn="ctr" eaLnBrk="0" fontAlgn="base" hangingPunct="0">
              <a:spcBef>
                <a:spcPct val="0"/>
              </a:spcBef>
              <a:spcAft>
                <a:spcPct val="0"/>
              </a:spcAft>
            </a:pPr>
            <a:r>
              <a:rPr lang="lt-LT" sz="1600" b="1" dirty="0">
                <a:latin typeface="Garamond" panose="02020404030301010803" pitchFamily="18" charset="0"/>
              </a:rPr>
              <a:t>Klaipėdos „Smeltės“ progimnazija</a:t>
            </a:r>
            <a:r>
              <a:rPr lang="lt-LT" altLang="lt-LT" sz="1600" b="1" dirty="0">
                <a:latin typeface="Garamond" panose="02020404030301010803" pitchFamily="18" charset="0"/>
              </a:rPr>
              <a:t>, </a:t>
            </a:r>
          </a:p>
          <a:p>
            <a:pPr lvl="0" algn="ctr" eaLnBrk="0" fontAlgn="base" hangingPunct="0">
              <a:spcBef>
                <a:spcPct val="0"/>
              </a:spcBef>
              <a:spcAft>
                <a:spcPct val="0"/>
              </a:spcAft>
            </a:pPr>
            <a:r>
              <a:rPr lang="lt-LT" altLang="lt-LT" sz="1600" b="1" dirty="0">
                <a:latin typeface="Garamond" panose="02020404030301010803" pitchFamily="18" charset="0"/>
              </a:rPr>
              <a:t>mokytoja Žaneta Janulytė - Slankauskienė.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40301411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54881" cy="6858000"/>
          </a:xfrm>
          <a:prstGeom prst="rect">
            <a:avLst/>
          </a:prstGeom>
        </p:spPr>
      </p:pic>
      <p:sp>
        <p:nvSpPr>
          <p:cNvPr id="4" name="TextBox 3"/>
          <p:cNvSpPr txBox="1"/>
          <p:nvPr/>
        </p:nvSpPr>
        <p:spPr>
          <a:xfrm>
            <a:off x="4978400" y="1765533"/>
            <a:ext cx="3962399" cy="4770537"/>
          </a:xfrm>
          <a:prstGeom prst="rect">
            <a:avLst/>
          </a:prstGeom>
          <a:noFill/>
        </p:spPr>
        <p:txBody>
          <a:bodyPr wrap="square" rtlCol="0">
            <a:spAutoFit/>
          </a:bodyPr>
          <a:lstStyle/>
          <a:p>
            <a:r>
              <a:rPr lang="lt-LT" sz="1600" dirty="0" smtClean="0">
                <a:latin typeface="Garamond" panose="02020404030301010803" pitchFamily="18" charset="0"/>
              </a:rPr>
              <a:t>„Idėja </a:t>
            </a:r>
            <a:r>
              <a:rPr lang="lt-LT" sz="1600" dirty="0">
                <a:latin typeface="Garamond" panose="02020404030301010803" pitchFamily="18" charset="0"/>
              </a:rPr>
              <a:t>tokia, kad tos rankos yra skirtingi žmonės iš skirtingų pasaulio kampelių, kad visas tas Covidas neleido susitikti ir pamatyti vieni kitų, bendravimas ir emocijos visos buvo išreikštos tik </a:t>
            </a:r>
            <a:r>
              <a:rPr lang="lt-LT" sz="1600" dirty="0" smtClean="0">
                <a:latin typeface="Garamond" panose="02020404030301010803" pitchFamily="18" charset="0"/>
              </a:rPr>
              <a:t>socmedijoj </a:t>
            </a:r>
            <a:r>
              <a:rPr lang="lt-LT" sz="1600" dirty="0">
                <a:latin typeface="Garamond" panose="02020404030301010803" pitchFamily="18" charset="0"/>
              </a:rPr>
              <a:t>ir nieko nebuvo galima padaryti dėl to. Fonas iš šviesaus pereinantis į tamsų atspindį tą sunkų, </a:t>
            </a:r>
            <a:r>
              <a:rPr lang="lt-LT" sz="1600" dirty="0" smtClean="0">
                <a:latin typeface="Garamond" panose="02020404030301010803" pitchFamily="18" charset="0"/>
              </a:rPr>
              <a:t>niūrų </a:t>
            </a:r>
            <a:r>
              <a:rPr lang="lt-LT" sz="1600" dirty="0">
                <a:latin typeface="Garamond" panose="02020404030301010803" pitchFamily="18" charset="0"/>
              </a:rPr>
              <a:t>laikotarpį kai </a:t>
            </a:r>
            <a:r>
              <a:rPr lang="lt-LT" sz="1600" dirty="0" smtClean="0">
                <a:latin typeface="Garamond" panose="02020404030301010803" pitchFamily="18" charset="0"/>
              </a:rPr>
              <a:t>sėdėjome </a:t>
            </a:r>
            <a:r>
              <a:rPr lang="lt-LT" sz="1600" dirty="0">
                <a:latin typeface="Garamond" panose="02020404030301010803" pitchFamily="18" charset="0"/>
              </a:rPr>
              <a:t>tarp keturių sienų uždaryti ir tai vos ne varė mums depresija ir kitokias psichines ligas</a:t>
            </a:r>
            <a:r>
              <a:rPr lang="lt-LT" sz="1600" dirty="0" smtClean="0">
                <a:latin typeface="Garamond" panose="02020404030301010803" pitchFamily="18" charset="0"/>
              </a:rPr>
              <a:t>.“</a:t>
            </a:r>
          </a:p>
          <a:p>
            <a:endParaRPr lang="lt-LT" sz="1600" dirty="0">
              <a:latin typeface="Garamond" panose="02020404030301010803" pitchFamily="18" charset="0"/>
            </a:endParaRPr>
          </a:p>
          <a:p>
            <a:endParaRPr lang="lt-LT" sz="1600" dirty="0" smtClean="0">
              <a:latin typeface="Garamond" panose="02020404030301010803" pitchFamily="18" charset="0"/>
            </a:endParaRPr>
          </a:p>
          <a:p>
            <a:endParaRPr lang="lt-LT" sz="1600" dirty="0">
              <a:latin typeface="Garamond" panose="02020404030301010803" pitchFamily="18" charset="0"/>
            </a:endParaRPr>
          </a:p>
          <a:p>
            <a:endParaRPr lang="lt-LT" sz="1600" dirty="0" smtClean="0">
              <a:latin typeface="Garamond" panose="02020404030301010803" pitchFamily="18" charset="0"/>
            </a:endParaRPr>
          </a:p>
          <a:p>
            <a:endParaRPr lang="lt-LT" sz="1600" dirty="0">
              <a:latin typeface="Garamond" panose="02020404030301010803" pitchFamily="18" charset="0"/>
            </a:endParaRPr>
          </a:p>
          <a:p>
            <a:pPr algn="ctr"/>
            <a:r>
              <a:rPr lang="lt-LT" sz="1600" b="1" dirty="0">
                <a:latin typeface="Garamond" panose="02020404030301010803" pitchFamily="18" charset="0"/>
              </a:rPr>
              <a:t>KAMILĖ KURLINKUTĖ</a:t>
            </a:r>
            <a:r>
              <a:rPr lang="lt-LT" altLang="lt-LT" sz="1600" b="1" dirty="0">
                <a:latin typeface="Garamond" panose="02020404030301010803" pitchFamily="18" charset="0"/>
              </a:rPr>
              <a:t>, 8 klasė, </a:t>
            </a:r>
          </a:p>
          <a:p>
            <a:pPr lvl="0" algn="ctr" eaLnBrk="0" fontAlgn="base" hangingPunct="0">
              <a:spcBef>
                <a:spcPct val="0"/>
              </a:spcBef>
              <a:spcAft>
                <a:spcPct val="0"/>
              </a:spcAft>
            </a:pPr>
            <a:r>
              <a:rPr lang="lt-LT" sz="1600" b="1" dirty="0">
                <a:latin typeface="Garamond" panose="02020404030301010803" pitchFamily="18" charset="0"/>
              </a:rPr>
              <a:t>Klaipėdos Gedminų progimnazija</a:t>
            </a:r>
            <a:r>
              <a:rPr lang="lt-LT" altLang="lt-LT" sz="1600" b="1" dirty="0">
                <a:latin typeface="Garamond" panose="02020404030301010803" pitchFamily="18" charset="0"/>
              </a:rPr>
              <a:t>, </a:t>
            </a:r>
          </a:p>
          <a:p>
            <a:pPr lvl="0" algn="ctr" eaLnBrk="0" fontAlgn="base" hangingPunct="0">
              <a:spcBef>
                <a:spcPct val="0"/>
              </a:spcBef>
              <a:spcAft>
                <a:spcPct val="0"/>
              </a:spcAft>
            </a:pPr>
            <a:r>
              <a:rPr lang="lt-LT" altLang="lt-LT" sz="1600" b="1" dirty="0">
                <a:latin typeface="Garamond" panose="02020404030301010803" pitchFamily="18" charset="0"/>
              </a:rPr>
              <a:t>mokytoja Kristina Pocevičienė.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33271505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9730" y="147781"/>
            <a:ext cx="5759959" cy="3999347"/>
          </a:xfrm>
          <a:prstGeom prst="rect">
            <a:avLst/>
          </a:prstGeom>
        </p:spPr>
      </p:pic>
      <p:sp>
        <p:nvSpPr>
          <p:cNvPr id="3" name="TextBox 2"/>
          <p:cNvSpPr txBox="1"/>
          <p:nvPr/>
        </p:nvSpPr>
        <p:spPr>
          <a:xfrm>
            <a:off x="27710" y="6088743"/>
            <a:ext cx="9144000" cy="584775"/>
          </a:xfrm>
          <a:prstGeom prst="rect">
            <a:avLst/>
          </a:prstGeom>
          <a:noFill/>
        </p:spPr>
        <p:txBody>
          <a:bodyPr wrap="square" rtlCol="0">
            <a:spAutoFit/>
          </a:bodyPr>
          <a:lstStyle/>
          <a:p>
            <a:pPr algn="ctr"/>
            <a:r>
              <a:rPr lang="lt-LT" sz="1600" b="1" dirty="0">
                <a:latin typeface="Garamond" panose="02020404030301010803" pitchFamily="18" charset="0"/>
              </a:rPr>
              <a:t>KAMILĖ KURLINKUTĖ</a:t>
            </a:r>
            <a:r>
              <a:rPr lang="lt-LT" altLang="lt-LT" sz="1600" b="1" dirty="0">
                <a:latin typeface="Garamond" panose="02020404030301010803" pitchFamily="18" charset="0"/>
              </a:rPr>
              <a:t>, 8 klasė, </a:t>
            </a:r>
            <a:r>
              <a:rPr lang="lt-LT" sz="1600" b="1" dirty="0" smtClean="0">
                <a:latin typeface="Garamond" panose="02020404030301010803" pitchFamily="18" charset="0"/>
              </a:rPr>
              <a:t>Klaipėdos </a:t>
            </a:r>
            <a:r>
              <a:rPr lang="lt-LT" sz="1600" b="1" dirty="0">
                <a:latin typeface="Garamond" panose="02020404030301010803" pitchFamily="18" charset="0"/>
              </a:rPr>
              <a:t>Gedminų progimnazija</a:t>
            </a:r>
            <a:r>
              <a:rPr lang="lt-LT" altLang="lt-LT" sz="1600" b="1" dirty="0" smtClean="0">
                <a:latin typeface="Garamond" panose="02020404030301010803" pitchFamily="18" charset="0"/>
              </a:rPr>
              <a:t>, mokytoja </a:t>
            </a:r>
            <a:r>
              <a:rPr lang="lt-LT" altLang="lt-LT" sz="1600" b="1" dirty="0">
                <a:latin typeface="Garamond" panose="02020404030301010803" pitchFamily="18" charset="0"/>
              </a:rPr>
              <a:t>Kristina Pocevičienė.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darbas</a:t>
            </a:r>
          </a:p>
        </p:txBody>
      </p:sp>
      <p:sp>
        <p:nvSpPr>
          <p:cNvPr id="4" name="TextBox 3"/>
          <p:cNvSpPr txBox="1"/>
          <p:nvPr/>
        </p:nvSpPr>
        <p:spPr>
          <a:xfrm>
            <a:off x="27710" y="4252601"/>
            <a:ext cx="9116290" cy="1815882"/>
          </a:xfrm>
          <a:prstGeom prst="rect">
            <a:avLst/>
          </a:prstGeom>
          <a:noFill/>
        </p:spPr>
        <p:txBody>
          <a:bodyPr wrap="square" rtlCol="0">
            <a:spAutoFit/>
          </a:bodyPr>
          <a:lstStyle/>
          <a:p>
            <a:r>
              <a:rPr lang="lt-LT" sz="1600" dirty="0" smtClean="0">
                <a:latin typeface="Garamond" panose="02020404030301010803" pitchFamily="18" charset="0"/>
              </a:rPr>
              <a:t>„Darbo </a:t>
            </a:r>
            <a:r>
              <a:rPr lang="lt-LT" sz="1600" dirty="0">
                <a:latin typeface="Garamond" panose="02020404030301010803" pitchFamily="18" charset="0"/>
              </a:rPr>
              <a:t>mintis tokia, kad prieš atsirandant </a:t>
            </a:r>
            <a:r>
              <a:rPr lang="lt-LT" sz="1600" dirty="0" err="1">
                <a:latin typeface="Garamond" panose="02020404030301010803" pitchFamily="18" charset="0"/>
              </a:rPr>
              <a:t>koronai</a:t>
            </a:r>
            <a:r>
              <a:rPr lang="lt-LT" sz="1600" dirty="0">
                <a:latin typeface="Garamond" panose="02020404030301010803" pitchFamily="18" charset="0"/>
              </a:rPr>
              <a:t> viskas buvo gerai. Galėjom susitikti su draugais, leisti laiką su šeima (kaip pavaizduota tame mažame paveiksle dešinėj), bet </a:t>
            </a:r>
            <a:r>
              <a:rPr lang="lt-LT" sz="1600" dirty="0" err="1">
                <a:latin typeface="Garamond" panose="02020404030301010803" pitchFamily="18" charset="0"/>
              </a:rPr>
              <a:t>korona</a:t>
            </a:r>
            <a:r>
              <a:rPr lang="lt-LT" sz="1600" dirty="0">
                <a:latin typeface="Garamond" panose="02020404030301010803" pitchFamily="18" charset="0"/>
              </a:rPr>
              <a:t> viską pakeitė... Atsirado griežti ribojimai, negalėjom aplankyti artimų ar net išeiti ir pasimėgauti gaiviu bei gražiu oru ir aplinka. Buvome uždaryti namuose (dėl to pavaizdavau dideles duris su didžiule spyna, kad negalėtumėm išeiti). Kaip matoma paveiksle (darytą prieš atsirandant </a:t>
            </a:r>
            <a:r>
              <a:rPr lang="lt-LT" sz="1600" dirty="0" err="1">
                <a:latin typeface="Garamond" panose="02020404030301010803" pitchFamily="18" charset="0"/>
              </a:rPr>
              <a:t>koronai</a:t>
            </a:r>
            <a:r>
              <a:rPr lang="lt-LT" sz="1600" dirty="0">
                <a:latin typeface="Garamond" panose="02020404030301010803" pitchFamily="18" charset="0"/>
              </a:rPr>
              <a:t>) sienos šviesios, auga augaliukas, susirinkusi visa šeima, bet </a:t>
            </a:r>
            <a:r>
              <a:rPr lang="lt-LT" sz="1600" dirty="0" smtClean="0">
                <a:latin typeface="Garamond" panose="02020404030301010803" pitchFamily="18" charset="0"/>
              </a:rPr>
              <a:t>„realybėje“ </a:t>
            </a:r>
            <a:r>
              <a:rPr lang="lt-LT" sz="1600" dirty="0">
                <a:latin typeface="Garamond" panose="02020404030301010803" pitchFamily="18" charset="0"/>
              </a:rPr>
              <a:t>(šiuo sunkiu laikotarpiu) šeimos nėra, augaliukas nuvytęs, nebeauga, o sienos tapo niūrios ir tamsios nuo tos vienumos ir liūdesio</a:t>
            </a:r>
            <a:r>
              <a:rPr lang="lt-LT" sz="1600" dirty="0" smtClean="0">
                <a:latin typeface="Garamond" panose="02020404030301010803" pitchFamily="18" charset="0"/>
              </a:rPr>
              <a:t>.“</a:t>
            </a:r>
            <a:endParaRPr lang="lt-LT" sz="1600" dirty="0">
              <a:latin typeface="Garamond" panose="02020404030301010803" pitchFamily="18" charset="0"/>
            </a:endParaRPr>
          </a:p>
        </p:txBody>
      </p:sp>
    </p:spTree>
    <p:extLst>
      <p:ext uri="{BB962C8B-B14F-4D97-AF65-F5344CB8AC3E}">
        <p14:creationId xmlns:p14="http://schemas.microsoft.com/office/powerpoint/2010/main" val="17659138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5792891"/>
            <a:ext cx="9143999" cy="830997"/>
          </a:xfrm>
          <a:prstGeom prst="rect">
            <a:avLst/>
          </a:prstGeom>
          <a:noFill/>
        </p:spPr>
        <p:txBody>
          <a:bodyPr wrap="square" rtlCol="0">
            <a:spAutoFit/>
          </a:bodyPr>
          <a:lstStyle/>
          <a:p>
            <a:pPr algn="ctr"/>
            <a:r>
              <a:rPr lang="lt-LT" sz="1600" b="1" dirty="0" smtClean="0">
                <a:latin typeface="Garamond" panose="02020404030301010803" pitchFamily="18" charset="0"/>
              </a:rPr>
              <a:t>KIARA MATVEJEVA</a:t>
            </a:r>
            <a:r>
              <a:rPr lang="lt-LT" altLang="lt-LT" sz="1600" b="1" dirty="0" smtClean="0">
                <a:latin typeface="Garamond" panose="02020404030301010803" pitchFamily="18" charset="0"/>
              </a:rPr>
              <a:t>, </a:t>
            </a:r>
            <a:r>
              <a:rPr lang="lt-LT" altLang="lt-LT" sz="1600" b="1" dirty="0">
                <a:latin typeface="Garamond" panose="02020404030301010803" pitchFamily="18" charset="0"/>
              </a:rPr>
              <a:t>8 klasė, </a:t>
            </a: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„Gabijos“ progimnazija, </a:t>
            </a:r>
          </a:p>
          <a:p>
            <a:pPr lvl="0" algn="ctr" eaLnBrk="0" fontAlgn="base" hangingPunct="0">
              <a:spcBef>
                <a:spcPct val="0"/>
              </a:spcBef>
              <a:spcAft>
                <a:spcPct val="0"/>
              </a:spcAft>
            </a:pPr>
            <a:r>
              <a:rPr lang="lt-LT" altLang="lt-LT" sz="1600" b="1" dirty="0">
                <a:latin typeface="Garamond" panose="02020404030301010803" pitchFamily="18" charset="0"/>
              </a:rPr>
              <a:t>mokytoja Valerija Novikova.</a:t>
            </a:r>
          </a:p>
          <a:p>
            <a:pPr algn="ctr" eaLnBrk="0" fontAlgn="base" hangingPunct="0">
              <a:spcBef>
                <a:spcPct val="0"/>
              </a:spcBef>
              <a:spcAft>
                <a:spcPct val="0"/>
              </a:spcAft>
            </a:pPr>
            <a:r>
              <a:rPr lang="lt-LT" sz="1600" b="1" dirty="0">
                <a:latin typeface="Garamond" panose="02020404030301010803" pitchFamily="18" charset="0"/>
              </a:rPr>
              <a:t>Dailės olimpiados I etapo kūrybinis darbas</a:t>
            </a:r>
          </a:p>
        </p:txBody>
      </p:sp>
      <p:pic>
        <p:nvPicPr>
          <p:cNvPr id="4" name="Paveikslėlis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496" y="288919"/>
            <a:ext cx="7451008" cy="5264884"/>
          </a:xfrm>
          <a:prstGeom prst="rect">
            <a:avLst/>
          </a:prstGeom>
        </p:spPr>
      </p:pic>
    </p:spTree>
    <p:extLst>
      <p:ext uri="{BB962C8B-B14F-4D97-AF65-F5344CB8AC3E}">
        <p14:creationId xmlns:p14="http://schemas.microsoft.com/office/powerpoint/2010/main" val="23507710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rotWithShape="1">
          <a:blip r:embed="rId2" cstate="print">
            <a:extLst>
              <a:ext uri="{28A0092B-C50C-407E-A947-70E740481C1C}">
                <a14:useLocalDpi xmlns:a14="http://schemas.microsoft.com/office/drawing/2010/main" val="0"/>
              </a:ext>
            </a:extLst>
          </a:blip>
          <a:srcRect l="2837" t="889" r="2835"/>
          <a:stretch/>
        </p:blipFill>
        <p:spPr>
          <a:xfrm>
            <a:off x="0" y="-34104"/>
            <a:ext cx="4821382" cy="6892104"/>
          </a:xfrm>
          <a:prstGeom prst="rect">
            <a:avLst/>
          </a:prstGeom>
        </p:spPr>
      </p:pic>
      <p:sp>
        <p:nvSpPr>
          <p:cNvPr id="3" name="TextBox 2"/>
          <p:cNvSpPr txBox="1"/>
          <p:nvPr/>
        </p:nvSpPr>
        <p:spPr>
          <a:xfrm>
            <a:off x="4950692" y="4493936"/>
            <a:ext cx="4054763" cy="2092881"/>
          </a:xfrm>
          <a:prstGeom prst="rect">
            <a:avLst/>
          </a:prstGeom>
          <a:noFill/>
        </p:spPr>
        <p:txBody>
          <a:bodyPr wrap="square" rtlCol="0">
            <a:spAutoFit/>
          </a:bodyPr>
          <a:lstStyle/>
          <a:p>
            <a:pPr algn="ctr"/>
            <a:r>
              <a:rPr lang="lt-LT" dirty="0" smtClean="0">
                <a:latin typeface="Garamond" panose="02020404030301010803" pitchFamily="18" charset="0"/>
              </a:rPr>
              <a:t>„Pagrindiniai </a:t>
            </a:r>
            <a:r>
              <a:rPr lang="lt-LT" dirty="0">
                <a:latin typeface="Garamond" panose="02020404030301010803" pitchFamily="18" charset="0"/>
              </a:rPr>
              <a:t>poreikiai </a:t>
            </a:r>
            <a:r>
              <a:rPr lang="lt-LT" dirty="0" smtClean="0">
                <a:latin typeface="Garamond" panose="02020404030301010803" pitchFamily="18" charset="0"/>
              </a:rPr>
              <a:t>tolygūs turtui.“</a:t>
            </a:r>
          </a:p>
          <a:p>
            <a:endParaRPr lang="lt-LT" sz="1600" dirty="0">
              <a:latin typeface="Garamond" panose="02020404030301010803" pitchFamily="18" charset="0"/>
            </a:endParaRPr>
          </a:p>
          <a:p>
            <a:endParaRPr lang="lt-LT" sz="1600" dirty="0">
              <a:latin typeface="Garamond" panose="02020404030301010803" pitchFamily="18" charset="0"/>
            </a:endParaRPr>
          </a:p>
          <a:p>
            <a:pPr algn="ctr"/>
            <a:r>
              <a:rPr lang="lt-LT" sz="1600" dirty="0">
                <a:latin typeface="Garamond" panose="02020404030301010803" pitchFamily="18" charset="0"/>
              </a:rPr>
              <a:t/>
            </a:r>
            <a:br>
              <a:rPr lang="lt-LT" sz="1600" dirty="0">
                <a:latin typeface="Garamond" panose="02020404030301010803" pitchFamily="18" charset="0"/>
              </a:rPr>
            </a:br>
            <a:r>
              <a:rPr lang="lt-LT" sz="1600" b="1" dirty="0" smtClean="0">
                <a:latin typeface="Garamond" panose="02020404030301010803" pitchFamily="18" charset="0"/>
              </a:rPr>
              <a:t>KIARA </a:t>
            </a:r>
            <a:r>
              <a:rPr lang="lt-LT" sz="1600" b="1" dirty="0">
                <a:latin typeface="Garamond" panose="02020404030301010803" pitchFamily="18" charset="0"/>
              </a:rPr>
              <a:t>MATVEJEVA</a:t>
            </a:r>
            <a:r>
              <a:rPr lang="lt-LT" altLang="lt-LT" sz="1600" b="1" dirty="0">
                <a:latin typeface="Garamond" panose="02020404030301010803" pitchFamily="18" charset="0"/>
              </a:rPr>
              <a:t>, 8 klasė, </a:t>
            </a:r>
          </a:p>
          <a:p>
            <a:pPr lvl="0" algn="ctr" eaLnBrk="0" fontAlgn="base" hangingPunct="0">
              <a:spcBef>
                <a:spcPct val="0"/>
              </a:spcBef>
              <a:spcAft>
                <a:spcPct val="0"/>
              </a:spcAft>
            </a:pPr>
            <a:r>
              <a:rPr lang="lt-LT" altLang="lt-LT" sz="1600" b="1" dirty="0">
                <a:latin typeface="Garamond" panose="02020404030301010803" pitchFamily="18" charset="0"/>
              </a:rPr>
              <a:t>Klaipėdos „Gabijos“ progimnazija, </a:t>
            </a:r>
          </a:p>
          <a:p>
            <a:pPr lvl="0" algn="ctr" eaLnBrk="0" fontAlgn="base" hangingPunct="0">
              <a:spcBef>
                <a:spcPct val="0"/>
              </a:spcBef>
              <a:spcAft>
                <a:spcPct val="0"/>
              </a:spcAft>
            </a:pPr>
            <a:r>
              <a:rPr lang="lt-LT" altLang="lt-LT" sz="1600" b="1" dirty="0">
                <a:latin typeface="Garamond" panose="02020404030301010803" pitchFamily="18" charset="0"/>
              </a:rPr>
              <a:t>mokytoja Valerija Novikova.</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etapo </a:t>
            </a:r>
            <a:r>
              <a:rPr lang="lt-LT" sz="1600" b="1" dirty="0">
                <a:latin typeface="Garamond" panose="02020404030301010803" pitchFamily="18" charset="0"/>
              </a:rPr>
              <a:t>kūrybinis darbas</a:t>
            </a:r>
          </a:p>
        </p:txBody>
      </p:sp>
    </p:spTree>
    <p:extLst>
      <p:ext uri="{BB962C8B-B14F-4D97-AF65-F5344CB8AC3E}">
        <p14:creationId xmlns:p14="http://schemas.microsoft.com/office/powerpoint/2010/main" val="8443438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743928" cy="6862618"/>
          </a:xfrm>
          <a:prstGeom prst="rect">
            <a:avLst/>
          </a:prstGeom>
        </p:spPr>
      </p:pic>
      <p:sp>
        <p:nvSpPr>
          <p:cNvPr id="4" name="TextBox 3"/>
          <p:cNvSpPr txBox="1"/>
          <p:nvPr/>
        </p:nvSpPr>
        <p:spPr>
          <a:xfrm>
            <a:off x="4821382" y="5616361"/>
            <a:ext cx="4322618" cy="1077218"/>
          </a:xfrm>
          <a:prstGeom prst="rect">
            <a:avLst/>
          </a:prstGeom>
          <a:noFill/>
        </p:spPr>
        <p:txBody>
          <a:bodyPr wrap="square" rtlCol="0">
            <a:spAutoFit/>
          </a:bodyPr>
          <a:lstStyle/>
          <a:p>
            <a:pPr algn="ctr"/>
            <a:r>
              <a:rPr lang="lt-LT" sz="1600" b="1" dirty="0" smtClean="0">
                <a:solidFill>
                  <a:schemeClr val="bg1"/>
                </a:solidFill>
                <a:latin typeface="Garamond" panose="02020404030301010803" pitchFamily="18" charset="0"/>
              </a:rPr>
              <a:t>LUKAS ANDRIULEVIČIUS</a:t>
            </a:r>
            <a:r>
              <a:rPr lang="lt-LT" altLang="lt-LT" sz="1600" b="1" dirty="0" smtClean="0">
                <a:solidFill>
                  <a:schemeClr val="bg1"/>
                </a:solidFill>
                <a:latin typeface="Garamond" panose="02020404030301010803" pitchFamily="18" charset="0"/>
              </a:rPr>
              <a:t>, II gimn. </a:t>
            </a:r>
            <a:r>
              <a:rPr lang="lt-LT" altLang="lt-LT" sz="1600" b="1" dirty="0">
                <a:solidFill>
                  <a:schemeClr val="bg1"/>
                </a:solidFill>
                <a:latin typeface="Garamond" panose="02020404030301010803" pitchFamily="18" charset="0"/>
              </a:rPr>
              <a:t>klasė, </a:t>
            </a:r>
          </a:p>
          <a:p>
            <a:pPr lvl="0" algn="ctr" eaLnBrk="0" fontAlgn="base" hangingPunct="0">
              <a:spcBef>
                <a:spcPct val="0"/>
              </a:spcBef>
              <a:spcAft>
                <a:spcPct val="0"/>
              </a:spcAft>
            </a:pPr>
            <a:r>
              <a:rPr lang="lt-LT" altLang="lt-LT" sz="1600" b="1" dirty="0">
                <a:solidFill>
                  <a:schemeClr val="bg1"/>
                </a:solidFill>
                <a:latin typeface="Garamond" panose="02020404030301010803" pitchFamily="18" charset="0"/>
              </a:rPr>
              <a:t>Klaipėdos Vytauto Didžiojo gimnazija, </a:t>
            </a:r>
          </a:p>
          <a:p>
            <a:pPr lvl="0" algn="ctr" eaLnBrk="0" fontAlgn="base" hangingPunct="0">
              <a:spcBef>
                <a:spcPct val="0"/>
              </a:spcBef>
              <a:spcAft>
                <a:spcPct val="0"/>
              </a:spcAft>
            </a:pPr>
            <a:r>
              <a:rPr lang="lt-LT" altLang="lt-LT" sz="1600" b="1" dirty="0">
                <a:solidFill>
                  <a:schemeClr val="bg1"/>
                </a:solidFill>
                <a:latin typeface="Garamond" panose="02020404030301010803" pitchFamily="18" charset="0"/>
              </a:rPr>
              <a:t>mokytoja Reda Anankaitė.</a:t>
            </a:r>
          </a:p>
          <a:p>
            <a:pPr algn="ctr" eaLnBrk="0" fontAlgn="base" hangingPunct="0">
              <a:spcBef>
                <a:spcPct val="0"/>
              </a:spcBef>
              <a:spcAft>
                <a:spcPct val="0"/>
              </a:spcAft>
            </a:pPr>
            <a:r>
              <a:rPr lang="lt-LT" sz="1600" b="1" dirty="0">
                <a:solidFill>
                  <a:schemeClr val="bg1"/>
                </a:solidFill>
                <a:latin typeface="Garamond" panose="02020404030301010803" pitchFamily="18" charset="0"/>
              </a:rPr>
              <a:t>Dailės olimpiados </a:t>
            </a:r>
            <a:r>
              <a:rPr lang="lt-LT" sz="1600" b="1" dirty="0" smtClean="0">
                <a:solidFill>
                  <a:schemeClr val="bg1"/>
                </a:solidFill>
                <a:latin typeface="Garamond" panose="02020404030301010803" pitchFamily="18" charset="0"/>
              </a:rPr>
              <a:t>I </a:t>
            </a:r>
            <a:r>
              <a:rPr lang="lt-LT" sz="1600" b="1" dirty="0">
                <a:solidFill>
                  <a:schemeClr val="bg1"/>
                </a:solidFill>
                <a:latin typeface="Garamond" panose="02020404030301010803" pitchFamily="18" charset="0"/>
              </a:rPr>
              <a:t>etapo kūrybinis darbas</a:t>
            </a:r>
          </a:p>
        </p:txBody>
      </p:sp>
    </p:spTree>
    <p:extLst>
      <p:ext uri="{BB962C8B-B14F-4D97-AF65-F5344CB8AC3E}">
        <p14:creationId xmlns:p14="http://schemas.microsoft.com/office/powerpoint/2010/main" val="19152031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aveikslėlis 1"/>
          <p:cNvPicPr>
            <a:picLocks noChangeAspect="1"/>
          </p:cNvPicPr>
          <p:nvPr/>
        </p:nvPicPr>
        <p:blipFill rotWithShape="1">
          <a:blip r:embed="rId2" cstate="print">
            <a:extLst>
              <a:ext uri="{28A0092B-C50C-407E-A947-70E740481C1C}">
                <a14:useLocalDpi xmlns:a14="http://schemas.microsoft.com/office/drawing/2010/main" val="0"/>
              </a:ext>
            </a:extLst>
          </a:blip>
          <a:srcRect l="6476" t="11683" r="7809" b="7937"/>
          <a:stretch/>
        </p:blipFill>
        <p:spPr>
          <a:xfrm>
            <a:off x="730929" y="180221"/>
            <a:ext cx="7682142" cy="5403106"/>
          </a:xfrm>
          <a:prstGeom prst="rect">
            <a:avLst/>
          </a:prstGeom>
        </p:spPr>
      </p:pic>
      <p:sp>
        <p:nvSpPr>
          <p:cNvPr id="3" name="TextBox 2"/>
          <p:cNvSpPr txBox="1"/>
          <p:nvPr/>
        </p:nvSpPr>
        <p:spPr>
          <a:xfrm>
            <a:off x="0" y="5779881"/>
            <a:ext cx="9144000" cy="830997"/>
          </a:xfrm>
          <a:prstGeom prst="rect">
            <a:avLst/>
          </a:prstGeom>
          <a:noFill/>
        </p:spPr>
        <p:txBody>
          <a:bodyPr wrap="square" rtlCol="0">
            <a:spAutoFit/>
          </a:bodyPr>
          <a:lstStyle/>
          <a:p>
            <a:pPr algn="ctr"/>
            <a:r>
              <a:rPr lang="lt-LT" sz="1600" b="1" dirty="0">
                <a:solidFill>
                  <a:schemeClr val="bg1"/>
                </a:solidFill>
                <a:latin typeface="Garamond" panose="02020404030301010803" pitchFamily="18" charset="0"/>
              </a:rPr>
              <a:t>LUKAS ANDRIULEVIČIUS</a:t>
            </a:r>
            <a:r>
              <a:rPr lang="lt-LT" altLang="lt-LT" sz="1600" b="1" dirty="0">
                <a:solidFill>
                  <a:schemeClr val="bg1"/>
                </a:solidFill>
                <a:latin typeface="Garamond" panose="02020404030301010803" pitchFamily="18" charset="0"/>
              </a:rPr>
              <a:t>, II gimn. klasė, </a:t>
            </a:r>
            <a:r>
              <a:rPr lang="lt-LT" altLang="lt-LT" sz="1600" b="1" dirty="0" smtClean="0">
                <a:solidFill>
                  <a:schemeClr val="bg1"/>
                </a:solidFill>
                <a:latin typeface="Garamond" panose="02020404030301010803" pitchFamily="18" charset="0"/>
              </a:rPr>
              <a:t>Klaipėdos </a:t>
            </a:r>
            <a:r>
              <a:rPr lang="lt-LT" altLang="lt-LT" sz="1600" b="1" dirty="0">
                <a:solidFill>
                  <a:schemeClr val="bg1"/>
                </a:solidFill>
                <a:latin typeface="Garamond" panose="02020404030301010803" pitchFamily="18" charset="0"/>
              </a:rPr>
              <a:t>Vytauto Didžiojo gimnazija, </a:t>
            </a:r>
          </a:p>
          <a:p>
            <a:pPr lvl="0" algn="ctr" eaLnBrk="0" fontAlgn="base" hangingPunct="0">
              <a:spcBef>
                <a:spcPct val="0"/>
              </a:spcBef>
              <a:spcAft>
                <a:spcPct val="0"/>
              </a:spcAft>
            </a:pPr>
            <a:r>
              <a:rPr lang="lt-LT" altLang="lt-LT" sz="1600" b="1" dirty="0">
                <a:solidFill>
                  <a:schemeClr val="bg1"/>
                </a:solidFill>
                <a:latin typeface="Garamond" panose="02020404030301010803" pitchFamily="18" charset="0"/>
              </a:rPr>
              <a:t>mokytoja Reda Anankaitė.</a:t>
            </a:r>
          </a:p>
          <a:p>
            <a:pPr algn="ctr" eaLnBrk="0" fontAlgn="base" hangingPunct="0">
              <a:spcBef>
                <a:spcPct val="0"/>
              </a:spcBef>
              <a:spcAft>
                <a:spcPct val="0"/>
              </a:spcAft>
            </a:pPr>
            <a:r>
              <a:rPr lang="lt-LT" sz="1600" b="1" dirty="0">
                <a:solidFill>
                  <a:schemeClr val="bg1"/>
                </a:solidFill>
                <a:latin typeface="Garamond" panose="02020404030301010803" pitchFamily="18" charset="0"/>
              </a:rPr>
              <a:t>Dailės olimpiados I etapo kūrybinis darbas</a:t>
            </a:r>
          </a:p>
        </p:txBody>
      </p:sp>
    </p:spTree>
    <p:extLst>
      <p:ext uri="{BB962C8B-B14F-4D97-AF65-F5344CB8AC3E}">
        <p14:creationId xmlns:p14="http://schemas.microsoft.com/office/powerpoint/2010/main" val="35562125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696798" cy="6905619"/>
          </a:xfrm>
          <a:prstGeom prst="rect">
            <a:avLst/>
          </a:prstGeom>
        </p:spPr>
      </p:pic>
      <p:pic>
        <p:nvPicPr>
          <p:cNvPr id="4" name="Paveikslėlis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8713" y="128657"/>
            <a:ext cx="3284900" cy="4646543"/>
          </a:xfrm>
          <a:prstGeom prst="rect">
            <a:avLst/>
          </a:prstGeom>
        </p:spPr>
      </p:pic>
      <p:sp>
        <p:nvSpPr>
          <p:cNvPr id="5" name="TextBox 4"/>
          <p:cNvSpPr txBox="1"/>
          <p:nvPr/>
        </p:nvSpPr>
        <p:spPr>
          <a:xfrm>
            <a:off x="4754880" y="4963887"/>
            <a:ext cx="4389120" cy="1323439"/>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smtClean="0">
                <a:latin typeface="Garamond" panose="02020404030301010803" pitchFamily="18" charset="0"/>
              </a:rPr>
              <a:t>AGNĖ MAŽEIKAITĖ, I gimn. klasė </a:t>
            </a:r>
          </a:p>
          <a:p>
            <a:pPr lvl="0" algn="ctr" eaLnBrk="0" fontAlgn="base" hangingPunct="0">
              <a:spcBef>
                <a:spcPct val="0"/>
              </a:spcBef>
              <a:spcAft>
                <a:spcPct val="0"/>
              </a:spcAft>
            </a:pPr>
            <a:r>
              <a:rPr lang="lt-LT" altLang="lt-LT" sz="1600" b="1" dirty="0" smtClean="0">
                <a:latin typeface="Garamond" panose="02020404030301010803" pitchFamily="18" charset="0"/>
              </a:rPr>
              <a:t>Klaipėdos karalienės </a:t>
            </a:r>
            <a:r>
              <a:rPr lang="lt-LT" altLang="lt-LT" sz="1600" b="1" dirty="0">
                <a:latin typeface="Garamond" panose="02020404030301010803" pitchFamily="18" charset="0"/>
              </a:rPr>
              <a:t>Luizės jaunimo centras dailės studija </a:t>
            </a:r>
            <a:r>
              <a:rPr lang="lt-LT" altLang="lt-LT" sz="1600" b="1" dirty="0" smtClean="0">
                <a:latin typeface="Garamond" panose="02020404030301010803" pitchFamily="18" charset="0"/>
              </a:rPr>
              <a:t>„Varsa“,</a:t>
            </a:r>
          </a:p>
          <a:p>
            <a:pPr lvl="0" algn="ctr" eaLnBrk="0" fontAlgn="base" hangingPunct="0">
              <a:spcBef>
                <a:spcPct val="0"/>
              </a:spcBef>
              <a:spcAft>
                <a:spcPct val="0"/>
              </a:spcAft>
            </a:pPr>
            <a:r>
              <a:rPr lang="lt-LT" altLang="lt-LT" sz="1600" b="1" dirty="0">
                <a:latin typeface="Garamond" panose="02020404030301010803" pitchFamily="18" charset="0"/>
              </a:rPr>
              <a:t>m</a:t>
            </a:r>
            <a:r>
              <a:rPr lang="lt-LT" altLang="lt-LT" sz="1600" b="1" dirty="0" smtClean="0">
                <a:latin typeface="Garamond" panose="02020404030301010803" pitchFamily="18" charset="0"/>
              </a:rPr>
              <a:t>okytoja Loreta Laurinavičienė.</a:t>
            </a:r>
            <a:endParaRPr lang="lt-LT" altLang="lt-LT" sz="1600" b="1" dirty="0">
              <a:latin typeface="Garamond" panose="02020404030301010803" pitchFamily="18" charset="0"/>
            </a:endParaRPr>
          </a:p>
          <a:p>
            <a:pPr algn="ctr" eaLnBrk="0" fontAlgn="base" hangingPunct="0">
              <a:spcBef>
                <a:spcPct val="0"/>
              </a:spcBef>
              <a:spcAft>
                <a:spcPct val="0"/>
              </a:spcAft>
            </a:pPr>
            <a:r>
              <a:rPr lang="lt-LT" sz="1600" b="1" dirty="0">
                <a:latin typeface="Garamond" panose="02020404030301010803" pitchFamily="18" charset="0"/>
              </a:rPr>
              <a:t>Dailės olimpiados I etapo kūrybinis </a:t>
            </a:r>
            <a:r>
              <a:rPr lang="lt-LT" sz="1600" b="1" dirty="0" smtClean="0">
                <a:latin typeface="Garamond" panose="02020404030301010803" pitchFamily="18" charset="0"/>
              </a:rPr>
              <a:t>darbas</a:t>
            </a:r>
            <a:endParaRPr lang="lt-LT" sz="1600" dirty="0"/>
          </a:p>
        </p:txBody>
      </p:sp>
    </p:spTree>
    <p:extLst>
      <p:ext uri="{BB962C8B-B14F-4D97-AF65-F5344CB8AC3E}">
        <p14:creationId xmlns:p14="http://schemas.microsoft.com/office/powerpoint/2010/main" val="8343526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881" y="295511"/>
            <a:ext cx="7482238" cy="5287420"/>
          </a:xfrm>
          <a:prstGeom prst="rect">
            <a:avLst/>
          </a:prstGeom>
        </p:spPr>
      </p:pic>
      <p:sp>
        <p:nvSpPr>
          <p:cNvPr id="3" name="TextBox 2"/>
          <p:cNvSpPr txBox="1"/>
          <p:nvPr/>
        </p:nvSpPr>
        <p:spPr>
          <a:xfrm>
            <a:off x="0" y="5834175"/>
            <a:ext cx="9144000" cy="830997"/>
          </a:xfrm>
          <a:prstGeom prst="rect">
            <a:avLst/>
          </a:prstGeom>
          <a:noFill/>
        </p:spPr>
        <p:txBody>
          <a:bodyPr wrap="square" rtlCol="0">
            <a:spAutoFit/>
          </a:bodyPr>
          <a:lstStyle/>
          <a:p>
            <a:pPr algn="ctr"/>
            <a:r>
              <a:rPr lang="lt-LT" sz="1600" b="1" dirty="0" smtClean="0">
                <a:latin typeface="Garamond" panose="02020404030301010803" pitchFamily="18" charset="0"/>
              </a:rPr>
              <a:t>MANTĖ JUŠAITĖ</a:t>
            </a:r>
            <a:r>
              <a:rPr lang="lt-LT" altLang="lt-LT" sz="1600" b="1" dirty="0" smtClean="0">
                <a:latin typeface="Garamond" panose="02020404030301010803" pitchFamily="18" charset="0"/>
              </a:rPr>
              <a:t>, </a:t>
            </a:r>
            <a:r>
              <a:rPr lang="lt-LT" altLang="lt-LT" sz="1600" b="1" dirty="0">
                <a:latin typeface="Garamond" panose="02020404030301010803" pitchFamily="18" charset="0"/>
              </a:rPr>
              <a:t>II gimn. klasė, </a:t>
            </a: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Vytauto Didžiojo gimnazija, </a:t>
            </a:r>
          </a:p>
          <a:p>
            <a:pPr lvl="0" algn="ctr" eaLnBrk="0" fontAlgn="base" hangingPunct="0">
              <a:spcBef>
                <a:spcPct val="0"/>
              </a:spcBef>
              <a:spcAft>
                <a:spcPct val="0"/>
              </a:spcAft>
            </a:pPr>
            <a:r>
              <a:rPr lang="lt-LT" altLang="lt-LT" sz="1600" b="1" dirty="0">
                <a:latin typeface="Garamond" panose="02020404030301010803" pitchFamily="18" charset="0"/>
              </a:rPr>
              <a:t>mokytoja Reda Anankaitė.</a:t>
            </a:r>
          </a:p>
          <a:p>
            <a:pPr algn="ctr" eaLnBrk="0" fontAlgn="base" hangingPunct="0">
              <a:spcBef>
                <a:spcPct val="0"/>
              </a:spcBef>
              <a:spcAft>
                <a:spcPct val="0"/>
              </a:spcAft>
            </a:pPr>
            <a:r>
              <a:rPr lang="lt-LT" sz="1600" b="1" dirty="0">
                <a:latin typeface="Garamond" panose="02020404030301010803" pitchFamily="18" charset="0"/>
              </a:rPr>
              <a:t>Dailės olimpiados I etapo kūrybinis darbas</a:t>
            </a:r>
          </a:p>
        </p:txBody>
      </p:sp>
    </p:spTree>
    <p:extLst>
      <p:ext uri="{BB962C8B-B14F-4D97-AF65-F5344CB8AC3E}">
        <p14:creationId xmlns:p14="http://schemas.microsoft.com/office/powerpoint/2010/main" val="40689338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rotWithShape="1">
          <a:blip r:embed="rId2" cstate="print">
            <a:extLst>
              <a:ext uri="{28A0092B-C50C-407E-A947-70E740481C1C}">
                <a14:useLocalDpi xmlns:a14="http://schemas.microsoft.com/office/drawing/2010/main" val="0"/>
              </a:ext>
            </a:extLst>
          </a:blip>
          <a:srcRect l="1530" t="3584" r="3566" b="2796"/>
          <a:stretch/>
        </p:blipFill>
        <p:spPr>
          <a:xfrm>
            <a:off x="842455" y="355192"/>
            <a:ext cx="7459085" cy="5226162"/>
          </a:xfrm>
          <a:prstGeom prst="rect">
            <a:avLst/>
          </a:prstGeom>
        </p:spPr>
      </p:pic>
      <p:sp>
        <p:nvSpPr>
          <p:cNvPr id="3" name="TextBox 2"/>
          <p:cNvSpPr txBox="1"/>
          <p:nvPr/>
        </p:nvSpPr>
        <p:spPr>
          <a:xfrm>
            <a:off x="-2" y="5881488"/>
            <a:ext cx="9144000" cy="830997"/>
          </a:xfrm>
          <a:prstGeom prst="rect">
            <a:avLst/>
          </a:prstGeom>
          <a:noFill/>
        </p:spPr>
        <p:txBody>
          <a:bodyPr wrap="square" rtlCol="0">
            <a:spAutoFit/>
          </a:bodyPr>
          <a:lstStyle/>
          <a:p>
            <a:pPr algn="ctr"/>
            <a:r>
              <a:rPr lang="lt-LT" sz="1600" b="1" dirty="0" smtClean="0">
                <a:latin typeface="Garamond" panose="02020404030301010803" pitchFamily="18" charset="0"/>
              </a:rPr>
              <a:t>MANTĖ JUŠAITĖ</a:t>
            </a:r>
            <a:r>
              <a:rPr lang="lt-LT" altLang="lt-LT" sz="1600" b="1" dirty="0" smtClean="0">
                <a:latin typeface="Garamond" panose="02020404030301010803" pitchFamily="18" charset="0"/>
              </a:rPr>
              <a:t>, </a:t>
            </a:r>
            <a:r>
              <a:rPr lang="lt-LT" altLang="lt-LT" sz="1600" b="1" dirty="0">
                <a:latin typeface="Garamond" panose="02020404030301010803" pitchFamily="18" charset="0"/>
              </a:rPr>
              <a:t>II gimn. klasė, </a:t>
            </a: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Vytauto Didžiojo gimnazija, </a:t>
            </a:r>
          </a:p>
          <a:p>
            <a:pPr lvl="0" algn="ctr" eaLnBrk="0" fontAlgn="base" hangingPunct="0">
              <a:spcBef>
                <a:spcPct val="0"/>
              </a:spcBef>
              <a:spcAft>
                <a:spcPct val="0"/>
              </a:spcAft>
            </a:pPr>
            <a:r>
              <a:rPr lang="lt-LT" altLang="lt-LT" sz="1600" b="1" dirty="0">
                <a:latin typeface="Garamond" panose="02020404030301010803" pitchFamily="18" charset="0"/>
              </a:rPr>
              <a:t>mokytoja Reda Anankaitė.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a:t>
            </a:r>
            <a:r>
              <a:rPr lang="lt-LT" sz="1600" b="1" dirty="0" smtClean="0">
                <a:latin typeface="Garamond" panose="02020404030301010803" pitchFamily="18" charset="0"/>
              </a:rPr>
              <a:t>darbas</a:t>
            </a:r>
            <a:endParaRPr lang="lt-LT" sz="1600" b="1" dirty="0">
              <a:latin typeface="Garamond" panose="02020404030301010803" pitchFamily="18" charset="0"/>
            </a:endParaRPr>
          </a:p>
        </p:txBody>
      </p:sp>
    </p:spTree>
    <p:extLst>
      <p:ext uri="{BB962C8B-B14F-4D97-AF65-F5344CB8AC3E}">
        <p14:creationId xmlns:p14="http://schemas.microsoft.com/office/powerpoint/2010/main" val="11215708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68157" y="5595431"/>
            <a:ext cx="4110181" cy="1077218"/>
          </a:xfrm>
          <a:prstGeom prst="rect">
            <a:avLst/>
          </a:prstGeom>
          <a:noFill/>
        </p:spPr>
        <p:txBody>
          <a:bodyPr wrap="square" rtlCol="0">
            <a:spAutoFit/>
          </a:bodyPr>
          <a:lstStyle/>
          <a:p>
            <a:pPr algn="ctr"/>
            <a:r>
              <a:rPr lang="lt-LT" sz="1600" b="1" dirty="0" smtClean="0">
                <a:latin typeface="Garamond" panose="02020404030301010803" pitchFamily="18" charset="0"/>
              </a:rPr>
              <a:t>MILANA SULIMA</a:t>
            </a:r>
            <a:r>
              <a:rPr lang="lt-LT" altLang="lt-LT" sz="1600" b="1" dirty="0" smtClean="0">
                <a:latin typeface="Garamond" panose="02020404030301010803" pitchFamily="18" charset="0"/>
              </a:rPr>
              <a:t>, </a:t>
            </a:r>
            <a:r>
              <a:rPr lang="lt-LT" altLang="lt-LT" sz="1600" b="1" dirty="0">
                <a:latin typeface="Garamond" panose="02020404030301010803" pitchFamily="18" charset="0"/>
              </a:rPr>
              <a:t>8 klasė, </a:t>
            </a:r>
          </a:p>
          <a:p>
            <a:pPr lvl="0" algn="ctr" eaLnBrk="0" fontAlgn="base" hangingPunct="0">
              <a:spcBef>
                <a:spcPct val="0"/>
              </a:spcBef>
              <a:spcAft>
                <a:spcPct val="0"/>
              </a:spcAft>
            </a:pPr>
            <a:r>
              <a:rPr lang="lt-LT" altLang="lt-LT" sz="1600" b="1" dirty="0">
                <a:latin typeface="Garamond" panose="02020404030301010803" pitchFamily="18" charset="0"/>
              </a:rPr>
              <a:t>Klaipėdos „Gabijos“ progimnazija, </a:t>
            </a:r>
          </a:p>
          <a:p>
            <a:pPr lvl="0" algn="ctr" eaLnBrk="0" fontAlgn="base" hangingPunct="0">
              <a:spcBef>
                <a:spcPct val="0"/>
              </a:spcBef>
              <a:spcAft>
                <a:spcPct val="0"/>
              </a:spcAft>
            </a:pPr>
            <a:r>
              <a:rPr lang="lt-LT" altLang="lt-LT" sz="1600" b="1" dirty="0">
                <a:latin typeface="Garamond" panose="02020404030301010803" pitchFamily="18" charset="0"/>
              </a:rPr>
              <a:t>mokytoja Valerija Novikova.</a:t>
            </a:r>
          </a:p>
          <a:p>
            <a:pPr algn="ctr" eaLnBrk="0" fontAlgn="base" hangingPunct="0">
              <a:spcBef>
                <a:spcPct val="0"/>
              </a:spcBef>
              <a:spcAft>
                <a:spcPct val="0"/>
              </a:spcAft>
            </a:pPr>
            <a:r>
              <a:rPr lang="lt-LT" sz="1600" b="1" dirty="0">
                <a:latin typeface="Garamond" panose="02020404030301010803" pitchFamily="18" charset="0"/>
              </a:rPr>
              <a:t>Dailės olimpiados I etapo kūrybinis darbas</a:t>
            </a:r>
          </a:p>
        </p:txBody>
      </p:sp>
      <p:pic>
        <p:nvPicPr>
          <p:cNvPr id="5" name="Paveikslėlis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40034" cy="6858000"/>
          </a:xfrm>
          <a:prstGeom prst="rect">
            <a:avLst/>
          </a:prstGeom>
        </p:spPr>
      </p:pic>
    </p:spTree>
    <p:extLst>
      <p:ext uri="{BB962C8B-B14F-4D97-AF65-F5344CB8AC3E}">
        <p14:creationId xmlns:p14="http://schemas.microsoft.com/office/powerpoint/2010/main" val="34577038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54364" y="854363"/>
            <a:ext cx="6834910" cy="5126183"/>
          </a:xfrm>
          <a:prstGeom prst="rect">
            <a:avLst/>
          </a:prstGeom>
        </p:spPr>
      </p:pic>
      <p:sp>
        <p:nvSpPr>
          <p:cNvPr id="3" name="TextBox 2"/>
          <p:cNvSpPr txBox="1"/>
          <p:nvPr/>
        </p:nvSpPr>
        <p:spPr>
          <a:xfrm>
            <a:off x="5126184" y="5375563"/>
            <a:ext cx="4017816" cy="1077218"/>
          </a:xfrm>
          <a:prstGeom prst="rect">
            <a:avLst/>
          </a:prstGeom>
          <a:noFill/>
        </p:spPr>
        <p:txBody>
          <a:bodyPr wrap="square" rtlCol="0">
            <a:spAutoFit/>
          </a:bodyPr>
          <a:lstStyle/>
          <a:p>
            <a:pPr algn="ctr"/>
            <a:r>
              <a:rPr lang="lt-LT" sz="1600" b="1" dirty="0">
                <a:latin typeface="Garamond" panose="02020404030301010803" pitchFamily="18" charset="0"/>
              </a:rPr>
              <a:t>MILANA SULIMA</a:t>
            </a:r>
            <a:r>
              <a:rPr lang="lt-LT" altLang="lt-LT" sz="1600" b="1" dirty="0">
                <a:latin typeface="Garamond" panose="02020404030301010803" pitchFamily="18" charset="0"/>
              </a:rPr>
              <a:t>, 8 klasė, </a:t>
            </a:r>
          </a:p>
          <a:p>
            <a:pPr lvl="0" algn="ctr" eaLnBrk="0" fontAlgn="base" hangingPunct="0">
              <a:spcBef>
                <a:spcPct val="0"/>
              </a:spcBef>
              <a:spcAft>
                <a:spcPct val="0"/>
              </a:spcAft>
            </a:pPr>
            <a:r>
              <a:rPr lang="lt-LT" altLang="lt-LT" sz="1600" b="1" dirty="0">
                <a:latin typeface="Garamond" panose="02020404030301010803" pitchFamily="18" charset="0"/>
              </a:rPr>
              <a:t>Klaipėdos „Gabijos“ progimnazija, </a:t>
            </a:r>
          </a:p>
          <a:p>
            <a:pPr lvl="0" algn="ctr" eaLnBrk="0" fontAlgn="base" hangingPunct="0">
              <a:spcBef>
                <a:spcPct val="0"/>
              </a:spcBef>
              <a:spcAft>
                <a:spcPct val="0"/>
              </a:spcAft>
            </a:pPr>
            <a:r>
              <a:rPr lang="lt-LT" altLang="lt-LT" sz="1600" b="1" dirty="0">
                <a:latin typeface="Garamond" panose="02020404030301010803" pitchFamily="18" charset="0"/>
              </a:rPr>
              <a:t>mokytoja Valerija Novikova.</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25802789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0" y="5580308"/>
            <a:ext cx="4368800" cy="1077218"/>
          </a:xfrm>
          <a:prstGeom prst="rect">
            <a:avLst/>
          </a:prstGeom>
          <a:noFill/>
        </p:spPr>
        <p:txBody>
          <a:bodyPr wrap="square" rtlCol="0">
            <a:spAutoFit/>
          </a:bodyPr>
          <a:lstStyle/>
          <a:p>
            <a:pPr algn="ctr"/>
            <a:r>
              <a:rPr lang="lt-LT" sz="1600" b="1" dirty="0" smtClean="0">
                <a:latin typeface="Garamond" panose="02020404030301010803" pitchFamily="18" charset="0"/>
              </a:rPr>
              <a:t>MONIKA ŠAKALYTĖ</a:t>
            </a:r>
            <a:r>
              <a:rPr lang="lt-LT" altLang="lt-LT" sz="1600" b="1" dirty="0" smtClean="0">
                <a:latin typeface="Garamond" panose="02020404030301010803" pitchFamily="18" charset="0"/>
              </a:rPr>
              <a:t>, II </a:t>
            </a:r>
            <a:r>
              <a:rPr lang="lt-LT" altLang="lt-LT" sz="1600" b="1" dirty="0">
                <a:latin typeface="Garamond" panose="02020404030301010803" pitchFamily="18" charset="0"/>
              </a:rPr>
              <a:t>gimn. klasė, </a:t>
            </a:r>
          </a:p>
          <a:p>
            <a:pPr lvl="0" algn="ctr" eaLnBrk="0" fontAlgn="base" hangingPunct="0">
              <a:spcBef>
                <a:spcPct val="0"/>
              </a:spcBef>
              <a:spcAft>
                <a:spcPct val="0"/>
              </a:spcAft>
            </a:pPr>
            <a:r>
              <a:rPr lang="lt-LT" altLang="lt-LT" sz="1600" b="1" dirty="0">
                <a:latin typeface="Garamond" panose="02020404030301010803" pitchFamily="18" charset="0"/>
              </a:rPr>
              <a:t>Klaipėdos "Aukuro" gimnazija, </a:t>
            </a:r>
          </a:p>
          <a:p>
            <a:pPr lvl="0" algn="ctr" eaLnBrk="0" fontAlgn="base" hangingPunct="0">
              <a:spcBef>
                <a:spcPct val="0"/>
              </a:spcBef>
              <a:spcAft>
                <a:spcPct val="0"/>
              </a:spcAft>
            </a:pPr>
            <a:r>
              <a:rPr lang="lt-LT" altLang="lt-LT" sz="1600" b="1" dirty="0">
                <a:latin typeface="Garamond" panose="02020404030301010803" pitchFamily="18" charset="0"/>
              </a:rPr>
              <a:t>mokytoja Violeta Stumbrienė.</a:t>
            </a:r>
          </a:p>
          <a:p>
            <a:pPr algn="ctr" eaLnBrk="0" fontAlgn="base" hangingPunct="0">
              <a:spcBef>
                <a:spcPct val="0"/>
              </a:spcBef>
              <a:spcAft>
                <a:spcPct val="0"/>
              </a:spcAft>
            </a:pPr>
            <a:r>
              <a:rPr lang="lt-LT" sz="1600" b="1" dirty="0">
                <a:latin typeface="Garamond" panose="02020404030301010803" pitchFamily="18" charset="0"/>
              </a:rPr>
              <a:t>Dailės olimpiados I etapo kūrybinis </a:t>
            </a:r>
            <a:r>
              <a:rPr lang="lt-LT" sz="1600" b="1" dirty="0" smtClean="0">
                <a:latin typeface="Garamond" panose="02020404030301010803" pitchFamily="18" charset="0"/>
              </a:rPr>
              <a:t>darbas</a:t>
            </a:r>
            <a:endParaRPr lang="lt-LT" sz="1600" b="1" dirty="0">
              <a:latin typeface="Garamond" panose="02020404030301010803" pitchFamily="18" charset="0"/>
            </a:endParaRPr>
          </a:p>
        </p:txBody>
      </p:sp>
      <p:pic>
        <p:nvPicPr>
          <p:cNvPr id="5" name="Paveikslėlis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11" y="0"/>
            <a:ext cx="4589111" cy="6858000"/>
          </a:xfrm>
          <a:prstGeom prst="rect">
            <a:avLst/>
          </a:prstGeom>
        </p:spPr>
      </p:pic>
    </p:spTree>
    <p:extLst>
      <p:ext uri="{BB962C8B-B14F-4D97-AF65-F5344CB8AC3E}">
        <p14:creationId xmlns:p14="http://schemas.microsoft.com/office/powerpoint/2010/main" val="620333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29348" y="5554491"/>
            <a:ext cx="4368800" cy="1077218"/>
          </a:xfrm>
          <a:prstGeom prst="rect">
            <a:avLst/>
          </a:prstGeom>
          <a:noFill/>
        </p:spPr>
        <p:txBody>
          <a:bodyPr wrap="square" rtlCol="0">
            <a:spAutoFit/>
          </a:bodyPr>
          <a:lstStyle/>
          <a:p>
            <a:pPr algn="ctr"/>
            <a:r>
              <a:rPr lang="lt-LT" sz="1600" b="1" dirty="0" smtClean="0">
                <a:latin typeface="Garamond" panose="02020404030301010803" pitchFamily="18" charset="0"/>
              </a:rPr>
              <a:t>MONIKA ŠAKALYTĖ</a:t>
            </a:r>
            <a:r>
              <a:rPr lang="lt-LT" altLang="lt-LT" sz="1600" b="1" dirty="0" smtClean="0">
                <a:latin typeface="Garamond" panose="02020404030301010803" pitchFamily="18" charset="0"/>
              </a:rPr>
              <a:t>, II </a:t>
            </a:r>
            <a:r>
              <a:rPr lang="lt-LT" altLang="lt-LT" sz="1600" b="1" dirty="0">
                <a:latin typeface="Garamond" panose="02020404030301010803" pitchFamily="18" charset="0"/>
              </a:rPr>
              <a:t>gimn. klasė, </a:t>
            </a:r>
          </a:p>
          <a:p>
            <a:pPr lvl="0" algn="ctr" eaLnBrk="0" fontAlgn="base" hangingPunct="0">
              <a:spcBef>
                <a:spcPct val="0"/>
              </a:spcBef>
              <a:spcAft>
                <a:spcPct val="0"/>
              </a:spcAft>
            </a:pPr>
            <a:r>
              <a:rPr lang="lt-LT" altLang="lt-LT" sz="1600" b="1" dirty="0">
                <a:latin typeface="Garamond" panose="02020404030301010803" pitchFamily="18" charset="0"/>
              </a:rPr>
              <a:t>Klaipėdos "Aukuro" gimnazija, </a:t>
            </a:r>
          </a:p>
          <a:p>
            <a:pPr lvl="0" algn="ctr" eaLnBrk="0" fontAlgn="base" hangingPunct="0">
              <a:spcBef>
                <a:spcPct val="0"/>
              </a:spcBef>
              <a:spcAft>
                <a:spcPct val="0"/>
              </a:spcAft>
            </a:pPr>
            <a:r>
              <a:rPr lang="lt-LT" altLang="lt-LT" sz="1600" b="1" dirty="0">
                <a:latin typeface="Garamond" panose="02020404030301010803" pitchFamily="18" charset="0"/>
              </a:rPr>
              <a:t>mokytoja Violeta Stumbrienė.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a:t>
            </a:r>
            <a:r>
              <a:rPr lang="lt-LT" sz="1600" b="1" dirty="0" smtClean="0">
                <a:latin typeface="Garamond" panose="02020404030301010803" pitchFamily="18" charset="0"/>
              </a:rPr>
              <a:t>darbas</a:t>
            </a:r>
            <a:endParaRPr lang="lt-LT" sz="1600" b="1" dirty="0">
              <a:latin typeface="Garamond" panose="02020404030301010803" pitchFamily="18" charset="0"/>
            </a:endParaRPr>
          </a:p>
        </p:txBody>
      </p:sp>
      <p:pic>
        <p:nvPicPr>
          <p:cNvPr id="6" name="Paveikslėlis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9503" y="0"/>
            <a:ext cx="4704497" cy="6858000"/>
          </a:xfrm>
          <a:prstGeom prst="rect">
            <a:avLst/>
          </a:prstGeom>
        </p:spPr>
      </p:pic>
    </p:spTree>
    <p:extLst>
      <p:ext uri="{BB962C8B-B14F-4D97-AF65-F5344CB8AC3E}">
        <p14:creationId xmlns:p14="http://schemas.microsoft.com/office/powerpoint/2010/main" val="6994297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237020"/>
            <a:ext cx="4339811" cy="1323439"/>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smtClean="0">
                <a:latin typeface="Garamond" panose="02020404030301010803" pitchFamily="18" charset="0"/>
              </a:rPr>
              <a:t>NICOLE ANNA  BELOZOROVA,</a:t>
            </a:r>
          </a:p>
          <a:p>
            <a:pPr lvl="0" algn="ctr" eaLnBrk="0" fontAlgn="base" hangingPunct="0">
              <a:spcBef>
                <a:spcPct val="0"/>
              </a:spcBef>
              <a:spcAft>
                <a:spcPct val="0"/>
              </a:spcAft>
            </a:pPr>
            <a:r>
              <a:rPr lang="lt-LT" altLang="lt-LT" sz="1600" b="1" dirty="0" smtClean="0">
                <a:latin typeface="Garamond" panose="02020404030301010803" pitchFamily="18" charset="0"/>
              </a:rPr>
              <a:t> III </a:t>
            </a:r>
            <a:r>
              <a:rPr lang="lt-LT" altLang="lt-LT" sz="1600" b="1" dirty="0">
                <a:latin typeface="Garamond" panose="02020404030301010803" pitchFamily="18" charset="0"/>
              </a:rPr>
              <a:t>gimn. klasė, </a:t>
            </a:r>
          </a:p>
          <a:p>
            <a:pPr lvl="0" algn="ctr" eaLnBrk="0" fontAlgn="base" hangingPunct="0">
              <a:spcBef>
                <a:spcPct val="0"/>
              </a:spcBef>
              <a:spcAft>
                <a:spcPct val="0"/>
              </a:spcAft>
            </a:pPr>
            <a:r>
              <a:rPr lang="lt-LT" altLang="lt-LT" sz="1600" b="1" dirty="0">
                <a:latin typeface="Garamond" panose="02020404030301010803" pitchFamily="18" charset="0"/>
              </a:rPr>
              <a:t>Klaipėdos „Žaliakalnio" gimnazija, </a:t>
            </a:r>
          </a:p>
          <a:p>
            <a:pPr lvl="0" algn="ctr" eaLnBrk="0" fontAlgn="base" hangingPunct="0">
              <a:spcBef>
                <a:spcPct val="0"/>
              </a:spcBef>
              <a:spcAft>
                <a:spcPct val="0"/>
              </a:spcAft>
            </a:pPr>
            <a:r>
              <a:rPr lang="lt-LT" altLang="lt-LT" sz="1600" b="1" dirty="0">
                <a:latin typeface="Garamond" panose="02020404030301010803" pitchFamily="18" charset="0"/>
              </a:rPr>
              <a:t>mokytoja Tatjana Uporova.</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 etapo </a:t>
            </a:r>
            <a:r>
              <a:rPr lang="lt-LT" sz="1600" b="1" dirty="0">
                <a:latin typeface="Garamond" panose="02020404030301010803" pitchFamily="18" charset="0"/>
              </a:rPr>
              <a:t>kūrybinis darbas</a:t>
            </a:r>
          </a:p>
        </p:txBody>
      </p:sp>
      <p:pic>
        <p:nvPicPr>
          <p:cNvPr id="4" name="Paveikslėlis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9811" y="0"/>
            <a:ext cx="4804188" cy="6858000"/>
          </a:xfrm>
          <a:prstGeom prst="rect">
            <a:avLst/>
          </a:prstGeom>
        </p:spPr>
      </p:pic>
    </p:spTree>
    <p:extLst>
      <p:ext uri="{BB962C8B-B14F-4D97-AF65-F5344CB8AC3E}">
        <p14:creationId xmlns:p14="http://schemas.microsoft.com/office/powerpoint/2010/main" val="28914552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60324" y="443345"/>
            <a:ext cx="4063604" cy="5755422"/>
          </a:xfrm>
          <a:prstGeom prst="rect">
            <a:avLst/>
          </a:prstGeom>
          <a:noFill/>
        </p:spPr>
        <p:txBody>
          <a:bodyPr wrap="square" rtlCol="0">
            <a:spAutoFit/>
          </a:bodyPr>
          <a:lstStyle/>
          <a:p>
            <a:pPr lvl="0" eaLnBrk="0" fontAlgn="base" hangingPunct="0">
              <a:spcBef>
                <a:spcPct val="0"/>
              </a:spcBef>
              <a:spcAft>
                <a:spcPct val="0"/>
              </a:spcAft>
            </a:pPr>
            <a:r>
              <a:rPr lang="lt-LT" sz="1600" dirty="0" smtClean="0">
                <a:latin typeface="Garamond" panose="02020404030301010803" pitchFamily="18" charset="0"/>
              </a:rPr>
              <a:t>„Gyvendami </a:t>
            </a:r>
            <a:r>
              <a:rPr lang="lt-LT" sz="1600" dirty="0">
                <a:latin typeface="Garamond" panose="02020404030301010803" pitchFamily="18" charset="0"/>
              </a:rPr>
              <a:t>Lietuvoje kartais nepastebime kiek daug įdomių smulkmenų aplink mus </a:t>
            </a:r>
            <a:r>
              <a:rPr lang="lt-LT" sz="1600" dirty="0" smtClean="0">
                <a:latin typeface="Garamond" panose="02020404030301010803" pitchFamily="18" charset="0"/>
              </a:rPr>
              <a:t>mieste,</a:t>
            </a:r>
            <a:r>
              <a:rPr lang="lt-LT" sz="1600" dirty="0">
                <a:latin typeface="Garamond" panose="02020404030301010803" pitchFamily="18" charset="0"/>
              </a:rPr>
              <a:t> </a:t>
            </a:r>
            <a:r>
              <a:rPr lang="lt-LT" sz="1600" dirty="0" smtClean="0">
                <a:latin typeface="Garamond" panose="02020404030301010803" pitchFamily="18" charset="0"/>
              </a:rPr>
              <a:t>Klaipėdoje </a:t>
            </a:r>
            <a:r>
              <a:rPr lang="lt-LT" sz="1600" dirty="0">
                <a:latin typeface="Garamond" panose="02020404030301010803" pitchFamily="18" charset="0"/>
              </a:rPr>
              <a:t>man įdomiausia buvo didelė šachmatų aikštelė senamiestyje, todėl jas išdėliojau pagrindiniame plane, o paskui nupiešiau visas mūsų krašto įžymybes, kurias nuo vaikystės žinome kaip šalies orumą. Man mūsų šalies kultūra yra svarbi ir manau, kad visi turėtų ja didžiuotis, nes pagrindinis mūsų išradimas yra mūsų žvilgsniai i </a:t>
            </a:r>
            <a:r>
              <a:rPr lang="lt-LT" sz="1600" dirty="0" smtClean="0">
                <a:latin typeface="Garamond" panose="02020404030301010803" pitchFamily="18" charset="0"/>
              </a:rPr>
              <a:t>mūsų mylimą šalį. kelionės </a:t>
            </a:r>
            <a:r>
              <a:rPr lang="lt-LT" sz="1600" dirty="0">
                <a:latin typeface="Garamond" panose="02020404030301010803" pitchFamily="18" charset="0"/>
              </a:rPr>
              <a:t>aplink pasaulį gali pakeisti žmogų, tai ir yra šio piešinio priežastis, parodyti viską, kuo didžiuojamės savo </a:t>
            </a:r>
            <a:r>
              <a:rPr lang="lt-LT" sz="1600" dirty="0" smtClean="0">
                <a:latin typeface="Garamond" panose="02020404030301010803" pitchFamily="18" charset="0"/>
              </a:rPr>
              <a:t>šalyje.“</a:t>
            </a:r>
          </a:p>
          <a:p>
            <a:pPr lvl="0" algn="ctr" eaLnBrk="0" fontAlgn="base" hangingPunct="0">
              <a:spcBef>
                <a:spcPct val="0"/>
              </a:spcBef>
              <a:spcAft>
                <a:spcPct val="0"/>
              </a:spcAft>
            </a:pPr>
            <a:endParaRPr lang="lt-LT" sz="1600" dirty="0">
              <a:latin typeface="Garamond" panose="02020404030301010803" pitchFamily="18" charset="0"/>
            </a:endParaRPr>
          </a:p>
          <a:p>
            <a:pPr lvl="0" algn="ctr" eaLnBrk="0" fontAlgn="base" hangingPunct="0">
              <a:spcBef>
                <a:spcPct val="0"/>
              </a:spcBef>
              <a:spcAft>
                <a:spcPct val="0"/>
              </a:spcAft>
            </a:pPr>
            <a:endParaRPr lang="lt-LT" sz="1600" dirty="0" smtClean="0">
              <a:latin typeface="Garamond" panose="02020404030301010803" pitchFamily="18" charset="0"/>
            </a:endParaRPr>
          </a:p>
          <a:p>
            <a:pPr lvl="0" algn="ctr" eaLnBrk="0" fontAlgn="base" hangingPunct="0">
              <a:spcBef>
                <a:spcPct val="0"/>
              </a:spcBef>
              <a:spcAft>
                <a:spcPct val="0"/>
              </a:spcAft>
            </a:pPr>
            <a:r>
              <a:rPr lang="lt-LT" sz="1600" dirty="0">
                <a:latin typeface="Garamond" panose="02020404030301010803" pitchFamily="18" charset="0"/>
              </a:rPr>
              <a:t/>
            </a:r>
            <a:br>
              <a:rPr lang="lt-LT" sz="1600" dirty="0">
                <a:latin typeface="Garamond" panose="02020404030301010803" pitchFamily="18" charset="0"/>
              </a:rPr>
            </a:br>
            <a:endParaRPr lang="lt-LT" altLang="lt-LT" sz="1600" b="1" dirty="0" smtClean="0">
              <a:latin typeface="Garamond" panose="02020404030301010803" pitchFamily="18" charset="0"/>
            </a:endParaRPr>
          </a:p>
          <a:p>
            <a:pPr lvl="0" algn="ctr" eaLnBrk="0" fontAlgn="base" hangingPunct="0">
              <a:spcBef>
                <a:spcPct val="0"/>
              </a:spcBef>
              <a:spcAft>
                <a:spcPct val="0"/>
              </a:spcAft>
            </a:pPr>
            <a:endParaRPr lang="lt-LT" altLang="lt-LT" sz="1600" b="1" dirty="0">
              <a:latin typeface="Garamond" panose="02020404030301010803" pitchFamily="18" charset="0"/>
            </a:endParaRPr>
          </a:p>
          <a:p>
            <a:pPr lvl="0" algn="ctr" eaLnBrk="0" fontAlgn="base" hangingPunct="0">
              <a:spcBef>
                <a:spcPct val="0"/>
              </a:spcBef>
              <a:spcAft>
                <a:spcPct val="0"/>
              </a:spcAft>
            </a:pPr>
            <a:r>
              <a:rPr lang="lt-LT" altLang="lt-LT" sz="1600" b="1" dirty="0" smtClean="0">
                <a:latin typeface="Garamond" panose="02020404030301010803" pitchFamily="18" charset="0"/>
              </a:rPr>
              <a:t>NICOLE </a:t>
            </a:r>
            <a:r>
              <a:rPr lang="lt-LT" altLang="lt-LT" sz="1600" b="1" dirty="0">
                <a:latin typeface="Garamond" panose="02020404030301010803" pitchFamily="18" charset="0"/>
              </a:rPr>
              <a:t>ANNA  BELOZOROVA,</a:t>
            </a:r>
          </a:p>
          <a:p>
            <a:pPr lvl="0" algn="ctr" eaLnBrk="0" fontAlgn="base" hangingPunct="0">
              <a:spcBef>
                <a:spcPct val="0"/>
              </a:spcBef>
              <a:spcAft>
                <a:spcPct val="0"/>
              </a:spcAft>
            </a:pPr>
            <a:r>
              <a:rPr lang="lt-LT" altLang="lt-LT" sz="1600" b="1" dirty="0">
                <a:latin typeface="Garamond" panose="02020404030301010803" pitchFamily="18" charset="0"/>
              </a:rPr>
              <a:t> III gimn. klasė, </a:t>
            </a:r>
          </a:p>
          <a:p>
            <a:pPr lvl="0" algn="ctr" eaLnBrk="0" fontAlgn="base" hangingPunct="0">
              <a:spcBef>
                <a:spcPct val="0"/>
              </a:spcBef>
              <a:spcAft>
                <a:spcPct val="0"/>
              </a:spcAft>
            </a:pPr>
            <a:r>
              <a:rPr lang="lt-LT" altLang="lt-LT" sz="1600" b="1" dirty="0">
                <a:latin typeface="Garamond" panose="02020404030301010803" pitchFamily="18" charset="0"/>
              </a:rPr>
              <a:t>Klaipėdos „Žaliakalnio" gimnazija, </a:t>
            </a:r>
          </a:p>
          <a:p>
            <a:pPr lvl="0" algn="ctr" eaLnBrk="0" fontAlgn="base" hangingPunct="0">
              <a:spcBef>
                <a:spcPct val="0"/>
              </a:spcBef>
              <a:spcAft>
                <a:spcPct val="0"/>
              </a:spcAft>
            </a:pPr>
            <a:r>
              <a:rPr lang="lt-LT" altLang="lt-LT" sz="1600" b="1" dirty="0">
                <a:latin typeface="Garamond" panose="02020404030301010803" pitchFamily="18" charset="0"/>
              </a:rPr>
              <a:t>mokytoja Tatjana Uporova.</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darbas</a:t>
            </a:r>
          </a:p>
        </p:txBody>
      </p:sp>
      <p:pic>
        <p:nvPicPr>
          <p:cNvPr id="4" name="Paveikslėlis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697097" cy="6858000"/>
          </a:xfrm>
          <a:prstGeom prst="rect">
            <a:avLst/>
          </a:prstGeom>
        </p:spPr>
      </p:pic>
    </p:spTree>
    <p:extLst>
      <p:ext uri="{BB962C8B-B14F-4D97-AF65-F5344CB8AC3E}">
        <p14:creationId xmlns:p14="http://schemas.microsoft.com/office/powerpoint/2010/main" val="13614460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99677" cy="6858000"/>
          </a:xfrm>
          <a:prstGeom prst="rect">
            <a:avLst/>
          </a:prstGeom>
        </p:spPr>
      </p:pic>
      <p:sp>
        <p:nvSpPr>
          <p:cNvPr id="3" name="TextBox 2"/>
          <p:cNvSpPr txBox="1"/>
          <p:nvPr/>
        </p:nvSpPr>
        <p:spPr>
          <a:xfrm>
            <a:off x="5070763" y="314036"/>
            <a:ext cx="3925455" cy="6494085"/>
          </a:xfrm>
          <a:prstGeom prst="rect">
            <a:avLst/>
          </a:prstGeom>
          <a:noFill/>
        </p:spPr>
        <p:txBody>
          <a:bodyPr wrap="square" rtlCol="0">
            <a:spAutoFit/>
          </a:bodyPr>
          <a:lstStyle/>
          <a:p>
            <a:r>
              <a:rPr lang="lt-LT" sz="1600" dirty="0">
                <a:latin typeface="Garamond" panose="02020404030301010803" pitchFamily="18" charset="0"/>
              </a:rPr>
              <a:t>Darbo pavadinimas: „Ar tai aš?“</a:t>
            </a:r>
          </a:p>
          <a:p>
            <a:r>
              <a:rPr lang="lt-LT" sz="1600" dirty="0">
                <a:latin typeface="Garamond" panose="02020404030301010803" pitchFamily="18" charset="0"/>
              </a:rPr>
              <a:t>„Dirbtinio intelekto temą pasirinkau, nes manau, kad tokia tema visai atitinka dabartines pasaulio aktualijas – žmonės vis daugiau kuria robotų, mašinų ir kas žino, gal jos pačios pradės mąstyti? Kuriant darbą man buvo svarbu perteikti tą faktą, kad šio darbo pasaulyje žmonės kaip ir nyksta ir juos pakeisti pradeda dirbtinis intelektas. Idėjas darbui iš tikrųjų gavau iš kelių kompiuterinių žaidimų. Juose buvo labai gerai pasakyta mintis, kad jeigu mes neprižiūrėsime savo kūrinių, jie gali sugesti ir pradėti veikti prieš kūrėjus. Darbo tema aprėpia ne per daug nutolusią mūsų ateitį. Tokia ateitį, kurioje robotai pradeda patys mąstyti ir, kaip darbe vaizduojama, pradeda vogti mūsų charakterius</a:t>
            </a:r>
            <a:r>
              <a:rPr lang="lt-LT" sz="1600" dirty="0" smtClean="0">
                <a:latin typeface="Garamond" panose="02020404030301010803" pitchFamily="18" charset="0"/>
              </a:rPr>
              <a:t>.“</a:t>
            </a:r>
          </a:p>
          <a:p>
            <a:endParaRPr lang="lt-LT" sz="1600" dirty="0">
              <a:latin typeface="Garamond" panose="02020404030301010803" pitchFamily="18" charset="0"/>
            </a:endParaRPr>
          </a:p>
          <a:p>
            <a:endParaRPr lang="lt-LT" sz="1600" dirty="0" smtClean="0">
              <a:latin typeface="Garamond" panose="02020404030301010803" pitchFamily="18" charset="0"/>
            </a:endParaRPr>
          </a:p>
          <a:p>
            <a:endParaRPr lang="lt-LT" sz="1600" dirty="0">
              <a:latin typeface="Garamond" panose="02020404030301010803" pitchFamily="18" charset="0"/>
            </a:endParaRPr>
          </a:p>
          <a:p>
            <a:endParaRPr lang="lt-LT" sz="1600" dirty="0">
              <a:latin typeface="Garamond" panose="02020404030301010803" pitchFamily="18" charset="0"/>
            </a:endParaRPr>
          </a:p>
          <a:p>
            <a:pPr lvl="0" algn="ctr" eaLnBrk="0" fontAlgn="base" hangingPunct="0">
              <a:spcBef>
                <a:spcPct val="0"/>
              </a:spcBef>
              <a:spcAft>
                <a:spcPct val="0"/>
              </a:spcAft>
            </a:pPr>
            <a:r>
              <a:rPr lang="lt-LT" sz="1600" b="1" dirty="0" smtClean="0">
                <a:latin typeface="Garamond" panose="02020404030301010803" pitchFamily="18" charset="0"/>
              </a:rPr>
              <a:t>RUGILĖ GRABYTĖ</a:t>
            </a:r>
            <a:r>
              <a:rPr lang="lt-LT" altLang="lt-LT" sz="1600" b="1" dirty="0" smtClean="0">
                <a:latin typeface="Garamond" panose="02020404030301010803" pitchFamily="18" charset="0"/>
              </a:rPr>
              <a:t>, 8 klasė</a:t>
            </a:r>
            <a:r>
              <a:rPr lang="lt-LT" altLang="lt-LT" sz="1600" b="1" dirty="0">
                <a:latin typeface="Garamond" panose="02020404030301010803" pitchFamily="18" charset="0"/>
              </a:rPr>
              <a:t>, </a:t>
            </a:r>
          </a:p>
          <a:p>
            <a:pPr lvl="0" algn="ctr" eaLnBrk="0" fontAlgn="base" hangingPunct="0">
              <a:spcBef>
                <a:spcPct val="0"/>
              </a:spcBef>
              <a:spcAft>
                <a:spcPct val="0"/>
              </a:spcAft>
            </a:pPr>
            <a:r>
              <a:rPr lang="lt-LT" altLang="lt-LT" sz="1600" b="1" dirty="0">
                <a:latin typeface="Garamond" panose="02020404030301010803" pitchFamily="18" charset="0"/>
              </a:rPr>
              <a:t>Klaipėdos Vydūno gimnazija, </a:t>
            </a:r>
          </a:p>
          <a:p>
            <a:pPr lvl="0" algn="ctr" eaLnBrk="0" fontAlgn="base" hangingPunct="0">
              <a:spcBef>
                <a:spcPct val="0"/>
              </a:spcBef>
              <a:spcAft>
                <a:spcPct val="0"/>
              </a:spcAft>
            </a:pPr>
            <a:r>
              <a:rPr lang="lt-LT" altLang="lt-LT" sz="1600" b="1" dirty="0">
                <a:latin typeface="Garamond" panose="02020404030301010803" pitchFamily="18" charset="0"/>
              </a:rPr>
              <a:t>mokytoja Tatjana Semionova.</a:t>
            </a:r>
          </a:p>
          <a:p>
            <a:pPr algn="ctr" eaLnBrk="0" fontAlgn="base" hangingPunct="0">
              <a:spcBef>
                <a:spcPct val="0"/>
              </a:spcBef>
              <a:spcAft>
                <a:spcPct val="0"/>
              </a:spcAft>
            </a:pPr>
            <a:r>
              <a:rPr lang="lt-LT" sz="1600" b="1" dirty="0">
                <a:latin typeface="Garamond" panose="02020404030301010803" pitchFamily="18" charset="0"/>
              </a:rPr>
              <a:t>Dailės olimpiados I etapo kūrybinis darbas</a:t>
            </a:r>
          </a:p>
        </p:txBody>
      </p:sp>
    </p:spTree>
    <p:extLst>
      <p:ext uri="{BB962C8B-B14F-4D97-AF65-F5344CB8AC3E}">
        <p14:creationId xmlns:p14="http://schemas.microsoft.com/office/powerpoint/2010/main" val="4356802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rotWithShape="1">
          <a:blip r:embed="rId2" cstate="print">
            <a:extLst>
              <a:ext uri="{28A0092B-C50C-407E-A947-70E740481C1C}">
                <a14:useLocalDpi xmlns:a14="http://schemas.microsoft.com/office/drawing/2010/main" val="0"/>
              </a:ext>
            </a:extLst>
          </a:blip>
          <a:srcRect l="1024" r="1849"/>
          <a:stretch/>
        </p:blipFill>
        <p:spPr>
          <a:xfrm>
            <a:off x="4178299" y="0"/>
            <a:ext cx="4965701" cy="6858000"/>
          </a:xfrm>
          <a:prstGeom prst="rect">
            <a:avLst/>
          </a:prstGeom>
        </p:spPr>
      </p:pic>
      <p:sp>
        <p:nvSpPr>
          <p:cNvPr id="4" name="TextBox 3"/>
          <p:cNvSpPr txBox="1"/>
          <p:nvPr/>
        </p:nvSpPr>
        <p:spPr>
          <a:xfrm>
            <a:off x="105063" y="561165"/>
            <a:ext cx="3875810" cy="6093976"/>
          </a:xfrm>
          <a:prstGeom prst="rect">
            <a:avLst/>
          </a:prstGeom>
          <a:noFill/>
        </p:spPr>
        <p:txBody>
          <a:bodyPr wrap="square" rtlCol="0">
            <a:spAutoFit/>
          </a:bodyPr>
          <a:lstStyle/>
          <a:p>
            <a:r>
              <a:rPr lang="lt-LT" sz="1600" dirty="0" smtClean="0">
                <a:latin typeface="Garamond" panose="02020404030301010803" pitchFamily="18" charset="0"/>
              </a:rPr>
              <a:t>„Darbe </a:t>
            </a:r>
            <a:r>
              <a:rPr lang="lt-LT" sz="1600" dirty="0">
                <a:latin typeface="Garamond" panose="02020404030301010803" pitchFamily="18" charset="0"/>
              </a:rPr>
              <a:t>norėjau pavaizduoti kaip dirbtinis intelektas keičia mūsų gyvenimus - žmonės pamiršta kaip patiems mąstyti, tampa priklausomi. Tuo pačiu darbe bandžiau atskleisti tokią temą, kad robotai pradeda vogti mūsų tapatybes. Tokio darbo idėja kilo prisiminus vieną </a:t>
            </a:r>
            <a:r>
              <a:rPr lang="lt-LT" sz="1600" dirty="0" smtClean="0">
                <a:latin typeface="Garamond" panose="02020404030301010803" pitchFamily="18" charset="0"/>
              </a:rPr>
              <a:t>„</a:t>
            </a:r>
            <a:r>
              <a:rPr lang="lt-LT" sz="1600" dirty="0" err="1" smtClean="0">
                <a:latin typeface="Garamond" panose="02020404030301010803" pitchFamily="18" charset="0"/>
              </a:rPr>
              <a:t>Kempiniuko</a:t>
            </a:r>
            <a:r>
              <a:rPr lang="lt-LT" sz="1600" dirty="0" smtClean="0">
                <a:latin typeface="Garamond" panose="02020404030301010803" pitchFamily="18" charset="0"/>
              </a:rPr>
              <a:t> </a:t>
            </a:r>
            <a:r>
              <a:rPr lang="lt-LT" sz="1600" dirty="0" err="1" smtClean="0">
                <a:latin typeface="Garamond" panose="02020404030301010803" pitchFamily="18" charset="0"/>
              </a:rPr>
              <a:t>Plačiakelnio</a:t>
            </a:r>
            <a:r>
              <a:rPr lang="lt-LT" sz="1600" dirty="0" smtClean="0">
                <a:latin typeface="Garamond" panose="02020404030301010803" pitchFamily="18" charset="0"/>
              </a:rPr>
              <a:t>“ seriją, </a:t>
            </a:r>
            <a:r>
              <a:rPr lang="lt-LT" sz="1600" dirty="0">
                <a:latin typeface="Garamond" panose="02020404030301010803" pitchFamily="18" charset="0"/>
              </a:rPr>
              <a:t>kurioje jo galvoje dėjosi chaosas. Kažkodėl man tai </a:t>
            </a:r>
            <a:r>
              <a:rPr lang="lt-LT" sz="1600" dirty="0" smtClean="0">
                <a:latin typeface="Garamond" panose="02020404030301010803" pitchFamily="18" charset="0"/>
              </a:rPr>
              <a:t>asocijavosi </a:t>
            </a:r>
            <a:r>
              <a:rPr lang="lt-LT" sz="1600" dirty="0">
                <a:latin typeface="Garamond" panose="02020404030301010803" pitchFamily="18" charset="0"/>
              </a:rPr>
              <a:t>su mano darbo pasirinkta tema. Darbe </a:t>
            </a:r>
            <a:r>
              <a:rPr lang="lt-LT" sz="1600" dirty="0" smtClean="0">
                <a:latin typeface="Garamond" panose="02020404030301010803" pitchFamily="18" charset="0"/>
              </a:rPr>
              <a:t>panaudojau </a:t>
            </a:r>
            <a:r>
              <a:rPr lang="lt-LT" sz="1600" dirty="0">
                <a:latin typeface="Garamond" panose="02020404030301010803" pitchFamily="18" charset="0"/>
              </a:rPr>
              <a:t>guašą, spalvotą popierių, tušinukus</a:t>
            </a:r>
            <a:r>
              <a:rPr lang="lt-LT" sz="1600" dirty="0" smtClean="0">
                <a:latin typeface="Garamond" panose="02020404030301010803" pitchFamily="18" charset="0"/>
              </a:rPr>
              <a:t>.“</a:t>
            </a:r>
          </a:p>
          <a:p>
            <a:endParaRPr lang="lt-LT" sz="1600" dirty="0">
              <a:latin typeface="Garamond" panose="02020404030301010803" pitchFamily="18" charset="0"/>
            </a:endParaRPr>
          </a:p>
          <a:p>
            <a:endParaRPr lang="lt-LT" sz="1600" dirty="0" smtClean="0">
              <a:latin typeface="Garamond" panose="02020404030301010803" pitchFamily="18" charset="0"/>
            </a:endParaRPr>
          </a:p>
          <a:p>
            <a:endParaRPr lang="lt-LT" sz="1600" dirty="0" smtClean="0">
              <a:latin typeface="Garamond" panose="02020404030301010803" pitchFamily="18" charset="0"/>
            </a:endParaRPr>
          </a:p>
          <a:p>
            <a:endParaRPr lang="lt-LT" dirty="0"/>
          </a:p>
          <a:p>
            <a:endParaRPr lang="lt-LT" dirty="0"/>
          </a:p>
          <a:p>
            <a:r>
              <a:rPr lang="lt-LT" dirty="0"/>
              <a:t> </a:t>
            </a:r>
          </a:p>
          <a:p>
            <a:pPr lvl="0" algn="ctr" eaLnBrk="0" fontAlgn="base" hangingPunct="0">
              <a:spcBef>
                <a:spcPct val="0"/>
              </a:spcBef>
              <a:spcAft>
                <a:spcPct val="0"/>
              </a:spcAft>
            </a:pPr>
            <a:endParaRPr lang="lt-LT" sz="1600" b="1" dirty="0" smtClean="0">
              <a:latin typeface="Garamond" panose="02020404030301010803" pitchFamily="18" charset="0"/>
            </a:endParaRPr>
          </a:p>
          <a:p>
            <a:pPr lvl="0" algn="ctr" eaLnBrk="0" fontAlgn="base" hangingPunct="0">
              <a:spcBef>
                <a:spcPct val="0"/>
              </a:spcBef>
              <a:spcAft>
                <a:spcPct val="0"/>
              </a:spcAft>
            </a:pPr>
            <a:endParaRPr lang="lt-LT" sz="1600" b="1" dirty="0">
              <a:latin typeface="Garamond" panose="02020404030301010803" pitchFamily="18" charset="0"/>
            </a:endParaRPr>
          </a:p>
          <a:p>
            <a:pPr lvl="0" algn="ctr" eaLnBrk="0" fontAlgn="base" hangingPunct="0">
              <a:spcBef>
                <a:spcPct val="0"/>
              </a:spcBef>
              <a:spcAft>
                <a:spcPct val="0"/>
              </a:spcAft>
            </a:pPr>
            <a:r>
              <a:rPr lang="lt-LT" sz="1600" b="1" dirty="0" smtClean="0">
                <a:latin typeface="Garamond" panose="02020404030301010803" pitchFamily="18" charset="0"/>
              </a:rPr>
              <a:t>RUGILĖ GRABYTĖ</a:t>
            </a:r>
            <a:r>
              <a:rPr lang="lt-LT" altLang="lt-LT" sz="1600" b="1" dirty="0" smtClean="0">
                <a:latin typeface="Garamond" panose="02020404030301010803" pitchFamily="18" charset="0"/>
              </a:rPr>
              <a:t>, 8 klasė, </a:t>
            </a:r>
          </a:p>
          <a:p>
            <a:pPr lvl="0" algn="ctr" eaLnBrk="0" fontAlgn="base" hangingPunct="0">
              <a:spcBef>
                <a:spcPct val="0"/>
              </a:spcBef>
              <a:spcAft>
                <a:spcPct val="0"/>
              </a:spcAft>
            </a:pPr>
            <a:r>
              <a:rPr lang="lt-LT" altLang="lt-LT" sz="1600" b="1" dirty="0" smtClean="0">
                <a:latin typeface="Garamond" panose="02020404030301010803" pitchFamily="18" charset="0"/>
              </a:rPr>
              <a:t>Klaipėdos Vydūno gimnazija, </a:t>
            </a:r>
          </a:p>
          <a:p>
            <a:pPr lvl="0" algn="ctr" eaLnBrk="0" fontAlgn="base" hangingPunct="0">
              <a:spcBef>
                <a:spcPct val="0"/>
              </a:spcBef>
              <a:spcAft>
                <a:spcPct val="0"/>
              </a:spcAft>
            </a:pPr>
            <a:r>
              <a:rPr lang="lt-LT" altLang="lt-LT" sz="1600" b="1" dirty="0" smtClean="0">
                <a:latin typeface="Garamond" panose="02020404030301010803" pitchFamily="18" charset="0"/>
              </a:rPr>
              <a:t>mokytoja Tatjana Semionova.</a:t>
            </a:r>
          </a:p>
          <a:p>
            <a:pPr algn="ctr" eaLnBrk="0" fontAlgn="base" hangingPunct="0">
              <a:spcBef>
                <a:spcPct val="0"/>
              </a:spcBef>
              <a:spcAft>
                <a:spcPct val="0"/>
              </a:spcAft>
            </a:pPr>
            <a:r>
              <a:rPr lang="lt-LT" sz="1600" b="1" dirty="0" smtClean="0">
                <a:latin typeface="Garamond" panose="02020404030301010803" pitchFamily="18" charset="0"/>
              </a:rPr>
              <a:t>Dailės olimpiados II etapo kūrybinis darbas</a:t>
            </a:r>
            <a:endParaRPr lang="lt-LT" sz="1600" b="1" dirty="0">
              <a:latin typeface="Garamond" panose="02020404030301010803" pitchFamily="18" charset="0"/>
            </a:endParaRPr>
          </a:p>
        </p:txBody>
      </p:sp>
    </p:spTree>
    <p:extLst>
      <p:ext uri="{BB962C8B-B14F-4D97-AF65-F5344CB8AC3E}">
        <p14:creationId xmlns:p14="http://schemas.microsoft.com/office/powerpoint/2010/main" val="1987665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21382" cy="6864214"/>
          </a:xfrm>
          <a:prstGeom prst="rect">
            <a:avLst/>
          </a:prstGeom>
        </p:spPr>
      </p:pic>
      <p:sp>
        <p:nvSpPr>
          <p:cNvPr id="3" name="TextBox 2"/>
          <p:cNvSpPr txBox="1"/>
          <p:nvPr/>
        </p:nvSpPr>
        <p:spPr>
          <a:xfrm>
            <a:off x="5094514" y="123718"/>
            <a:ext cx="3988525" cy="6709529"/>
          </a:xfrm>
          <a:prstGeom prst="rect">
            <a:avLst/>
          </a:prstGeom>
          <a:noFill/>
        </p:spPr>
        <p:txBody>
          <a:bodyPr wrap="square" rtlCol="0">
            <a:spAutoFit/>
          </a:bodyPr>
          <a:lstStyle/>
          <a:p>
            <a:r>
              <a:rPr lang="lt-LT" sz="1400" dirty="0"/>
              <a:t>,,Laiko </a:t>
            </a:r>
            <a:r>
              <a:rPr lang="lt-LT" sz="1400" dirty="0" smtClean="0"/>
              <a:t>sparnuose„</a:t>
            </a:r>
            <a:endParaRPr lang="lt-LT" sz="1400" dirty="0"/>
          </a:p>
          <a:p>
            <a:r>
              <a:rPr lang="lt-LT" sz="1400" dirty="0" smtClean="0"/>
              <a:t>„Visi </a:t>
            </a:r>
            <a:r>
              <a:rPr lang="lt-LT" sz="1400" dirty="0"/>
              <a:t>turi skirtingas laiko ir jo tėkmės sampratas ir tai yra nenuostabu žinant faktą, kad laikas yra reliatyvus. Aš matau laiką kaip paukštį, skriejantį padangės aukštybėmis, kertantį lengvą ir pastovų vėjo gūsį. Nepaisant laiko lengvabūdiškumo, jis yra be galo brangus, nešiojasi savyje visą, neaprėpiamą visatos istoriją, nors patys mes prisimename tik labai mažą jos dalį. Laikas yra mūsų progreso skatintojas ir tik pažvelgę į jį, suprantame, kokį kelią nuėjome. Todėl norėjau savo darbe pavaizduoti būtent tą paukštį, o jame -- kelis žmonijos atradimus, kaip medicininiai produktai, kartografijos pasiekimai bei mašinų ir technologijų kūrybai reikalingos dalys. Darbe užfiksavau ir kelis baltų kilmės rankdarbius, nes tai labiau priartino mūsų, </a:t>
            </a:r>
            <a:r>
              <a:rPr lang="lt-LT" sz="1400" dirty="0" smtClean="0"/>
              <a:t>lietuvių</a:t>
            </a:r>
            <a:r>
              <a:rPr lang="lt-LT" sz="1400" dirty="0"/>
              <a:t>, praeitį. Neįrėminau paukščio į detalų, konkretų foną, nes, kad ir kiek galvojau, laikas neturi savos padėties, jis teka visur ir visada. Apibendrindama noriu pasakyti, kad laiką įsivaizduoju kaip paukštį, jį atvaizdavau savo darbe su keliais žmonijos pasiekimais, praeities atminimais</a:t>
            </a:r>
            <a:r>
              <a:rPr lang="lt-LT" sz="1400" dirty="0" smtClean="0"/>
              <a:t>.“</a:t>
            </a:r>
          </a:p>
          <a:p>
            <a:endParaRPr lang="lt-LT" sz="1400" dirty="0"/>
          </a:p>
          <a:p>
            <a:pPr lvl="0" algn="ctr" eaLnBrk="0" fontAlgn="base" hangingPunct="0">
              <a:spcBef>
                <a:spcPct val="0"/>
              </a:spcBef>
              <a:spcAft>
                <a:spcPct val="0"/>
              </a:spcAft>
            </a:pPr>
            <a:r>
              <a:rPr lang="lt-LT" altLang="lt-LT" b="1" dirty="0" smtClean="0">
                <a:latin typeface="Garamond" panose="02020404030301010803" pitchFamily="18" charset="0"/>
              </a:rPr>
              <a:t>AGNĖ </a:t>
            </a:r>
            <a:r>
              <a:rPr lang="lt-LT" altLang="lt-LT" b="1" dirty="0">
                <a:latin typeface="Garamond" panose="02020404030301010803" pitchFamily="18" charset="0"/>
              </a:rPr>
              <a:t>MAŽEIKAITĖ, </a:t>
            </a:r>
            <a:r>
              <a:rPr lang="lt-LT" altLang="lt-LT" b="1" dirty="0" smtClean="0">
                <a:latin typeface="Garamond" panose="02020404030301010803" pitchFamily="18" charset="0"/>
              </a:rPr>
              <a:t>I gimn. </a:t>
            </a:r>
            <a:r>
              <a:rPr lang="lt-LT" altLang="lt-LT" b="1" dirty="0">
                <a:latin typeface="Garamond" panose="02020404030301010803" pitchFamily="18" charset="0"/>
              </a:rPr>
              <a:t>klasė </a:t>
            </a:r>
          </a:p>
          <a:p>
            <a:pPr lvl="0" algn="ctr" eaLnBrk="0" fontAlgn="base" hangingPunct="0">
              <a:spcBef>
                <a:spcPct val="0"/>
              </a:spcBef>
              <a:spcAft>
                <a:spcPct val="0"/>
              </a:spcAft>
            </a:pPr>
            <a:r>
              <a:rPr lang="lt-LT" altLang="lt-LT" b="1" dirty="0">
                <a:latin typeface="Garamond" panose="02020404030301010803" pitchFamily="18" charset="0"/>
              </a:rPr>
              <a:t>Klaipėdos karalienės Luizės jaunimo centras dailės studija „Varsa</a:t>
            </a:r>
            <a:r>
              <a:rPr lang="lt-LT" altLang="lt-LT" b="1" dirty="0" smtClean="0">
                <a:latin typeface="Garamond" panose="02020404030301010803" pitchFamily="18" charset="0"/>
              </a:rPr>
              <a:t>“,</a:t>
            </a:r>
            <a:endParaRPr lang="lt-LT" altLang="lt-LT" b="1" dirty="0">
              <a:latin typeface="Garamond" panose="02020404030301010803" pitchFamily="18" charset="0"/>
            </a:endParaRPr>
          </a:p>
          <a:p>
            <a:pPr lvl="0" algn="ctr" eaLnBrk="0" fontAlgn="base" hangingPunct="0">
              <a:spcBef>
                <a:spcPct val="0"/>
              </a:spcBef>
              <a:spcAft>
                <a:spcPct val="0"/>
              </a:spcAft>
            </a:pPr>
            <a:r>
              <a:rPr lang="lt-LT" altLang="lt-LT" b="1" dirty="0" smtClean="0">
                <a:latin typeface="Garamond" panose="02020404030301010803" pitchFamily="18" charset="0"/>
              </a:rPr>
              <a:t>mokytoja </a:t>
            </a:r>
            <a:r>
              <a:rPr lang="lt-LT" altLang="lt-LT" b="1" dirty="0">
                <a:latin typeface="Garamond" panose="02020404030301010803" pitchFamily="18" charset="0"/>
              </a:rPr>
              <a:t>Loreta Laurinavičienė.</a:t>
            </a:r>
          </a:p>
          <a:p>
            <a:pPr algn="ctr" eaLnBrk="0" fontAlgn="base" hangingPunct="0">
              <a:spcBef>
                <a:spcPct val="0"/>
              </a:spcBef>
              <a:spcAft>
                <a:spcPct val="0"/>
              </a:spcAft>
            </a:pPr>
            <a:r>
              <a:rPr lang="lt-LT" b="1" dirty="0">
                <a:latin typeface="Garamond" panose="02020404030301010803" pitchFamily="18" charset="0"/>
              </a:rPr>
              <a:t>Dailės olimpiados </a:t>
            </a:r>
            <a:r>
              <a:rPr lang="lt-LT" b="1" dirty="0" smtClean="0">
                <a:latin typeface="Garamond" panose="02020404030301010803" pitchFamily="18" charset="0"/>
              </a:rPr>
              <a:t>II </a:t>
            </a:r>
            <a:r>
              <a:rPr lang="lt-LT" b="1" dirty="0">
                <a:latin typeface="Garamond" panose="02020404030301010803" pitchFamily="18" charset="0"/>
              </a:rPr>
              <a:t>etapo kūrybinis </a:t>
            </a:r>
            <a:r>
              <a:rPr lang="lt-LT" b="1" dirty="0" smtClean="0">
                <a:latin typeface="Garamond" panose="02020404030301010803" pitchFamily="18" charset="0"/>
              </a:rPr>
              <a:t>darbas</a:t>
            </a:r>
            <a:endParaRPr lang="lt-LT" dirty="0"/>
          </a:p>
        </p:txBody>
      </p:sp>
    </p:spTree>
    <p:extLst>
      <p:ext uri="{BB962C8B-B14F-4D97-AF65-F5344CB8AC3E}">
        <p14:creationId xmlns:p14="http://schemas.microsoft.com/office/powerpoint/2010/main" val="2925898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99355" cy="6858000"/>
          </a:xfrm>
          <a:prstGeom prst="rect">
            <a:avLst/>
          </a:prstGeom>
        </p:spPr>
      </p:pic>
      <p:sp>
        <p:nvSpPr>
          <p:cNvPr id="3" name="TextBox 2"/>
          <p:cNvSpPr txBox="1"/>
          <p:nvPr/>
        </p:nvSpPr>
        <p:spPr>
          <a:xfrm>
            <a:off x="4996873" y="5551055"/>
            <a:ext cx="4036291" cy="1077218"/>
          </a:xfrm>
          <a:prstGeom prst="rect">
            <a:avLst/>
          </a:prstGeom>
          <a:noFill/>
        </p:spPr>
        <p:txBody>
          <a:bodyPr wrap="square" rtlCol="0">
            <a:spAutoFit/>
          </a:bodyPr>
          <a:lstStyle/>
          <a:p>
            <a:pPr algn="ctr"/>
            <a:r>
              <a:rPr lang="lt-LT" sz="1600" b="1" dirty="0" smtClean="0">
                <a:latin typeface="Garamond" panose="02020404030301010803" pitchFamily="18" charset="0"/>
              </a:rPr>
              <a:t>RUGILĖ KNIEŽAITĖ</a:t>
            </a:r>
            <a:r>
              <a:rPr lang="lt-LT" altLang="lt-LT" sz="1600" b="1" dirty="0" smtClean="0">
                <a:latin typeface="Garamond" panose="02020404030301010803" pitchFamily="18" charset="0"/>
              </a:rPr>
              <a:t>, I </a:t>
            </a:r>
            <a:r>
              <a:rPr lang="lt-LT" altLang="lt-LT" sz="1600" b="1" dirty="0">
                <a:latin typeface="Garamond" panose="02020404030301010803" pitchFamily="18" charset="0"/>
              </a:rPr>
              <a:t>gimn. klasė, </a:t>
            </a:r>
          </a:p>
          <a:p>
            <a:pPr lvl="0" algn="ctr" eaLnBrk="0" fontAlgn="base" hangingPunct="0">
              <a:spcBef>
                <a:spcPct val="0"/>
              </a:spcBef>
              <a:spcAft>
                <a:spcPct val="0"/>
              </a:spcAft>
            </a:pPr>
            <a:r>
              <a:rPr lang="lt-LT" altLang="lt-LT" sz="1600" b="1" dirty="0">
                <a:latin typeface="Garamond" panose="02020404030301010803" pitchFamily="18" charset="0"/>
              </a:rPr>
              <a:t>Klaipėdos „Ąžuolyno“ gimnazija, </a:t>
            </a:r>
          </a:p>
          <a:p>
            <a:pPr lvl="0" algn="ctr" eaLnBrk="0" fontAlgn="base" hangingPunct="0">
              <a:spcBef>
                <a:spcPct val="0"/>
              </a:spcBef>
              <a:spcAft>
                <a:spcPct val="0"/>
              </a:spcAft>
            </a:pPr>
            <a:r>
              <a:rPr lang="lt-LT" altLang="lt-LT" sz="1600" b="1" dirty="0">
                <a:latin typeface="Garamond" panose="02020404030301010803" pitchFamily="18" charset="0"/>
              </a:rPr>
              <a:t>mokytoja Vilija Morkūnaitė.</a:t>
            </a:r>
          </a:p>
          <a:p>
            <a:pPr algn="ctr" eaLnBrk="0" fontAlgn="base" hangingPunct="0">
              <a:spcBef>
                <a:spcPct val="0"/>
              </a:spcBef>
              <a:spcAft>
                <a:spcPct val="0"/>
              </a:spcAft>
            </a:pPr>
            <a:r>
              <a:rPr lang="lt-LT" sz="1600" b="1" dirty="0">
                <a:latin typeface="Garamond" panose="02020404030301010803" pitchFamily="18" charset="0"/>
              </a:rPr>
              <a:t>Dailės olimpiados I etapo kūrybinis darbas</a:t>
            </a:r>
          </a:p>
        </p:txBody>
      </p:sp>
    </p:spTree>
    <p:extLst>
      <p:ext uri="{BB962C8B-B14F-4D97-AF65-F5344CB8AC3E}">
        <p14:creationId xmlns:p14="http://schemas.microsoft.com/office/powerpoint/2010/main" val="38350820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1091" y="0"/>
            <a:ext cx="4802909" cy="6861600"/>
          </a:xfrm>
          <a:prstGeom prst="rect">
            <a:avLst/>
          </a:prstGeom>
        </p:spPr>
      </p:pic>
      <p:sp>
        <p:nvSpPr>
          <p:cNvPr id="4" name="TextBox 3"/>
          <p:cNvSpPr txBox="1"/>
          <p:nvPr/>
        </p:nvSpPr>
        <p:spPr>
          <a:xfrm>
            <a:off x="203201" y="60646"/>
            <a:ext cx="4063999" cy="6740307"/>
          </a:xfrm>
          <a:prstGeom prst="rect">
            <a:avLst/>
          </a:prstGeom>
          <a:noFill/>
        </p:spPr>
        <p:txBody>
          <a:bodyPr wrap="square" rtlCol="0">
            <a:spAutoFit/>
          </a:bodyPr>
          <a:lstStyle/>
          <a:p>
            <a:r>
              <a:rPr lang="lt-LT" sz="1600" dirty="0" smtClean="0">
                <a:latin typeface="Garamond" panose="02020404030301010803" pitchFamily="18" charset="0"/>
              </a:rPr>
              <a:t>„Savo </a:t>
            </a:r>
            <a:r>
              <a:rPr lang="lt-LT" sz="1600" dirty="0">
                <a:latin typeface="Garamond" panose="02020404030301010803" pitchFamily="18" charset="0"/>
              </a:rPr>
              <a:t>darbe aš norėjau pavaizduoti mano nuomone pasauliui, tokiam koks jis yra dabar, didžiausią įtaką padariusius atradimus. Pirmasis, ir turbūt svarbiausias, atradimas tiek mano piešiny, tiek tikrovėje yra ugnis. Nuo seniausių amžių ugnis sekė žmones visuose evoliucijos etapuose, nuo jos viskas ir prasidėjo. Piešinyje ugnį pasistengiau perteikti mitologijos pagalba - sakoma, jog ugnis pas žmones atkeliavo Prometėjo dėka, jam nunešus šiek tiek jos nuo saulės ratų. </a:t>
            </a:r>
          </a:p>
          <a:p>
            <a:r>
              <a:rPr lang="lt-LT" sz="1600" dirty="0">
                <a:latin typeface="Garamond" panose="02020404030301010803" pitchFamily="18" charset="0"/>
              </a:rPr>
              <a:t>Kai pagalvojame apie ugnį mitologijoje, dažnai į galvą kyla mintys ir apie drakonus, tačiau aš pasirinkau piešti dinozaurą, kuris mano nuomone puikiai atspindi visus atradimus mokslo ir gamtos srityje. Tačiau vien tik mitologija aš neapsistojau, tai pat vaizdavau ir daug spalvotų akmenukų, kurie perteikia brangakmenius, naudingąsias iškasenas. Dėl šių akmenų atradimo mūsų pasaulis galėjo vystytis toliau, o dar juos apdirbus panaudojant ugnį, galėjo tapti tokiu koks yra dabar</a:t>
            </a:r>
            <a:r>
              <a:rPr lang="lt-LT" sz="1600" dirty="0" smtClean="0">
                <a:latin typeface="Garamond" panose="02020404030301010803" pitchFamily="18" charset="0"/>
              </a:rPr>
              <a:t>.“</a:t>
            </a:r>
            <a:endParaRPr lang="lt-LT" sz="1600" dirty="0">
              <a:latin typeface="Garamond" panose="02020404030301010803" pitchFamily="18" charset="0"/>
            </a:endParaRPr>
          </a:p>
          <a:p>
            <a:r>
              <a:rPr lang="lt-LT" sz="1600" b="1" dirty="0">
                <a:latin typeface="Garamond" panose="02020404030301010803" pitchFamily="18" charset="0"/>
              </a:rPr>
              <a:t> </a:t>
            </a:r>
            <a:endParaRPr lang="lt-LT" sz="1600" dirty="0">
              <a:latin typeface="Garamond" panose="02020404030301010803" pitchFamily="18" charset="0"/>
            </a:endParaRPr>
          </a:p>
          <a:p>
            <a:pPr algn="ctr"/>
            <a:r>
              <a:rPr lang="lt-LT" sz="1600" b="1" dirty="0" smtClean="0">
                <a:latin typeface="Garamond" panose="02020404030301010803" pitchFamily="18" charset="0"/>
              </a:rPr>
              <a:t>RUGILĖ </a:t>
            </a:r>
            <a:r>
              <a:rPr lang="lt-LT" sz="1600" b="1" dirty="0">
                <a:latin typeface="Garamond" panose="02020404030301010803" pitchFamily="18" charset="0"/>
              </a:rPr>
              <a:t>KNIEŽAITĖ</a:t>
            </a:r>
            <a:r>
              <a:rPr lang="lt-LT" altLang="lt-LT" sz="1600" b="1" dirty="0">
                <a:latin typeface="Garamond" panose="02020404030301010803" pitchFamily="18" charset="0"/>
              </a:rPr>
              <a:t>, I gimn. klasė, </a:t>
            </a:r>
          </a:p>
          <a:p>
            <a:pPr lvl="0" algn="ctr" eaLnBrk="0" fontAlgn="base" hangingPunct="0">
              <a:spcBef>
                <a:spcPct val="0"/>
              </a:spcBef>
              <a:spcAft>
                <a:spcPct val="0"/>
              </a:spcAft>
            </a:pPr>
            <a:r>
              <a:rPr lang="lt-LT" altLang="lt-LT" sz="1600" b="1" dirty="0">
                <a:latin typeface="Garamond" panose="02020404030301010803" pitchFamily="18" charset="0"/>
              </a:rPr>
              <a:t>Klaipėdos „Ąžuolyno“ gimnazija, </a:t>
            </a:r>
          </a:p>
          <a:p>
            <a:pPr lvl="0" algn="ctr" eaLnBrk="0" fontAlgn="base" hangingPunct="0">
              <a:spcBef>
                <a:spcPct val="0"/>
              </a:spcBef>
              <a:spcAft>
                <a:spcPct val="0"/>
              </a:spcAft>
            </a:pPr>
            <a:r>
              <a:rPr lang="lt-LT" altLang="lt-LT" sz="1600" b="1" dirty="0">
                <a:latin typeface="Garamond" panose="02020404030301010803" pitchFamily="18" charset="0"/>
              </a:rPr>
              <a:t>mokytoja Vilija Morkūnaitė.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22270158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7464" y="285423"/>
            <a:ext cx="6209070" cy="4383491"/>
          </a:xfrm>
          <a:prstGeom prst="rect">
            <a:avLst/>
          </a:prstGeom>
        </p:spPr>
      </p:pic>
      <p:sp>
        <p:nvSpPr>
          <p:cNvPr id="3" name="TextBox 2"/>
          <p:cNvSpPr txBox="1"/>
          <p:nvPr/>
        </p:nvSpPr>
        <p:spPr>
          <a:xfrm>
            <a:off x="226290" y="4904286"/>
            <a:ext cx="8691419" cy="1815882"/>
          </a:xfrm>
          <a:prstGeom prst="rect">
            <a:avLst/>
          </a:prstGeom>
          <a:noFill/>
        </p:spPr>
        <p:txBody>
          <a:bodyPr wrap="square" rtlCol="0">
            <a:spAutoFit/>
          </a:bodyPr>
          <a:lstStyle/>
          <a:p>
            <a:r>
              <a:rPr lang="lt-LT" sz="1600" dirty="0" smtClean="0">
                <a:latin typeface="Garamond" panose="02020404030301010803" pitchFamily="18" charset="0"/>
              </a:rPr>
              <a:t>„</a:t>
            </a:r>
            <a:r>
              <a:rPr lang="lt-LT" sz="1600" dirty="0">
                <a:latin typeface="Garamond" panose="02020404030301010803" pitchFamily="18" charset="0"/>
              </a:rPr>
              <a:t>Kuriant šį darbą norėjau parodyti, kaip pasikeitė informacijos perdavimo būdai. Kaip atsiranda naujos technologijos, kurios keičia </a:t>
            </a:r>
            <a:r>
              <a:rPr lang="lt-LT" sz="1600" dirty="0" smtClean="0">
                <a:latin typeface="Garamond" panose="02020404030301010803" pitchFamily="18" charset="0"/>
              </a:rPr>
              <a:t>senesnes ir </a:t>
            </a:r>
            <a:r>
              <a:rPr lang="lt-LT" sz="1600" dirty="0">
                <a:latin typeface="Garamond" panose="02020404030301010803" pitchFamily="18" charset="0"/>
              </a:rPr>
              <a:t>mes galime bendrauti, dalintis informacija su viso pasaulio žmonėmis, kur jie bebūtų. Kaip keičiasi laikai. Su laikais keičiasi ir žmonės, bei jų poreikiai</a:t>
            </a:r>
            <a:r>
              <a:rPr lang="lt-LT" sz="1600" dirty="0" smtClean="0">
                <a:latin typeface="Garamond" panose="02020404030301010803" pitchFamily="18" charset="0"/>
              </a:rPr>
              <a:t>.“</a:t>
            </a:r>
          </a:p>
          <a:p>
            <a:endParaRPr lang="lt-LT" sz="1600" dirty="0">
              <a:latin typeface="Garamond" panose="02020404030301010803" pitchFamily="18" charset="0"/>
            </a:endParaRPr>
          </a:p>
          <a:p>
            <a:pPr lvl="0" algn="ctr" eaLnBrk="0" fontAlgn="base" hangingPunct="0">
              <a:spcBef>
                <a:spcPct val="0"/>
              </a:spcBef>
              <a:spcAft>
                <a:spcPct val="0"/>
              </a:spcAft>
            </a:pPr>
            <a:r>
              <a:rPr lang="lt-LT" sz="1600" b="1" dirty="0" smtClean="0">
                <a:latin typeface="Garamond" panose="02020404030301010803" pitchFamily="18" charset="0"/>
              </a:rPr>
              <a:t>SIMONA KETLERIŪTĖ</a:t>
            </a:r>
            <a:r>
              <a:rPr lang="lt-LT" altLang="lt-LT" sz="1600" b="1" dirty="0" smtClean="0">
                <a:latin typeface="Garamond" panose="02020404030301010803" pitchFamily="18" charset="0"/>
              </a:rPr>
              <a:t>, </a:t>
            </a:r>
            <a:r>
              <a:rPr lang="lt-LT" altLang="lt-LT" sz="1600" b="1" dirty="0">
                <a:latin typeface="Garamond" panose="02020404030301010803" pitchFamily="18" charset="0"/>
              </a:rPr>
              <a:t>8 klasė, </a:t>
            </a: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Vydūno gimnazija, </a:t>
            </a:r>
          </a:p>
          <a:p>
            <a:pPr lvl="0" algn="ctr" eaLnBrk="0" fontAlgn="base" hangingPunct="0">
              <a:spcBef>
                <a:spcPct val="0"/>
              </a:spcBef>
              <a:spcAft>
                <a:spcPct val="0"/>
              </a:spcAft>
            </a:pPr>
            <a:r>
              <a:rPr lang="lt-LT" altLang="lt-LT" sz="1600" b="1" dirty="0">
                <a:latin typeface="Garamond" panose="02020404030301010803" pitchFamily="18" charset="0"/>
              </a:rPr>
              <a:t>mokytoja Tatjana Semionova.</a:t>
            </a:r>
          </a:p>
          <a:p>
            <a:pPr algn="ctr" eaLnBrk="0" fontAlgn="base" hangingPunct="0">
              <a:spcBef>
                <a:spcPct val="0"/>
              </a:spcBef>
              <a:spcAft>
                <a:spcPct val="0"/>
              </a:spcAft>
            </a:pPr>
            <a:r>
              <a:rPr lang="lt-LT" sz="1600" b="1" dirty="0">
                <a:latin typeface="Garamond" panose="02020404030301010803" pitchFamily="18" charset="0"/>
              </a:rPr>
              <a:t>Dailės olimpiados I etapo kūrybinis </a:t>
            </a:r>
            <a:r>
              <a:rPr lang="lt-LT" sz="1600" b="1" dirty="0" smtClean="0">
                <a:latin typeface="Garamond" panose="02020404030301010803" pitchFamily="18" charset="0"/>
              </a:rPr>
              <a:t>darbas</a:t>
            </a:r>
            <a:endParaRPr lang="lt-LT" sz="1600" b="1" dirty="0">
              <a:latin typeface="Garamond" panose="02020404030301010803" pitchFamily="18" charset="0"/>
            </a:endParaRPr>
          </a:p>
        </p:txBody>
      </p:sp>
    </p:spTree>
    <p:extLst>
      <p:ext uri="{BB962C8B-B14F-4D97-AF65-F5344CB8AC3E}">
        <p14:creationId xmlns:p14="http://schemas.microsoft.com/office/powerpoint/2010/main" val="15351835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400673" y="-671415"/>
            <a:ext cx="4398069" cy="6155465"/>
          </a:xfrm>
          <a:prstGeom prst="rect">
            <a:avLst/>
          </a:prstGeom>
        </p:spPr>
      </p:pic>
      <p:sp>
        <p:nvSpPr>
          <p:cNvPr id="3" name="TextBox 2"/>
          <p:cNvSpPr txBox="1"/>
          <p:nvPr/>
        </p:nvSpPr>
        <p:spPr>
          <a:xfrm>
            <a:off x="138544" y="4605352"/>
            <a:ext cx="8922329" cy="2062103"/>
          </a:xfrm>
          <a:prstGeom prst="rect">
            <a:avLst/>
          </a:prstGeom>
          <a:noFill/>
        </p:spPr>
        <p:txBody>
          <a:bodyPr wrap="square" rtlCol="0">
            <a:spAutoFit/>
          </a:bodyPr>
          <a:lstStyle/>
          <a:p>
            <a:r>
              <a:rPr lang="lt-LT" sz="1600" dirty="0" smtClean="0">
                <a:latin typeface="Garamond" panose="02020404030301010803" pitchFamily="18" charset="0"/>
              </a:rPr>
              <a:t>„Praeitis </a:t>
            </a:r>
            <a:r>
              <a:rPr lang="lt-LT" sz="1600" dirty="0">
                <a:latin typeface="Garamond" panose="02020404030301010803" pitchFamily="18" charset="0"/>
              </a:rPr>
              <a:t>ateityje.</a:t>
            </a:r>
          </a:p>
          <a:p>
            <a:r>
              <a:rPr lang="lt-LT" sz="1600" dirty="0">
                <a:latin typeface="Garamond" panose="02020404030301010803" pitchFamily="18" charset="0"/>
              </a:rPr>
              <a:t>Savo darbe piešiau lėktuvą. O po juo skrenda jo šešėlis. Tas šešėlis yra pats pirmas </a:t>
            </a:r>
            <a:r>
              <a:rPr lang="lt-LT" sz="1600" dirty="0" smtClean="0">
                <a:latin typeface="Garamond" panose="02020404030301010803" pitchFamily="18" charset="0"/>
              </a:rPr>
              <a:t>sukonstruotas </a:t>
            </a:r>
            <a:r>
              <a:rPr lang="lt-LT" sz="1600" dirty="0">
                <a:latin typeface="Garamond" panose="02020404030301010803" pitchFamily="18" charset="0"/>
              </a:rPr>
              <a:t>lėktuvo modelis. Tai simbolizuoja, kaip net ir dabar pats greičiausias lėktuvas, kuris skrenda raižydamas padanges, atsirado iš pačio pirmo bandymo. Iš pačio lėčiausio, blogiausiai veikiančio lėktuvo</a:t>
            </a:r>
            <a:r>
              <a:rPr lang="lt-LT" sz="1600" dirty="0" smtClean="0">
                <a:latin typeface="Garamond" panose="02020404030301010803" pitchFamily="18" charset="0"/>
              </a:rPr>
              <a:t>.“</a:t>
            </a:r>
          </a:p>
          <a:p>
            <a:endParaRPr lang="lt-LT" sz="1600" dirty="0" smtClean="0">
              <a:latin typeface="Garamond" panose="02020404030301010803" pitchFamily="18" charset="0"/>
            </a:endParaRPr>
          </a:p>
          <a:p>
            <a:pPr lvl="0" algn="ctr" eaLnBrk="0" fontAlgn="base" hangingPunct="0">
              <a:spcBef>
                <a:spcPct val="0"/>
              </a:spcBef>
              <a:spcAft>
                <a:spcPct val="0"/>
              </a:spcAft>
            </a:pPr>
            <a:r>
              <a:rPr lang="lt-LT" sz="1600" b="1" dirty="0">
                <a:latin typeface="Garamond" panose="02020404030301010803" pitchFamily="18" charset="0"/>
              </a:rPr>
              <a:t>SIMONA KETLERIŪTĖ</a:t>
            </a:r>
            <a:r>
              <a:rPr lang="lt-LT" altLang="lt-LT" sz="1600" b="1" dirty="0">
                <a:latin typeface="Garamond" panose="02020404030301010803" pitchFamily="18" charset="0"/>
              </a:rPr>
              <a:t>, 8 klasė, </a:t>
            </a: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Vydūno gimnazija, </a:t>
            </a:r>
          </a:p>
          <a:p>
            <a:pPr lvl="0" algn="ctr" eaLnBrk="0" fontAlgn="base" hangingPunct="0">
              <a:spcBef>
                <a:spcPct val="0"/>
              </a:spcBef>
              <a:spcAft>
                <a:spcPct val="0"/>
              </a:spcAft>
            </a:pPr>
            <a:r>
              <a:rPr lang="lt-LT" altLang="lt-LT" sz="1600" b="1" dirty="0">
                <a:latin typeface="Garamond" panose="02020404030301010803" pitchFamily="18" charset="0"/>
              </a:rPr>
              <a:t>mokytoja Tatjana Semionova.</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a:t>
            </a:r>
            <a:r>
              <a:rPr lang="lt-LT" sz="1600" b="1" dirty="0" smtClean="0">
                <a:latin typeface="Garamond" panose="02020404030301010803" pitchFamily="18" charset="0"/>
              </a:rPr>
              <a:t>darbas</a:t>
            </a:r>
            <a:endParaRPr lang="lt-LT" sz="1600" b="1" dirty="0">
              <a:latin typeface="Garamond" panose="02020404030301010803" pitchFamily="18" charset="0"/>
            </a:endParaRPr>
          </a:p>
        </p:txBody>
      </p:sp>
    </p:spTree>
    <p:extLst>
      <p:ext uri="{BB962C8B-B14F-4D97-AF65-F5344CB8AC3E}">
        <p14:creationId xmlns:p14="http://schemas.microsoft.com/office/powerpoint/2010/main" val="29316915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12145" cy="6843842"/>
          </a:xfrm>
          <a:prstGeom prst="rect">
            <a:avLst/>
          </a:prstGeom>
        </p:spPr>
      </p:pic>
      <p:sp>
        <p:nvSpPr>
          <p:cNvPr id="4" name="TextBox 3"/>
          <p:cNvSpPr txBox="1"/>
          <p:nvPr/>
        </p:nvSpPr>
        <p:spPr>
          <a:xfrm>
            <a:off x="4812145" y="5518636"/>
            <a:ext cx="4331855" cy="1077218"/>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smtClean="0">
                <a:latin typeface="Garamond" panose="02020404030301010803" pitchFamily="18" charset="0"/>
              </a:rPr>
              <a:t>SOFIJA VITINOVIČ, </a:t>
            </a:r>
            <a:r>
              <a:rPr lang="lt-LT" altLang="lt-LT" sz="1600" b="1" dirty="0">
                <a:latin typeface="Garamond" panose="02020404030301010803" pitchFamily="18" charset="0"/>
              </a:rPr>
              <a:t>8 klasė </a:t>
            </a:r>
          </a:p>
          <a:p>
            <a:pPr lvl="0" algn="ctr" eaLnBrk="0" fontAlgn="base" hangingPunct="0">
              <a:spcBef>
                <a:spcPct val="0"/>
              </a:spcBef>
              <a:spcAft>
                <a:spcPct val="0"/>
              </a:spcAft>
            </a:pPr>
            <a:r>
              <a:rPr lang="lt-LT" altLang="lt-LT" sz="1600" b="1" dirty="0">
                <a:latin typeface="Garamond" panose="02020404030301010803" pitchFamily="18" charset="0"/>
              </a:rPr>
              <a:t>Klaipėdos licėjus, </a:t>
            </a:r>
          </a:p>
          <a:p>
            <a:pPr lvl="0" algn="ctr" eaLnBrk="0" fontAlgn="base" hangingPunct="0">
              <a:spcBef>
                <a:spcPct val="0"/>
              </a:spcBef>
              <a:spcAft>
                <a:spcPct val="0"/>
              </a:spcAft>
            </a:pPr>
            <a:r>
              <a:rPr lang="lt-LT" altLang="lt-LT" sz="1600" b="1" dirty="0">
                <a:latin typeface="Garamond" panose="02020404030301010803" pitchFamily="18" charset="0"/>
              </a:rPr>
              <a:t>mokytoja Toma Šlimaitė-Bubelienė.</a:t>
            </a:r>
          </a:p>
          <a:p>
            <a:pPr algn="ctr" eaLnBrk="0" fontAlgn="base" hangingPunct="0">
              <a:spcBef>
                <a:spcPct val="0"/>
              </a:spcBef>
              <a:spcAft>
                <a:spcPct val="0"/>
              </a:spcAft>
            </a:pPr>
            <a:r>
              <a:rPr lang="lt-LT" sz="1600" b="1" dirty="0">
                <a:latin typeface="Garamond" panose="02020404030301010803" pitchFamily="18" charset="0"/>
              </a:rPr>
              <a:t>Dailės olimpiados I etapo kūrybinis darbas</a:t>
            </a:r>
          </a:p>
        </p:txBody>
      </p:sp>
    </p:spTree>
    <p:extLst>
      <p:ext uri="{BB962C8B-B14F-4D97-AF65-F5344CB8AC3E}">
        <p14:creationId xmlns:p14="http://schemas.microsoft.com/office/powerpoint/2010/main" val="39031921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0745" y="0"/>
            <a:ext cx="5143499" cy="6858000"/>
          </a:xfrm>
          <a:prstGeom prst="rect">
            <a:avLst/>
          </a:prstGeom>
        </p:spPr>
      </p:pic>
      <p:sp>
        <p:nvSpPr>
          <p:cNvPr id="3" name="TextBox 2"/>
          <p:cNvSpPr txBox="1"/>
          <p:nvPr/>
        </p:nvSpPr>
        <p:spPr>
          <a:xfrm>
            <a:off x="0" y="5523346"/>
            <a:ext cx="4020745" cy="1077218"/>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a:latin typeface="Garamond" panose="02020404030301010803" pitchFamily="18" charset="0"/>
              </a:rPr>
              <a:t>SOFIJA VITINOVIČ, 8 klasė </a:t>
            </a:r>
          </a:p>
          <a:p>
            <a:pPr lvl="0" algn="ctr" eaLnBrk="0" fontAlgn="base" hangingPunct="0">
              <a:spcBef>
                <a:spcPct val="0"/>
              </a:spcBef>
              <a:spcAft>
                <a:spcPct val="0"/>
              </a:spcAft>
            </a:pPr>
            <a:r>
              <a:rPr lang="lt-LT" altLang="lt-LT" sz="1600" b="1" dirty="0">
                <a:latin typeface="Garamond" panose="02020404030301010803" pitchFamily="18" charset="0"/>
              </a:rPr>
              <a:t>Klaipėdos licėjus, </a:t>
            </a:r>
          </a:p>
          <a:p>
            <a:pPr lvl="0" algn="ctr" eaLnBrk="0" fontAlgn="base" hangingPunct="0">
              <a:spcBef>
                <a:spcPct val="0"/>
              </a:spcBef>
              <a:spcAft>
                <a:spcPct val="0"/>
              </a:spcAft>
            </a:pPr>
            <a:r>
              <a:rPr lang="lt-LT" altLang="lt-LT" sz="1600" b="1" dirty="0">
                <a:latin typeface="Garamond" panose="02020404030301010803" pitchFamily="18" charset="0"/>
              </a:rPr>
              <a:t>mokytoja Toma Šlimaitė-Bubelienė.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etapo </a:t>
            </a:r>
            <a:r>
              <a:rPr lang="lt-LT" sz="1600" b="1" dirty="0">
                <a:latin typeface="Garamond" panose="02020404030301010803" pitchFamily="18" charset="0"/>
              </a:rPr>
              <a:t>kūrybinis darbas</a:t>
            </a:r>
          </a:p>
        </p:txBody>
      </p:sp>
    </p:spTree>
    <p:extLst>
      <p:ext uri="{BB962C8B-B14F-4D97-AF65-F5344CB8AC3E}">
        <p14:creationId xmlns:p14="http://schemas.microsoft.com/office/powerpoint/2010/main" val="34351668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rotWithShape="1">
          <a:blip r:embed="rId2">
            <a:extLst>
              <a:ext uri="{28A0092B-C50C-407E-A947-70E740481C1C}">
                <a14:useLocalDpi xmlns:a14="http://schemas.microsoft.com/office/drawing/2010/main" val="0"/>
              </a:ext>
            </a:extLst>
          </a:blip>
          <a:srcRect t="3321" r="534" b="-1"/>
          <a:stretch/>
        </p:blipFill>
        <p:spPr>
          <a:xfrm>
            <a:off x="911163" y="377608"/>
            <a:ext cx="7321674" cy="5224769"/>
          </a:xfrm>
          <a:prstGeom prst="rect">
            <a:avLst/>
          </a:prstGeom>
        </p:spPr>
      </p:pic>
      <p:sp>
        <p:nvSpPr>
          <p:cNvPr id="3" name="TextBox 2"/>
          <p:cNvSpPr txBox="1"/>
          <p:nvPr/>
        </p:nvSpPr>
        <p:spPr>
          <a:xfrm>
            <a:off x="0" y="5806961"/>
            <a:ext cx="9144000" cy="830997"/>
          </a:xfrm>
          <a:prstGeom prst="rect">
            <a:avLst/>
          </a:prstGeom>
          <a:noFill/>
        </p:spPr>
        <p:txBody>
          <a:bodyPr wrap="square" rtlCol="0">
            <a:spAutoFit/>
          </a:bodyPr>
          <a:lstStyle/>
          <a:p>
            <a:pPr algn="ctr"/>
            <a:r>
              <a:rPr lang="lt-LT" sz="1600" b="1" dirty="0" smtClean="0">
                <a:latin typeface="Garamond" panose="02020404030301010803" pitchFamily="18" charset="0"/>
              </a:rPr>
              <a:t>UGNĖ JUCIŪTĖ</a:t>
            </a:r>
            <a:r>
              <a:rPr lang="lt-LT" altLang="lt-LT" sz="1600" b="1" dirty="0" smtClean="0">
                <a:latin typeface="Garamond" panose="02020404030301010803" pitchFamily="18" charset="0"/>
              </a:rPr>
              <a:t>, II </a:t>
            </a:r>
            <a:r>
              <a:rPr lang="lt-LT" altLang="lt-LT" sz="1600" b="1" dirty="0">
                <a:latin typeface="Garamond" panose="02020404030301010803" pitchFamily="18" charset="0"/>
              </a:rPr>
              <a:t>gimn. klasė, </a:t>
            </a: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„Ąžuolyno“ gimnazija, </a:t>
            </a:r>
          </a:p>
          <a:p>
            <a:pPr lvl="0" algn="ctr" eaLnBrk="0" fontAlgn="base" hangingPunct="0">
              <a:spcBef>
                <a:spcPct val="0"/>
              </a:spcBef>
              <a:spcAft>
                <a:spcPct val="0"/>
              </a:spcAft>
            </a:pPr>
            <a:r>
              <a:rPr lang="lt-LT" altLang="lt-LT" sz="1600" b="1" dirty="0">
                <a:latin typeface="Garamond" panose="02020404030301010803" pitchFamily="18" charset="0"/>
              </a:rPr>
              <a:t>mokytoja Vilija Morkūnaitė.</a:t>
            </a:r>
          </a:p>
          <a:p>
            <a:pPr algn="ctr" eaLnBrk="0" fontAlgn="base" hangingPunct="0">
              <a:spcBef>
                <a:spcPct val="0"/>
              </a:spcBef>
              <a:spcAft>
                <a:spcPct val="0"/>
              </a:spcAft>
            </a:pPr>
            <a:r>
              <a:rPr lang="lt-LT" sz="1600" b="1" dirty="0">
                <a:latin typeface="Garamond" panose="02020404030301010803" pitchFamily="18" charset="0"/>
              </a:rPr>
              <a:t>Dailės olimpiados I etapo kūrybinis darbas</a:t>
            </a:r>
          </a:p>
        </p:txBody>
      </p:sp>
    </p:spTree>
    <p:extLst>
      <p:ext uri="{BB962C8B-B14F-4D97-AF65-F5344CB8AC3E}">
        <p14:creationId xmlns:p14="http://schemas.microsoft.com/office/powerpoint/2010/main" val="126089310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402" y="268794"/>
            <a:ext cx="6047010" cy="4272344"/>
          </a:xfrm>
          <a:prstGeom prst="rect">
            <a:avLst/>
          </a:prstGeom>
        </p:spPr>
      </p:pic>
      <p:sp>
        <p:nvSpPr>
          <p:cNvPr id="3" name="TextBox 2"/>
          <p:cNvSpPr txBox="1"/>
          <p:nvPr/>
        </p:nvSpPr>
        <p:spPr>
          <a:xfrm>
            <a:off x="147781" y="4811244"/>
            <a:ext cx="8802253" cy="1815882"/>
          </a:xfrm>
          <a:prstGeom prst="rect">
            <a:avLst/>
          </a:prstGeom>
          <a:noFill/>
        </p:spPr>
        <p:txBody>
          <a:bodyPr wrap="square" rtlCol="0">
            <a:spAutoFit/>
          </a:bodyPr>
          <a:lstStyle/>
          <a:p>
            <a:r>
              <a:rPr lang="lt-LT" sz="1600" dirty="0" smtClean="0">
                <a:latin typeface="Garamond" panose="02020404030301010803" pitchFamily="18" charset="0"/>
              </a:rPr>
              <a:t>„Savo </a:t>
            </a:r>
            <a:r>
              <a:rPr lang="lt-LT" sz="1600" dirty="0">
                <a:latin typeface="Garamond" panose="02020404030301010803" pitchFamily="18" charset="0"/>
              </a:rPr>
              <a:t>darbu norėjau parodyti kiek iš tiesų galime kiekvienas pamatyti. Atradimai yra pasiekiami mums visiems ir mes lyg žaidžiame šachmatais ir atsargiai galvojame apie sekantį ėjimą ir kas eis po jo. Ir atrodo viską mes ant šachmatų lentos atradome, todėl žengiame į kitą pasaulį, </a:t>
            </a:r>
            <a:r>
              <a:rPr lang="lt-LT" sz="1600" dirty="0" smtClean="0">
                <a:latin typeface="Garamond" panose="02020404030301010803" pitchFamily="18" charset="0"/>
              </a:rPr>
              <a:t>naršome </a:t>
            </a:r>
            <a:r>
              <a:rPr lang="lt-LT" sz="1600" dirty="0">
                <a:latin typeface="Garamond" panose="02020404030301010803" pitchFamily="18" charset="0"/>
              </a:rPr>
              <a:t>kosmosą. Laikas atrodo skaičiuoja mūsų trumpas minutes, bet mes vis randame </a:t>
            </a:r>
            <a:r>
              <a:rPr lang="lt-LT" sz="1600" dirty="0" smtClean="0">
                <a:latin typeface="Garamond" panose="02020404030301010803" pitchFamily="18" charset="0"/>
              </a:rPr>
              <a:t>būdų jas </a:t>
            </a:r>
            <a:r>
              <a:rPr lang="lt-LT" sz="1600" dirty="0">
                <a:latin typeface="Garamond" panose="02020404030301010803" pitchFamily="18" charset="0"/>
              </a:rPr>
              <a:t>prailginti</a:t>
            </a:r>
            <a:r>
              <a:rPr lang="lt-LT" sz="1600" dirty="0" smtClean="0">
                <a:latin typeface="Garamond" panose="02020404030301010803" pitchFamily="18" charset="0"/>
              </a:rPr>
              <a:t>.“</a:t>
            </a:r>
          </a:p>
          <a:p>
            <a:pPr algn="ctr"/>
            <a:r>
              <a:rPr lang="lt-LT" sz="1600" b="1" dirty="0" smtClean="0">
                <a:latin typeface="Garamond" panose="02020404030301010803" pitchFamily="18" charset="0"/>
              </a:rPr>
              <a:t>UGNĖ </a:t>
            </a:r>
            <a:r>
              <a:rPr lang="lt-LT" sz="1600" b="1" dirty="0">
                <a:latin typeface="Garamond" panose="02020404030301010803" pitchFamily="18" charset="0"/>
              </a:rPr>
              <a:t>JUCIŪTĖ</a:t>
            </a:r>
            <a:r>
              <a:rPr lang="lt-LT" altLang="lt-LT" sz="1600" b="1" dirty="0">
                <a:latin typeface="Garamond" panose="02020404030301010803" pitchFamily="18" charset="0"/>
              </a:rPr>
              <a:t>, II gimn. klasė, </a:t>
            </a: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„Ąžuolyno“ gimnazija, </a:t>
            </a:r>
          </a:p>
          <a:p>
            <a:pPr lvl="0" algn="ctr" eaLnBrk="0" fontAlgn="base" hangingPunct="0">
              <a:spcBef>
                <a:spcPct val="0"/>
              </a:spcBef>
              <a:spcAft>
                <a:spcPct val="0"/>
              </a:spcAft>
            </a:pPr>
            <a:r>
              <a:rPr lang="lt-LT" altLang="lt-LT" sz="1600" b="1" dirty="0">
                <a:latin typeface="Garamond" panose="02020404030301010803" pitchFamily="18" charset="0"/>
              </a:rPr>
              <a:t>mokytoja Vilija Morkūnaitė.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25520773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892" y="331262"/>
            <a:ext cx="6934215" cy="5077121"/>
          </a:xfrm>
          <a:prstGeom prst="rect">
            <a:avLst/>
          </a:prstGeom>
        </p:spPr>
      </p:pic>
      <p:sp>
        <p:nvSpPr>
          <p:cNvPr id="3" name="TextBox 2"/>
          <p:cNvSpPr txBox="1"/>
          <p:nvPr/>
        </p:nvSpPr>
        <p:spPr>
          <a:xfrm>
            <a:off x="0" y="5709086"/>
            <a:ext cx="9144000" cy="830997"/>
          </a:xfrm>
          <a:prstGeom prst="rect">
            <a:avLst/>
          </a:prstGeom>
          <a:noFill/>
        </p:spPr>
        <p:txBody>
          <a:bodyPr wrap="square" rtlCol="0">
            <a:spAutoFit/>
          </a:bodyPr>
          <a:lstStyle/>
          <a:p>
            <a:pPr algn="ctr"/>
            <a:r>
              <a:rPr lang="lt-LT" sz="1600" b="1" dirty="0">
                <a:latin typeface="Garamond" panose="02020404030301010803" pitchFamily="18" charset="0"/>
              </a:rPr>
              <a:t>UGNĖ </a:t>
            </a:r>
            <a:r>
              <a:rPr lang="lt-LT" sz="1600" b="1" dirty="0" smtClean="0">
                <a:latin typeface="Garamond" panose="02020404030301010803" pitchFamily="18" charset="0"/>
              </a:rPr>
              <a:t>RUSTEIKAITĖ</a:t>
            </a:r>
            <a:r>
              <a:rPr lang="lt-LT" altLang="lt-LT" sz="1600" b="1" dirty="0" smtClean="0">
                <a:latin typeface="Garamond" panose="02020404030301010803" pitchFamily="18" charset="0"/>
              </a:rPr>
              <a:t>, 8 klasė</a:t>
            </a:r>
            <a:r>
              <a:rPr lang="lt-LT" altLang="lt-LT" sz="1600" b="1" dirty="0">
                <a:latin typeface="Garamond" panose="02020404030301010803" pitchFamily="18" charset="0"/>
              </a:rPr>
              <a:t>, </a:t>
            </a:r>
            <a:r>
              <a:rPr lang="lt-LT" altLang="lt-LT" sz="1600" b="1" dirty="0" smtClean="0">
                <a:latin typeface="Garamond" panose="02020404030301010803" pitchFamily="18" charset="0"/>
              </a:rPr>
              <a:t>Klaipėdos </a:t>
            </a:r>
            <a:r>
              <a:rPr lang="lt-LT" altLang="lt-LT" sz="1600" b="1" dirty="0" smtClean="0">
                <a:latin typeface="Garamond" panose="02020404030301010803" pitchFamily="18" charset="0"/>
              </a:rPr>
              <a:t>„Vyturio“ progimnazija</a:t>
            </a:r>
            <a:r>
              <a:rPr lang="lt-LT" altLang="lt-LT" sz="1600" b="1" dirty="0">
                <a:latin typeface="Garamond" panose="02020404030301010803" pitchFamily="18" charset="0"/>
              </a:rPr>
              <a:t>, </a:t>
            </a:r>
          </a:p>
          <a:p>
            <a:pPr lvl="0" algn="ctr" eaLnBrk="0" fontAlgn="base" hangingPunct="0">
              <a:spcBef>
                <a:spcPct val="0"/>
              </a:spcBef>
              <a:spcAft>
                <a:spcPct val="0"/>
              </a:spcAft>
            </a:pPr>
            <a:r>
              <a:rPr lang="lt-LT" altLang="lt-LT" sz="1600" b="1" dirty="0">
                <a:latin typeface="Garamond" panose="02020404030301010803" pitchFamily="18" charset="0"/>
              </a:rPr>
              <a:t>mokytoja </a:t>
            </a:r>
            <a:r>
              <a:rPr lang="lt-LT" altLang="lt-LT" sz="1600" b="1" dirty="0" smtClean="0">
                <a:latin typeface="Garamond" panose="02020404030301010803" pitchFamily="18" charset="0"/>
              </a:rPr>
              <a:t>Rasa Paliakaitė.</a:t>
            </a:r>
            <a:endParaRPr lang="lt-LT" altLang="lt-LT" sz="1600" b="1" dirty="0">
              <a:latin typeface="Garamond" panose="02020404030301010803" pitchFamily="18" charset="0"/>
            </a:endParaRP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19365610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370"/>
            <a:ext cx="5014984" cy="6851630"/>
          </a:xfrm>
          <a:prstGeom prst="rect">
            <a:avLst/>
          </a:prstGeom>
        </p:spPr>
      </p:pic>
      <p:sp>
        <p:nvSpPr>
          <p:cNvPr id="3" name="TextBox 2"/>
          <p:cNvSpPr txBox="1"/>
          <p:nvPr/>
        </p:nvSpPr>
        <p:spPr>
          <a:xfrm>
            <a:off x="5135057" y="3195782"/>
            <a:ext cx="3898107" cy="3416320"/>
          </a:xfrm>
          <a:prstGeom prst="rect">
            <a:avLst/>
          </a:prstGeom>
          <a:noFill/>
        </p:spPr>
        <p:txBody>
          <a:bodyPr wrap="square" rtlCol="0">
            <a:spAutoFit/>
          </a:bodyPr>
          <a:lstStyle/>
          <a:p>
            <a:r>
              <a:rPr lang="lt-LT" dirty="0" smtClean="0">
                <a:latin typeface="Garamond" panose="02020404030301010803" pitchFamily="18" charset="0"/>
              </a:rPr>
              <a:t>„Šiame </a:t>
            </a:r>
            <a:r>
              <a:rPr lang="lt-LT" dirty="0">
                <a:latin typeface="Garamond" panose="02020404030301010803" pitchFamily="18" charset="0"/>
              </a:rPr>
              <a:t>piešinyje vaizdavau atgyjančius atradimus, kaip juos pakeičia ir kaip tie atradimai/išradimai kurie kažkada buvo patys naujausi tampa pačiais seniausiais</a:t>
            </a:r>
            <a:r>
              <a:rPr lang="lt-LT" dirty="0" smtClean="0">
                <a:latin typeface="Garamond" panose="02020404030301010803" pitchFamily="18" charset="0"/>
              </a:rPr>
              <a:t>.“</a:t>
            </a:r>
          </a:p>
          <a:p>
            <a:pPr algn="ctr"/>
            <a:endParaRPr lang="lt-LT" sz="1600" b="1" dirty="0">
              <a:latin typeface="Garamond" panose="02020404030301010803" pitchFamily="18" charset="0"/>
            </a:endParaRPr>
          </a:p>
          <a:p>
            <a:pPr algn="ctr"/>
            <a:endParaRPr lang="lt-LT" sz="1600" b="1" dirty="0" smtClean="0">
              <a:latin typeface="Garamond" panose="02020404030301010803" pitchFamily="18" charset="0"/>
            </a:endParaRPr>
          </a:p>
          <a:p>
            <a:pPr algn="ctr"/>
            <a:endParaRPr lang="lt-LT" sz="1600" b="1" dirty="0">
              <a:latin typeface="Garamond" panose="02020404030301010803" pitchFamily="18" charset="0"/>
            </a:endParaRPr>
          </a:p>
          <a:p>
            <a:pPr algn="ctr"/>
            <a:endParaRPr lang="lt-LT" sz="1600" b="1" dirty="0" smtClean="0">
              <a:latin typeface="Garamond" panose="02020404030301010803" pitchFamily="18" charset="0"/>
            </a:endParaRPr>
          </a:p>
          <a:p>
            <a:pPr algn="ctr"/>
            <a:r>
              <a:rPr lang="lt-LT" sz="1600" b="1" dirty="0" smtClean="0">
                <a:latin typeface="Garamond" panose="02020404030301010803" pitchFamily="18" charset="0"/>
              </a:rPr>
              <a:t>UGNĖ </a:t>
            </a:r>
            <a:r>
              <a:rPr lang="lt-LT" sz="1600" b="1" dirty="0">
                <a:latin typeface="Garamond" panose="02020404030301010803" pitchFamily="18" charset="0"/>
              </a:rPr>
              <a:t>RUSTEIKAITĖ</a:t>
            </a:r>
            <a:r>
              <a:rPr lang="lt-LT" altLang="lt-LT" sz="1600" b="1" dirty="0">
                <a:latin typeface="Garamond" panose="02020404030301010803" pitchFamily="18" charset="0"/>
              </a:rPr>
              <a:t>, 8 klasė, </a:t>
            </a:r>
          </a:p>
          <a:p>
            <a:pPr lvl="0" algn="ctr" eaLnBrk="0" fontAlgn="base" hangingPunct="0">
              <a:spcBef>
                <a:spcPct val="0"/>
              </a:spcBef>
              <a:spcAft>
                <a:spcPct val="0"/>
              </a:spcAft>
            </a:pPr>
            <a:r>
              <a:rPr lang="lt-LT" altLang="lt-LT" sz="1600" b="1" dirty="0">
                <a:latin typeface="Garamond" panose="02020404030301010803" pitchFamily="18" charset="0"/>
              </a:rPr>
              <a:t>Klaipėdos „Vyturio“ progimnazija, </a:t>
            </a:r>
          </a:p>
          <a:p>
            <a:pPr lvl="0" algn="ctr" eaLnBrk="0" fontAlgn="base" hangingPunct="0">
              <a:spcBef>
                <a:spcPct val="0"/>
              </a:spcBef>
              <a:spcAft>
                <a:spcPct val="0"/>
              </a:spcAft>
            </a:pPr>
            <a:r>
              <a:rPr lang="lt-LT" altLang="lt-LT" sz="1600" b="1" dirty="0">
                <a:latin typeface="Garamond" panose="02020404030301010803" pitchFamily="18" charset="0"/>
              </a:rPr>
              <a:t>mokytoja Rasa Paliakaitė.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868031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2613" cy="6858000"/>
          </a:xfrm>
          <a:prstGeom prst="rect">
            <a:avLst/>
          </a:prstGeom>
        </p:spPr>
      </p:pic>
      <p:sp>
        <p:nvSpPr>
          <p:cNvPr id="3" name="TextBox 2"/>
          <p:cNvSpPr txBox="1"/>
          <p:nvPr/>
        </p:nvSpPr>
        <p:spPr>
          <a:xfrm>
            <a:off x="5078682" y="5095153"/>
            <a:ext cx="4065318" cy="1323439"/>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a:latin typeface="Garamond" panose="02020404030301010803" pitchFamily="18" charset="0"/>
              </a:rPr>
              <a:t>DOVYDAS GABALIS, </a:t>
            </a:r>
            <a:endParaRPr lang="lt-LT" altLang="lt-LT" sz="1600" b="1" dirty="0" smtClean="0">
              <a:latin typeface="Garamond" panose="02020404030301010803" pitchFamily="18" charset="0"/>
            </a:endParaRPr>
          </a:p>
          <a:p>
            <a:pPr lvl="0" algn="ctr" eaLnBrk="0" fontAlgn="base" hangingPunct="0">
              <a:spcBef>
                <a:spcPct val="0"/>
              </a:spcBef>
              <a:spcAft>
                <a:spcPct val="0"/>
              </a:spcAft>
            </a:pPr>
            <a:r>
              <a:rPr lang="lt-LT" altLang="lt-LT" sz="1600" b="1" dirty="0" smtClean="0">
                <a:latin typeface="Garamond" panose="02020404030301010803" pitchFamily="18" charset="0"/>
              </a:rPr>
              <a:t>II gimn. klasė,</a:t>
            </a:r>
          </a:p>
          <a:p>
            <a:pPr lvl="0" algn="ctr" eaLnBrk="0" fontAlgn="base" hangingPunct="0">
              <a:spcBef>
                <a:spcPct val="0"/>
              </a:spcBef>
              <a:spcAft>
                <a:spcPct val="0"/>
              </a:spcAft>
            </a:pPr>
            <a:r>
              <a:rPr lang="lt-LT" altLang="lt-LT" sz="1600" b="1" dirty="0" smtClean="0">
                <a:latin typeface="Garamond" panose="02020404030301010803" pitchFamily="18" charset="0"/>
              </a:rPr>
              <a:t> </a:t>
            </a:r>
            <a:r>
              <a:rPr lang="lt-LT" altLang="lt-LT" sz="1600" b="1" dirty="0">
                <a:latin typeface="Garamond" panose="02020404030301010803" pitchFamily="18" charset="0"/>
              </a:rPr>
              <a:t>Klaipėdos Adomo Brako dailės mokykla, </a:t>
            </a:r>
          </a:p>
          <a:p>
            <a:pPr lvl="0" algn="ctr" eaLnBrk="0" fontAlgn="base" hangingPunct="0">
              <a:spcBef>
                <a:spcPct val="0"/>
              </a:spcBef>
              <a:spcAft>
                <a:spcPct val="0"/>
              </a:spcAft>
            </a:pPr>
            <a:r>
              <a:rPr lang="lt-LT" altLang="lt-LT" sz="1600" b="1" dirty="0" smtClean="0">
                <a:latin typeface="Garamond" panose="02020404030301010803" pitchFamily="18" charset="0"/>
              </a:rPr>
              <a:t>mokytoja </a:t>
            </a:r>
            <a:r>
              <a:rPr lang="lt-LT" altLang="lt-LT" sz="1600" b="1" dirty="0">
                <a:latin typeface="Garamond" panose="02020404030301010803" pitchFamily="18" charset="0"/>
              </a:rPr>
              <a:t>Inga Šmitienė.</a:t>
            </a:r>
          </a:p>
          <a:p>
            <a:pPr algn="ctr" eaLnBrk="0" fontAlgn="base" hangingPunct="0">
              <a:spcBef>
                <a:spcPct val="0"/>
              </a:spcBef>
              <a:spcAft>
                <a:spcPct val="0"/>
              </a:spcAft>
            </a:pPr>
            <a:r>
              <a:rPr lang="lt-LT" sz="1600" b="1" dirty="0">
                <a:latin typeface="Garamond" panose="02020404030301010803" pitchFamily="18" charset="0"/>
              </a:rPr>
              <a:t>Dailės olimpiados I etapo kūrybinis darbas</a:t>
            </a:r>
          </a:p>
        </p:txBody>
      </p:sp>
      <p:pic>
        <p:nvPicPr>
          <p:cNvPr id="4" name="Paveikslėlis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367" y="87329"/>
            <a:ext cx="3266062" cy="4619897"/>
          </a:xfrm>
          <a:prstGeom prst="rect">
            <a:avLst/>
          </a:prstGeom>
        </p:spPr>
      </p:pic>
    </p:spTree>
    <p:extLst>
      <p:ext uri="{BB962C8B-B14F-4D97-AF65-F5344CB8AC3E}">
        <p14:creationId xmlns:p14="http://schemas.microsoft.com/office/powerpoint/2010/main" val="6184345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4893" y="0"/>
            <a:ext cx="4609107" cy="6721185"/>
          </a:xfrm>
          <a:prstGeom prst="rect">
            <a:avLst/>
          </a:prstGeom>
        </p:spPr>
      </p:pic>
      <p:sp>
        <p:nvSpPr>
          <p:cNvPr id="4" name="TextBox 3"/>
          <p:cNvSpPr txBox="1"/>
          <p:nvPr/>
        </p:nvSpPr>
        <p:spPr>
          <a:xfrm>
            <a:off x="193801" y="2481563"/>
            <a:ext cx="4221019" cy="4239622"/>
          </a:xfrm>
          <a:prstGeom prst="rect">
            <a:avLst/>
          </a:prstGeom>
          <a:noFill/>
        </p:spPr>
        <p:txBody>
          <a:bodyPr wrap="square" rtlCol="0">
            <a:spAutoFit/>
          </a:bodyPr>
          <a:lstStyle/>
          <a:p>
            <a:r>
              <a:rPr lang="lt-LT" sz="1600" dirty="0" smtClean="0">
                <a:latin typeface="Garamond" panose="02020404030301010803" pitchFamily="18" charset="0"/>
              </a:rPr>
              <a:t>„Savo </a:t>
            </a:r>
            <a:r>
              <a:rPr lang="lt-LT" sz="1600" dirty="0">
                <a:latin typeface="Garamond" panose="02020404030301010803" pitchFamily="18" charset="0"/>
              </a:rPr>
              <a:t>kūrinyje norėjau pavaizduoti archeologės Marijos Gimbutienės atradimus. Kūriniui idėjų sėmiausi iš Marijos Gimbutienės šimtmečio proga sukurtos parodos „Deivės ir kariai“. Piešinio centre yra archeologės atrasta moters skulptūra, o aplink ją kariai</a:t>
            </a:r>
            <a:r>
              <a:rPr lang="lt-LT" sz="1600" dirty="0" smtClean="0">
                <a:latin typeface="Garamond" panose="02020404030301010803" pitchFamily="18" charset="0"/>
              </a:rPr>
              <a:t>.“</a:t>
            </a:r>
          </a:p>
          <a:p>
            <a:endParaRPr lang="lt-LT" sz="1600" dirty="0">
              <a:latin typeface="Garamond" panose="02020404030301010803" pitchFamily="18" charset="0"/>
            </a:endParaRPr>
          </a:p>
          <a:p>
            <a:endParaRPr lang="lt-LT" sz="1600" dirty="0" smtClean="0">
              <a:latin typeface="Garamond" panose="02020404030301010803" pitchFamily="18" charset="0"/>
            </a:endParaRPr>
          </a:p>
          <a:p>
            <a:endParaRPr lang="lt-LT" sz="1600" dirty="0">
              <a:latin typeface="Garamond" panose="02020404030301010803" pitchFamily="18" charset="0"/>
            </a:endParaRPr>
          </a:p>
          <a:p>
            <a:endParaRPr lang="lt-LT" sz="1600" dirty="0" smtClean="0">
              <a:latin typeface="Garamond" panose="02020404030301010803" pitchFamily="18" charset="0"/>
            </a:endParaRPr>
          </a:p>
          <a:p>
            <a:endParaRPr lang="lt-LT" sz="1600" dirty="0" smtClean="0">
              <a:latin typeface="Garamond" panose="02020404030301010803" pitchFamily="18" charset="0"/>
            </a:endParaRPr>
          </a:p>
          <a:p>
            <a:pPr algn="ctr"/>
            <a:r>
              <a:rPr lang="lt-LT" altLang="lt-LT" sz="1600" b="1" dirty="0" smtClean="0">
                <a:latin typeface="Garamond" panose="02020404030301010803" pitchFamily="18" charset="0"/>
              </a:rPr>
              <a:t>URTĖ MATUTYTĖ, </a:t>
            </a:r>
            <a:endParaRPr lang="lt-LT" altLang="lt-LT" sz="1600" b="1" dirty="0">
              <a:latin typeface="Garamond" panose="02020404030301010803" pitchFamily="18" charset="0"/>
            </a:endParaRPr>
          </a:p>
          <a:p>
            <a:pPr lvl="0" algn="ctr" eaLnBrk="0" fontAlgn="base" hangingPunct="0">
              <a:spcBef>
                <a:spcPct val="0"/>
              </a:spcBef>
              <a:spcAft>
                <a:spcPct val="0"/>
              </a:spcAft>
            </a:pPr>
            <a:r>
              <a:rPr lang="lt-LT" altLang="lt-LT" sz="1600" b="1" dirty="0" smtClean="0">
                <a:latin typeface="Garamond" panose="02020404030301010803" pitchFamily="18" charset="0"/>
              </a:rPr>
              <a:t>IV </a:t>
            </a:r>
            <a:r>
              <a:rPr lang="lt-LT" altLang="lt-LT" sz="1600" b="1" dirty="0">
                <a:latin typeface="Garamond" panose="02020404030301010803" pitchFamily="18" charset="0"/>
              </a:rPr>
              <a:t>gimn. klasė, </a:t>
            </a:r>
          </a:p>
          <a:p>
            <a:pPr lvl="0" algn="ctr" eaLnBrk="0" fontAlgn="base" hangingPunct="0">
              <a:spcBef>
                <a:spcPct val="0"/>
              </a:spcBef>
              <a:spcAft>
                <a:spcPct val="0"/>
              </a:spcAft>
            </a:pPr>
            <a:r>
              <a:rPr lang="lt-LT" altLang="lt-LT" sz="1600" b="1" dirty="0">
                <a:latin typeface="Garamond" panose="02020404030301010803" pitchFamily="18" charset="0"/>
              </a:rPr>
              <a:t>Klaipėdos Vydūno gimnazija, </a:t>
            </a:r>
          </a:p>
          <a:p>
            <a:pPr lvl="0" algn="ctr" eaLnBrk="0" fontAlgn="base" hangingPunct="0">
              <a:spcBef>
                <a:spcPct val="0"/>
              </a:spcBef>
              <a:spcAft>
                <a:spcPct val="0"/>
              </a:spcAft>
            </a:pPr>
            <a:r>
              <a:rPr lang="lt-LT" altLang="lt-LT" sz="1600" b="1" dirty="0">
                <a:latin typeface="Garamond" panose="02020404030301010803" pitchFamily="18" charset="0"/>
              </a:rPr>
              <a:t>mokytoja Saulė Želnytė.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 </a:t>
            </a:r>
            <a:r>
              <a:rPr lang="lt-LT" sz="1600" b="1" dirty="0">
                <a:latin typeface="Garamond" panose="02020404030301010803" pitchFamily="18" charset="0"/>
              </a:rPr>
              <a:t>etapo kūrybinis darbas</a:t>
            </a:r>
            <a:endParaRPr lang="lt-LT" sz="1600" dirty="0">
              <a:latin typeface="Garamond" panose="02020404030301010803" pitchFamily="18" charset="0"/>
            </a:endParaRPr>
          </a:p>
          <a:p>
            <a:endParaRPr lang="lt-LT" sz="1350" dirty="0"/>
          </a:p>
        </p:txBody>
      </p:sp>
    </p:spTree>
    <p:extLst>
      <p:ext uri="{BB962C8B-B14F-4D97-AF65-F5344CB8AC3E}">
        <p14:creationId xmlns:p14="http://schemas.microsoft.com/office/powerpoint/2010/main" val="18958437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a:stretch>
            <a:fillRect/>
          </a:stretch>
        </p:blipFill>
        <p:spPr>
          <a:xfrm>
            <a:off x="0" y="0"/>
            <a:ext cx="4843735" cy="6845730"/>
          </a:xfrm>
          <a:prstGeom prst="rect">
            <a:avLst/>
          </a:prstGeom>
        </p:spPr>
      </p:pic>
      <p:sp>
        <p:nvSpPr>
          <p:cNvPr id="3" name="TextBox 2"/>
          <p:cNvSpPr txBox="1"/>
          <p:nvPr/>
        </p:nvSpPr>
        <p:spPr>
          <a:xfrm>
            <a:off x="4959928" y="507177"/>
            <a:ext cx="4054764" cy="6378669"/>
          </a:xfrm>
          <a:prstGeom prst="rect">
            <a:avLst/>
          </a:prstGeom>
          <a:noFill/>
        </p:spPr>
        <p:txBody>
          <a:bodyPr wrap="square" rtlCol="0">
            <a:spAutoFit/>
          </a:bodyPr>
          <a:lstStyle/>
          <a:p>
            <a:r>
              <a:rPr lang="lt-LT" sz="1600" dirty="0" smtClean="0">
                <a:latin typeface="Garamond" panose="02020404030301010803" pitchFamily="18" charset="0"/>
              </a:rPr>
              <a:t>„Paskaičius </a:t>
            </a:r>
            <a:r>
              <a:rPr lang="lt-LT" sz="1600" dirty="0">
                <a:latin typeface="Garamond" panose="02020404030301010803" pitchFamily="18" charset="0"/>
              </a:rPr>
              <a:t>apie Marija </a:t>
            </a:r>
            <a:r>
              <a:rPr lang="lt-LT" sz="1600" dirty="0" smtClean="0">
                <a:latin typeface="Garamond" panose="02020404030301010803" pitchFamily="18" charset="0"/>
              </a:rPr>
              <a:t>Gimbutiene, </a:t>
            </a:r>
            <a:r>
              <a:rPr lang="lt-LT" sz="1600" dirty="0">
                <a:latin typeface="Garamond" panose="02020404030301010803" pitchFamily="18" charset="0"/>
              </a:rPr>
              <a:t>mane labai </a:t>
            </a:r>
            <a:r>
              <a:rPr lang="lt-LT" sz="1600" dirty="0" smtClean="0">
                <a:latin typeface="Garamond" panose="02020404030301010803" pitchFamily="18" charset="0"/>
              </a:rPr>
              <a:t>įkvėpė</a:t>
            </a:r>
            <a:r>
              <a:rPr lang="lt-LT" sz="1600" dirty="0">
                <a:latin typeface="Garamond" panose="02020404030301010803" pitchFamily="18" charset="0"/>
              </a:rPr>
              <a:t>, jos noras domėtis pagoniu </a:t>
            </a:r>
            <a:r>
              <a:rPr lang="lt-LT" sz="1600" dirty="0" smtClean="0">
                <a:latin typeface="Garamond" panose="02020404030301010803" pitchFamily="18" charset="0"/>
              </a:rPr>
              <a:t>tikėjimu. </a:t>
            </a:r>
            <a:r>
              <a:rPr lang="lt-LT" sz="1600" dirty="0">
                <a:latin typeface="Garamond" panose="02020404030301010803" pitchFamily="18" charset="0"/>
              </a:rPr>
              <a:t>Ji labai siekdavo savo tiesos ir turėjo teorija, kad akmens amžiuje vadovavo moterys, todėl tokiame pasaulyje žmonės nekariavo ir gyveno harmonijoje (tai teigė pagal rastas moters siluetą turinčias statulėles), bet už šią teoriją gavo daug pašaipų iš kitų </a:t>
            </a:r>
            <a:r>
              <a:rPr lang="lt-LT" sz="1600" dirty="0" smtClean="0">
                <a:latin typeface="Garamond" panose="02020404030301010803" pitchFamily="18" charset="0"/>
              </a:rPr>
              <a:t>archeologų. </a:t>
            </a:r>
            <a:r>
              <a:rPr lang="lt-LT" sz="1600" dirty="0">
                <a:latin typeface="Garamond" panose="02020404030301010803" pitchFamily="18" charset="0"/>
              </a:rPr>
              <a:t>Marija Gimbutienė vieniems buvo pagonių tyrinėtoja, Lietuvos patriotė, o kitiems feministė, nors Gimbutienė nebuvo jokiuose feministinėse grupuotėse ji </a:t>
            </a:r>
            <a:r>
              <a:rPr lang="lt-LT" sz="1600" dirty="0" smtClean="0">
                <a:latin typeface="Garamond" panose="02020404030301010803" pitchFamily="18" charset="0"/>
              </a:rPr>
              <a:t>vis tiek </a:t>
            </a:r>
            <a:r>
              <a:rPr lang="lt-LT" sz="1600" dirty="0">
                <a:latin typeface="Garamond" panose="02020404030301010803" pitchFamily="18" charset="0"/>
              </a:rPr>
              <a:t>labai paveikė 8-ojo dešimtmečio A</a:t>
            </a:r>
            <a:r>
              <a:rPr lang="lt-LT" sz="1600" dirty="0" smtClean="0">
                <a:latin typeface="Garamond" panose="02020404030301010803" pitchFamily="18" charset="0"/>
              </a:rPr>
              <a:t>merikoje </a:t>
            </a:r>
            <a:r>
              <a:rPr lang="lt-LT" sz="1600" dirty="0">
                <a:latin typeface="Garamond" panose="02020404030301010803" pitchFamily="18" charset="0"/>
              </a:rPr>
              <a:t>vykusius feministinius judėjimus.</a:t>
            </a:r>
          </a:p>
          <a:p>
            <a:r>
              <a:rPr lang="lt-LT" sz="1600" dirty="0">
                <a:latin typeface="Garamond" panose="02020404030301010803" pitchFamily="18" charset="0"/>
              </a:rPr>
              <a:t>Savo piešinyje pavaizdavau </a:t>
            </a:r>
            <a:r>
              <a:rPr lang="lt-LT" sz="1600" dirty="0" smtClean="0">
                <a:latin typeface="Garamond" panose="02020404030301010803" pitchFamily="18" charset="0"/>
              </a:rPr>
              <a:t>Gimbutienę, </a:t>
            </a:r>
            <a:r>
              <a:rPr lang="lt-LT" sz="1600" dirty="0">
                <a:latin typeface="Garamond" panose="02020404030301010803" pitchFamily="18" charset="0"/>
              </a:rPr>
              <a:t>o ant jos </a:t>
            </a:r>
            <a:r>
              <a:rPr lang="lt-LT" sz="1600" dirty="0" smtClean="0">
                <a:latin typeface="Garamond" panose="02020404030301010803" pitchFamily="18" charset="0"/>
              </a:rPr>
              <a:t>užslėptą </a:t>
            </a:r>
            <a:r>
              <a:rPr lang="lt-LT" sz="1600" dirty="0">
                <a:latin typeface="Garamond" panose="02020404030301010803" pitchFamily="18" charset="0"/>
              </a:rPr>
              <a:t>tautinę juostą ir pagonių ženklus. Aplinkui </a:t>
            </a:r>
            <a:r>
              <a:rPr lang="lt-LT" sz="1600" dirty="0" smtClean="0">
                <a:latin typeface="Garamond" panose="02020404030301010803" pitchFamily="18" charset="0"/>
              </a:rPr>
              <a:t>Mariją </a:t>
            </a:r>
            <a:r>
              <a:rPr lang="lt-LT" sz="1600" dirty="0">
                <a:latin typeface="Garamond" panose="02020404030301010803" pitchFamily="18" charset="0"/>
              </a:rPr>
              <a:t>yra jos atrastos </a:t>
            </a:r>
            <a:r>
              <a:rPr lang="lt-LT" sz="1600" dirty="0" smtClean="0">
                <a:latin typeface="Garamond" panose="02020404030301010803" pitchFamily="18" charset="0"/>
              </a:rPr>
              <a:t>statulėlės, </a:t>
            </a:r>
            <a:r>
              <a:rPr lang="lt-LT" sz="1600" dirty="0">
                <a:latin typeface="Garamond" panose="02020404030301010803" pitchFamily="18" charset="0"/>
              </a:rPr>
              <a:t>kurios dabar yra parodoje Gimbutienės 100 metų proga</a:t>
            </a:r>
            <a:r>
              <a:rPr lang="lt-LT" sz="1600" dirty="0" smtClean="0">
                <a:latin typeface="Garamond" panose="02020404030301010803" pitchFamily="18" charset="0"/>
              </a:rPr>
              <a:t>.“</a:t>
            </a:r>
          </a:p>
          <a:p>
            <a:endParaRPr lang="lt-LT" sz="1350" dirty="0"/>
          </a:p>
          <a:p>
            <a:endParaRPr lang="lt-LT" sz="1350" dirty="0" smtClean="0"/>
          </a:p>
          <a:p>
            <a:pPr algn="ctr"/>
            <a:r>
              <a:rPr lang="lt-LT" altLang="lt-LT" sz="1600" b="1" dirty="0">
                <a:latin typeface="Garamond" panose="02020404030301010803" pitchFamily="18" charset="0"/>
              </a:rPr>
              <a:t>URTĖ MATUTYTĖ, </a:t>
            </a:r>
          </a:p>
          <a:p>
            <a:pPr lvl="0" algn="ctr" eaLnBrk="0" fontAlgn="base" hangingPunct="0">
              <a:spcBef>
                <a:spcPct val="0"/>
              </a:spcBef>
              <a:spcAft>
                <a:spcPct val="0"/>
              </a:spcAft>
            </a:pPr>
            <a:r>
              <a:rPr lang="lt-LT" altLang="lt-LT" sz="1600" b="1" dirty="0">
                <a:latin typeface="Garamond" panose="02020404030301010803" pitchFamily="18" charset="0"/>
              </a:rPr>
              <a:t>IV gimn. klasė, </a:t>
            </a:r>
          </a:p>
          <a:p>
            <a:pPr lvl="0" algn="ctr" eaLnBrk="0" fontAlgn="base" hangingPunct="0">
              <a:spcBef>
                <a:spcPct val="0"/>
              </a:spcBef>
              <a:spcAft>
                <a:spcPct val="0"/>
              </a:spcAft>
            </a:pPr>
            <a:r>
              <a:rPr lang="lt-LT" altLang="lt-LT" sz="1600" b="1" dirty="0">
                <a:latin typeface="Garamond" panose="02020404030301010803" pitchFamily="18" charset="0"/>
              </a:rPr>
              <a:t>Klaipėdos Vydūno gimnazija, </a:t>
            </a:r>
          </a:p>
          <a:p>
            <a:pPr lvl="0" algn="ctr" eaLnBrk="0" fontAlgn="base" hangingPunct="0">
              <a:spcBef>
                <a:spcPct val="0"/>
              </a:spcBef>
              <a:spcAft>
                <a:spcPct val="0"/>
              </a:spcAft>
            </a:pPr>
            <a:r>
              <a:rPr lang="lt-LT" altLang="lt-LT" sz="1600" b="1" dirty="0">
                <a:latin typeface="Garamond" panose="02020404030301010803" pitchFamily="18" charset="0"/>
              </a:rPr>
              <a:t>mokytoja Saulė Želnytė.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a:t>
            </a:r>
            <a:r>
              <a:rPr lang="lt-LT" sz="1600" b="1" dirty="0" smtClean="0">
                <a:latin typeface="Garamond" panose="02020404030301010803" pitchFamily="18" charset="0"/>
              </a:rPr>
              <a:t>darbas</a:t>
            </a:r>
            <a:endParaRPr lang="lt-LT" sz="1600" dirty="0">
              <a:latin typeface="Garamond" panose="02020404030301010803" pitchFamily="18" charset="0"/>
            </a:endParaRPr>
          </a:p>
        </p:txBody>
      </p:sp>
    </p:spTree>
    <p:extLst>
      <p:ext uri="{BB962C8B-B14F-4D97-AF65-F5344CB8AC3E}">
        <p14:creationId xmlns:p14="http://schemas.microsoft.com/office/powerpoint/2010/main" val="31294519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03816" cy="6858000"/>
          </a:xfrm>
          <a:prstGeom prst="rect">
            <a:avLst/>
          </a:prstGeom>
        </p:spPr>
      </p:pic>
      <p:sp>
        <p:nvSpPr>
          <p:cNvPr id="4" name="TextBox 3"/>
          <p:cNvSpPr txBox="1"/>
          <p:nvPr/>
        </p:nvSpPr>
        <p:spPr>
          <a:xfrm>
            <a:off x="4803816" y="5511483"/>
            <a:ext cx="4340184" cy="1077218"/>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smtClean="0">
                <a:latin typeface="Garamond" panose="02020404030301010803" pitchFamily="18" charset="0"/>
              </a:rPr>
              <a:t>VALERIJA POTAPOVA, III </a:t>
            </a:r>
            <a:r>
              <a:rPr lang="lt-LT" altLang="lt-LT" sz="1600" b="1" dirty="0">
                <a:latin typeface="Garamond" panose="02020404030301010803" pitchFamily="18" charset="0"/>
              </a:rPr>
              <a:t>gimn. klasė, </a:t>
            </a:r>
          </a:p>
          <a:p>
            <a:pPr lvl="0" algn="ctr" eaLnBrk="0" fontAlgn="base" hangingPunct="0">
              <a:spcBef>
                <a:spcPct val="0"/>
              </a:spcBef>
              <a:spcAft>
                <a:spcPct val="0"/>
              </a:spcAft>
            </a:pPr>
            <a:r>
              <a:rPr lang="lt-LT" altLang="lt-LT" sz="1600" b="1" dirty="0">
                <a:latin typeface="Garamond" panose="02020404030301010803" pitchFamily="18" charset="0"/>
              </a:rPr>
              <a:t>Klaipėdos „Žaliakalnio" gimnazija, </a:t>
            </a:r>
          </a:p>
          <a:p>
            <a:pPr lvl="0" algn="ctr" eaLnBrk="0" fontAlgn="base" hangingPunct="0">
              <a:spcBef>
                <a:spcPct val="0"/>
              </a:spcBef>
              <a:spcAft>
                <a:spcPct val="0"/>
              </a:spcAft>
            </a:pPr>
            <a:r>
              <a:rPr lang="lt-LT" altLang="lt-LT" sz="1600" b="1" dirty="0">
                <a:latin typeface="Garamond" panose="02020404030301010803" pitchFamily="18" charset="0"/>
              </a:rPr>
              <a:t>mokytoja Tatjana Uporova.</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3287011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rotWithShape="1">
          <a:blip r:embed="rId2" cstate="print">
            <a:extLst>
              <a:ext uri="{28A0092B-C50C-407E-A947-70E740481C1C}">
                <a14:useLocalDpi xmlns:a14="http://schemas.microsoft.com/office/drawing/2010/main" val="0"/>
              </a:ext>
            </a:extLst>
          </a:blip>
          <a:srcRect l="-485" t="9336" r="485" b="13865"/>
          <a:stretch/>
        </p:blipFill>
        <p:spPr>
          <a:xfrm rot="5400000">
            <a:off x="-798041" y="776757"/>
            <a:ext cx="6879283" cy="5283200"/>
          </a:xfrm>
          <a:prstGeom prst="rect">
            <a:avLst/>
          </a:prstGeom>
        </p:spPr>
      </p:pic>
      <p:sp>
        <p:nvSpPr>
          <p:cNvPr id="3" name="TextBox 2"/>
          <p:cNvSpPr txBox="1"/>
          <p:nvPr/>
        </p:nvSpPr>
        <p:spPr>
          <a:xfrm>
            <a:off x="5283201" y="4971373"/>
            <a:ext cx="3786909" cy="1323439"/>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a:latin typeface="Garamond" panose="02020404030301010803" pitchFamily="18" charset="0"/>
              </a:rPr>
              <a:t>VALERIJA POTAPOVA, III gimn. klasė, </a:t>
            </a:r>
          </a:p>
          <a:p>
            <a:pPr lvl="0" algn="ctr" eaLnBrk="0" fontAlgn="base" hangingPunct="0">
              <a:spcBef>
                <a:spcPct val="0"/>
              </a:spcBef>
              <a:spcAft>
                <a:spcPct val="0"/>
              </a:spcAft>
            </a:pPr>
            <a:r>
              <a:rPr lang="lt-LT" altLang="lt-LT" sz="1600" b="1" dirty="0">
                <a:latin typeface="Garamond" panose="02020404030301010803" pitchFamily="18" charset="0"/>
              </a:rPr>
              <a:t>Klaipėdos „Žaliakalnio" gimnazija, </a:t>
            </a:r>
          </a:p>
          <a:p>
            <a:pPr lvl="0" algn="ctr" eaLnBrk="0" fontAlgn="base" hangingPunct="0">
              <a:spcBef>
                <a:spcPct val="0"/>
              </a:spcBef>
              <a:spcAft>
                <a:spcPct val="0"/>
              </a:spcAft>
            </a:pPr>
            <a:r>
              <a:rPr lang="lt-LT" altLang="lt-LT" sz="1600" b="1" dirty="0">
                <a:latin typeface="Garamond" panose="02020404030301010803" pitchFamily="18" charset="0"/>
              </a:rPr>
              <a:t>mokytoja Tatjana Uporova.</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darbas</a:t>
            </a:r>
          </a:p>
        </p:txBody>
      </p:sp>
      <p:sp>
        <p:nvSpPr>
          <p:cNvPr id="5" name="TextBox 4"/>
          <p:cNvSpPr txBox="1"/>
          <p:nvPr/>
        </p:nvSpPr>
        <p:spPr>
          <a:xfrm>
            <a:off x="5560290" y="1110033"/>
            <a:ext cx="2974110" cy="2308324"/>
          </a:xfrm>
          <a:prstGeom prst="rect">
            <a:avLst/>
          </a:prstGeom>
          <a:noFill/>
        </p:spPr>
        <p:txBody>
          <a:bodyPr wrap="square" rtlCol="0">
            <a:spAutoFit/>
          </a:bodyPr>
          <a:lstStyle/>
          <a:p>
            <a:pPr lvl="0" defTabSz="914400" eaLnBrk="0" fontAlgn="base" hangingPunct="0">
              <a:spcBef>
                <a:spcPct val="0"/>
              </a:spcBef>
              <a:spcAft>
                <a:spcPct val="0"/>
              </a:spcAft>
            </a:pPr>
            <a:r>
              <a:rPr lang="lt-LT" altLang="lt-LT" sz="1600" dirty="0" smtClean="0">
                <a:solidFill>
                  <a:srgbClr val="202124"/>
                </a:solidFill>
                <a:latin typeface="Garamond" panose="02020404030301010803" pitchFamily="18" charset="0"/>
              </a:rPr>
              <a:t>„Mano </a:t>
            </a:r>
            <a:r>
              <a:rPr lang="lt-LT" altLang="lt-LT" sz="1600" dirty="0">
                <a:solidFill>
                  <a:srgbClr val="202124"/>
                </a:solidFill>
                <a:latin typeface="Garamond" panose="02020404030301010803" pitchFamily="18" charset="0"/>
              </a:rPr>
              <a:t>darbas vadinasi „Laikas“ Savo darbu norėjau parodyti, kad visi atradimai ir išradimai karts nuo karto keičiasi ir tampa geresni. Darbe taip pat pavaizduotas </a:t>
            </a:r>
            <a:r>
              <a:rPr lang="lt-LT" altLang="lt-LT" sz="1600" dirty="0" smtClean="0">
                <a:solidFill>
                  <a:srgbClr val="202124"/>
                </a:solidFill>
                <a:latin typeface="Garamond" panose="02020404030301010803" pitchFamily="18" charset="0"/>
              </a:rPr>
              <a:t>vilką, rodantį </a:t>
            </a:r>
            <a:r>
              <a:rPr lang="lt-LT" altLang="lt-LT" sz="1600" dirty="0">
                <a:solidFill>
                  <a:srgbClr val="202124"/>
                </a:solidFill>
                <a:latin typeface="Garamond" panose="02020404030301010803" pitchFamily="18" charset="0"/>
              </a:rPr>
              <a:t>Lietuvos simboliką ir naujos pradžią. Kiekvienas iš mūsų sugeba patobulinti senus atradimus ir pakeisti žmogaus gyvenimą</a:t>
            </a:r>
            <a:r>
              <a:rPr lang="lt-LT" altLang="lt-LT" sz="1600" dirty="0" smtClean="0">
                <a:solidFill>
                  <a:srgbClr val="202124"/>
                </a:solidFill>
                <a:latin typeface="Garamond" panose="02020404030301010803" pitchFamily="18" charset="0"/>
              </a:rPr>
              <a:t>.“</a:t>
            </a:r>
            <a:r>
              <a:rPr lang="lt-LT" altLang="lt-LT" sz="1600" dirty="0" smtClean="0">
                <a:latin typeface="Garamond" panose="02020404030301010803" pitchFamily="18" charset="0"/>
              </a:rPr>
              <a:t> </a:t>
            </a:r>
            <a:endParaRPr lang="lt-LT" altLang="lt-LT" sz="1600" dirty="0">
              <a:latin typeface="Garamond" panose="02020404030301010803" pitchFamily="18" charset="0"/>
            </a:endParaRPr>
          </a:p>
        </p:txBody>
      </p:sp>
    </p:spTree>
    <p:extLst>
      <p:ext uri="{BB962C8B-B14F-4D97-AF65-F5344CB8AC3E}">
        <p14:creationId xmlns:p14="http://schemas.microsoft.com/office/powerpoint/2010/main" val="24704391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952" y="250437"/>
            <a:ext cx="7055538" cy="5162072"/>
          </a:xfrm>
          <a:prstGeom prst="rect">
            <a:avLst/>
          </a:prstGeom>
        </p:spPr>
      </p:pic>
      <p:sp>
        <p:nvSpPr>
          <p:cNvPr id="3" name="TextBox 2"/>
          <p:cNvSpPr txBox="1"/>
          <p:nvPr/>
        </p:nvSpPr>
        <p:spPr>
          <a:xfrm>
            <a:off x="18721" y="5748286"/>
            <a:ext cx="9143999" cy="830997"/>
          </a:xfrm>
          <a:prstGeom prst="rect">
            <a:avLst/>
          </a:prstGeom>
          <a:noFill/>
        </p:spPr>
        <p:txBody>
          <a:bodyPr wrap="square" rtlCol="0">
            <a:spAutoFit/>
          </a:bodyPr>
          <a:lstStyle/>
          <a:p>
            <a:pPr algn="ctr"/>
            <a:r>
              <a:rPr lang="lt-LT" sz="1600" b="1" dirty="0" smtClean="0">
                <a:latin typeface="Garamond" panose="02020404030301010803" pitchFamily="18" charset="0"/>
              </a:rPr>
              <a:t>VANESA VĖLAČIŪTĖ</a:t>
            </a:r>
            <a:r>
              <a:rPr lang="lt-LT" altLang="lt-LT" sz="1600" b="1" dirty="0" smtClean="0">
                <a:latin typeface="Garamond" panose="02020404030301010803" pitchFamily="18" charset="0"/>
              </a:rPr>
              <a:t>, </a:t>
            </a:r>
            <a:r>
              <a:rPr lang="lt-LT" altLang="lt-LT" sz="1600" b="1" dirty="0">
                <a:latin typeface="Garamond" panose="02020404030301010803" pitchFamily="18" charset="0"/>
              </a:rPr>
              <a:t>8 klasė, </a:t>
            </a: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„Vyturio“ progimnazija, </a:t>
            </a:r>
          </a:p>
          <a:p>
            <a:pPr lvl="0" algn="ctr" eaLnBrk="0" fontAlgn="base" hangingPunct="0">
              <a:spcBef>
                <a:spcPct val="0"/>
              </a:spcBef>
              <a:spcAft>
                <a:spcPct val="0"/>
              </a:spcAft>
            </a:pPr>
            <a:r>
              <a:rPr lang="lt-LT" altLang="lt-LT" sz="1600" b="1" dirty="0">
                <a:latin typeface="Garamond" panose="02020404030301010803" pitchFamily="18" charset="0"/>
              </a:rPr>
              <a:t>mokytoja Rasa Paliakaitė.</a:t>
            </a:r>
          </a:p>
          <a:p>
            <a:pPr algn="ctr" eaLnBrk="0" fontAlgn="base" hangingPunct="0">
              <a:spcBef>
                <a:spcPct val="0"/>
              </a:spcBef>
              <a:spcAft>
                <a:spcPct val="0"/>
              </a:spcAft>
            </a:pPr>
            <a:r>
              <a:rPr lang="lt-LT" sz="1600" b="1" dirty="0">
                <a:latin typeface="Garamond" panose="02020404030301010803" pitchFamily="18" charset="0"/>
              </a:rPr>
              <a:t>Dailės olimpiados I etapo kūrybinis darbas</a:t>
            </a:r>
          </a:p>
        </p:txBody>
      </p:sp>
    </p:spTree>
    <p:extLst>
      <p:ext uri="{BB962C8B-B14F-4D97-AF65-F5344CB8AC3E}">
        <p14:creationId xmlns:p14="http://schemas.microsoft.com/office/powerpoint/2010/main" val="117651192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rotWithShape="1">
          <a:blip r:embed="rId2" cstate="print">
            <a:extLst>
              <a:ext uri="{28A0092B-C50C-407E-A947-70E740481C1C}">
                <a14:useLocalDpi xmlns:a14="http://schemas.microsoft.com/office/drawing/2010/main" val="0"/>
              </a:ext>
            </a:extLst>
          </a:blip>
          <a:srcRect l="1720" t="4504" b="3548"/>
          <a:stretch/>
        </p:blipFill>
        <p:spPr>
          <a:xfrm rot="5400000">
            <a:off x="-911331" y="1092961"/>
            <a:ext cx="6640017" cy="4659152"/>
          </a:xfrm>
          <a:prstGeom prst="rect">
            <a:avLst/>
          </a:prstGeom>
        </p:spPr>
      </p:pic>
      <p:sp>
        <p:nvSpPr>
          <p:cNvPr id="3" name="TextBox 2"/>
          <p:cNvSpPr txBox="1"/>
          <p:nvPr/>
        </p:nvSpPr>
        <p:spPr>
          <a:xfrm>
            <a:off x="4904509" y="3020855"/>
            <a:ext cx="4110182" cy="3293209"/>
          </a:xfrm>
          <a:prstGeom prst="rect">
            <a:avLst/>
          </a:prstGeom>
          <a:noFill/>
        </p:spPr>
        <p:txBody>
          <a:bodyPr wrap="square" rtlCol="0">
            <a:spAutoFit/>
          </a:bodyPr>
          <a:lstStyle/>
          <a:p>
            <a:r>
              <a:rPr lang="lt-LT" sz="1600" dirty="0" smtClean="0">
                <a:latin typeface="Garamond" panose="02020404030301010803" pitchFamily="18" charset="0"/>
              </a:rPr>
              <a:t>„Šiame </a:t>
            </a:r>
            <a:r>
              <a:rPr lang="lt-LT" sz="1600" dirty="0">
                <a:latin typeface="Garamond" panose="02020404030301010803" pitchFamily="18" charset="0"/>
              </a:rPr>
              <a:t>piešinyje vaizdavau laikmečių seniausius išradimus ir </a:t>
            </a:r>
            <a:r>
              <a:rPr lang="lt-LT" sz="1600" dirty="0" smtClean="0">
                <a:latin typeface="Garamond" panose="02020404030301010803" pitchFamily="18" charset="0"/>
              </a:rPr>
              <a:t>atradimus, </a:t>
            </a:r>
            <a:r>
              <a:rPr lang="lt-LT" sz="1600" dirty="0">
                <a:latin typeface="Garamond" panose="02020404030301010803" pitchFamily="18" charset="0"/>
              </a:rPr>
              <a:t>kurie pakeitė mūsų gyvenimą. Juos pavaizdavau oro balione nes tai irgi vienas iš </a:t>
            </a:r>
            <a:r>
              <a:rPr lang="lt-LT" sz="1600" dirty="0" smtClean="0">
                <a:latin typeface="Garamond" panose="02020404030301010803" pitchFamily="18" charset="0"/>
              </a:rPr>
              <a:t>išradimų, </a:t>
            </a:r>
            <a:r>
              <a:rPr lang="lt-LT" sz="1600" dirty="0">
                <a:latin typeface="Garamond" panose="02020404030301010803" pitchFamily="18" charset="0"/>
              </a:rPr>
              <a:t>kurie buvo </a:t>
            </a:r>
            <a:r>
              <a:rPr lang="lt-LT" sz="1600" dirty="0" smtClean="0">
                <a:latin typeface="Garamond" panose="02020404030301010803" pitchFamily="18" charset="0"/>
              </a:rPr>
              <a:t>išrasti.“</a:t>
            </a:r>
          </a:p>
          <a:p>
            <a:endParaRPr lang="lt-LT" sz="1600" b="1" dirty="0">
              <a:latin typeface="Garamond" panose="02020404030301010803" pitchFamily="18" charset="0"/>
            </a:endParaRPr>
          </a:p>
          <a:p>
            <a:endParaRPr lang="lt-LT" sz="1600" b="1" dirty="0" smtClean="0">
              <a:latin typeface="Garamond" panose="02020404030301010803" pitchFamily="18" charset="0"/>
            </a:endParaRPr>
          </a:p>
          <a:p>
            <a:endParaRPr lang="lt-LT" sz="1600" b="1" dirty="0">
              <a:latin typeface="Garamond" panose="02020404030301010803" pitchFamily="18" charset="0"/>
            </a:endParaRPr>
          </a:p>
          <a:p>
            <a:endParaRPr lang="lt-LT" sz="1600" b="1" dirty="0" smtClean="0">
              <a:latin typeface="Garamond" panose="02020404030301010803" pitchFamily="18" charset="0"/>
            </a:endParaRPr>
          </a:p>
          <a:p>
            <a:endParaRPr lang="lt-LT" sz="1600" b="1" dirty="0" smtClean="0">
              <a:latin typeface="Garamond" panose="02020404030301010803" pitchFamily="18" charset="0"/>
            </a:endParaRPr>
          </a:p>
          <a:p>
            <a:pPr algn="ctr"/>
            <a:r>
              <a:rPr lang="lt-LT" sz="1600" b="1" dirty="0" smtClean="0">
                <a:latin typeface="Garamond" panose="02020404030301010803" pitchFamily="18" charset="0"/>
              </a:rPr>
              <a:t>VANESA </a:t>
            </a:r>
            <a:r>
              <a:rPr lang="lt-LT" sz="1600" b="1" dirty="0">
                <a:latin typeface="Garamond" panose="02020404030301010803" pitchFamily="18" charset="0"/>
              </a:rPr>
              <a:t>VĖLAČIŪTĖ</a:t>
            </a:r>
            <a:r>
              <a:rPr lang="lt-LT" altLang="lt-LT" sz="1600" b="1" dirty="0">
                <a:latin typeface="Garamond" panose="02020404030301010803" pitchFamily="18" charset="0"/>
              </a:rPr>
              <a:t>, 8 klasė, </a:t>
            </a:r>
          </a:p>
          <a:p>
            <a:pPr lvl="0" algn="ctr" eaLnBrk="0" fontAlgn="base" hangingPunct="0">
              <a:spcBef>
                <a:spcPct val="0"/>
              </a:spcBef>
              <a:spcAft>
                <a:spcPct val="0"/>
              </a:spcAft>
            </a:pPr>
            <a:r>
              <a:rPr lang="lt-LT" altLang="lt-LT" sz="1600" b="1" dirty="0">
                <a:latin typeface="Garamond" panose="02020404030301010803" pitchFamily="18" charset="0"/>
              </a:rPr>
              <a:t>Klaipėdos „Vyturio“ progimnazija, </a:t>
            </a:r>
          </a:p>
          <a:p>
            <a:pPr lvl="0" algn="ctr" eaLnBrk="0" fontAlgn="base" hangingPunct="0">
              <a:spcBef>
                <a:spcPct val="0"/>
              </a:spcBef>
              <a:spcAft>
                <a:spcPct val="0"/>
              </a:spcAft>
            </a:pPr>
            <a:r>
              <a:rPr lang="lt-LT" altLang="lt-LT" sz="1600" b="1" dirty="0">
                <a:latin typeface="Garamond" panose="02020404030301010803" pitchFamily="18" charset="0"/>
              </a:rPr>
              <a:t>mokytoja Rasa Paliakaitė.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etapo </a:t>
            </a:r>
            <a:r>
              <a:rPr lang="lt-LT" sz="1600" b="1" dirty="0">
                <a:latin typeface="Garamond" panose="02020404030301010803" pitchFamily="18" charset="0"/>
              </a:rPr>
              <a:t>kūrybinis darbas</a:t>
            </a:r>
          </a:p>
        </p:txBody>
      </p:sp>
    </p:spTree>
    <p:extLst>
      <p:ext uri="{BB962C8B-B14F-4D97-AF65-F5344CB8AC3E}">
        <p14:creationId xmlns:p14="http://schemas.microsoft.com/office/powerpoint/2010/main" val="16164030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935" y="192232"/>
            <a:ext cx="7178129" cy="5143500"/>
          </a:xfrm>
          <a:prstGeom prst="rect">
            <a:avLst/>
          </a:prstGeom>
        </p:spPr>
      </p:pic>
      <p:sp>
        <p:nvSpPr>
          <p:cNvPr id="3" name="TextBox 2"/>
          <p:cNvSpPr txBox="1"/>
          <p:nvPr/>
        </p:nvSpPr>
        <p:spPr>
          <a:xfrm>
            <a:off x="0" y="5551054"/>
            <a:ext cx="9144000" cy="1077218"/>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smtClean="0">
                <a:latin typeface="Garamond" panose="02020404030301010803" pitchFamily="18" charset="0"/>
              </a:rPr>
              <a:t>VILTĖ KIAURAKYTĖ, 8 klasė </a:t>
            </a:r>
            <a:endParaRPr lang="lt-LT" altLang="lt-LT" sz="1600" b="1" dirty="0">
              <a:latin typeface="Garamond" panose="02020404030301010803" pitchFamily="18" charset="0"/>
            </a:endParaRPr>
          </a:p>
          <a:p>
            <a:pPr lvl="0" algn="ctr" eaLnBrk="0" fontAlgn="base" hangingPunct="0">
              <a:spcBef>
                <a:spcPct val="0"/>
              </a:spcBef>
              <a:spcAft>
                <a:spcPct val="0"/>
              </a:spcAft>
            </a:pPr>
            <a:r>
              <a:rPr lang="lt-LT" altLang="lt-LT" sz="1600" b="1" dirty="0">
                <a:latin typeface="Garamond" panose="02020404030301010803" pitchFamily="18" charset="0"/>
              </a:rPr>
              <a:t>Klaipėdos karalienės Luizės jaunimo centras dailės studija „</a:t>
            </a:r>
            <a:r>
              <a:rPr lang="lt-LT" altLang="lt-LT" sz="1600" b="1" dirty="0" err="1">
                <a:latin typeface="Garamond" panose="02020404030301010803" pitchFamily="18" charset="0"/>
              </a:rPr>
              <a:t>Varsa</a:t>
            </a:r>
            <a:r>
              <a:rPr lang="lt-LT" altLang="lt-LT" sz="1600" b="1" dirty="0">
                <a:latin typeface="Garamond" panose="02020404030301010803" pitchFamily="18" charset="0"/>
              </a:rPr>
              <a:t>“,</a:t>
            </a:r>
          </a:p>
          <a:p>
            <a:pPr lvl="0" algn="ctr" eaLnBrk="0" fontAlgn="base" hangingPunct="0">
              <a:spcBef>
                <a:spcPct val="0"/>
              </a:spcBef>
              <a:spcAft>
                <a:spcPct val="0"/>
              </a:spcAft>
            </a:pPr>
            <a:r>
              <a:rPr lang="lt-LT" altLang="lt-LT" sz="1600" b="1" dirty="0">
                <a:latin typeface="Garamond" panose="02020404030301010803" pitchFamily="18" charset="0"/>
              </a:rPr>
              <a:t>mokytoja Loreta Laurinavičienė.</a:t>
            </a:r>
          </a:p>
          <a:p>
            <a:pPr algn="ctr" eaLnBrk="0" fontAlgn="base" hangingPunct="0">
              <a:spcBef>
                <a:spcPct val="0"/>
              </a:spcBef>
              <a:spcAft>
                <a:spcPct val="0"/>
              </a:spcAft>
            </a:pPr>
            <a:r>
              <a:rPr lang="lt-LT" sz="1600" b="1" dirty="0">
                <a:latin typeface="Garamond" panose="02020404030301010803" pitchFamily="18" charset="0"/>
              </a:rPr>
              <a:t>Dailės olimpiados I etapo kūrybinis darbas</a:t>
            </a:r>
            <a:endParaRPr lang="lt-LT" sz="1600" dirty="0"/>
          </a:p>
        </p:txBody>
      </p:sp>
    </p:spTree>
    <p:extLst>
      <p:ext uri="{BB962C8B-B14F-4D97-AF65-F5344CB8AC3E}">
        <p14:creationId xmlns:p14="http://schemas.microsoft.com/office/powerpoint/2010/main" val="26167526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6748" y="0"/>
            <a:ext cx="4827252" cy="6858000"/>
          </a:xfrm>
          <a:prstGeom prst="rect">
            <a:avLst/>
          </a:prstGeom>
        </p:spPr>
      </p:pic>
      <p:sp>
        <p:nvSpPr>
          <p:cNvPr id="4" name="TextBox 3"/>
          <p:cNvSpPr txBox="1"/>
          <p:nvPr/>
        </p:nvSpPr>
        <p:spPr>
          <a:xfrm>
            <a:off x="83127" y="952974"/>
            <a:ext cx="3980873" cy="5355312"/>
          </a:xfrm>
          <a:prstGeom prst="rect">
            <a:avLst/>
          </a:prstGeom>
          <a:noFill/>
        </p:spPr>
        <p:txBody>
          <a:bodyPr wrap="square" rtlCol="0">
            <a:spAutoFit/>
          </a:bodyPr>
          <a:lstStyle/>
          <a:p>
            <a:r>
              <a:rPr lang="lt-LT" sz="1600" dirty="0" smtClean="0">
                <a:latin typeface="Garamond" panose="02020404030301010803" pitchFamily="18" charset="0"/>
              </a:rPr>
              <a:t>„Kadangi </a:t>
            </a:r>
            <a:r>
              <a:rPr lang="lt-LT" sz="1600" dirty="0">
                <a:latin typeface="Garamond" panose="02020404030301010803" pitchFamily="18" charset="0"/>
              </a:rPr>
              <a:t>man labai svarbus senovės baltų kultūros išlikimas dabartyje ir jos išsaugojimas ateityje, savo piešinyje norėjau pavaizduoti Gyvybės medį, kuris simbolizuoja nuolatinę pasaulio kaitą. Jo trys dalys - šaknys, kamienas, viršūnė - sujungia į vieną visumą paslaptingą požeminį pasaulį - praeitį, žemę - dabartį ir dangų - ateitį. Gyvybės medžio svarbą bandžiau sustiprinti žalčių, kurie simbolizuoja gyvybę, sveikatą, globą, ir senovės mitologiniais simboliais. M. Gimbutienė teigė, kad dabartinėje kultūroje yra išlikę daug senųjų simbolių, bet juos reikia išmokti suprasti</a:t>
            </a:r>
            <a:r>
              <a:rPr lang="lt-LT" sz="1600" dirty="0" smtClean="0">
                <a:latin typeface="Garamond" panose="02020404030301010803" pitchFamily="18" charset="0"/>
              </a:rPr>
              <a:t>.“</a:t>
            </a:r>
          </a:p>
          <a:p>
            <a:endParaRPr lang="lt-LT" sz="1350" dirty="0"/>
          </a:p>
          <a:p>
            <a:endParaRPr lang="lt-LT" sz="1350" dirty="0" smtClean="0"/>
          </a:p>
          <a:p>
            <a:endParaRPr lang="lt-LT" sz="1350" dirty="0"/>
          </a:p>
          <a:p>
            <a:endParaRPr lang="lt-LT" sz="1350" dirty="0" smtClean="0"/>
          </a:p>
          <a:p>
            <a:pPr lvl="0" algn="ctr" eaLnBrk="0" fontAlgn="base" hangingPunct="0">
              <a:spcBef>
                <a:spcPct val="0"/>
              </a:spcBef>
              <a:spcAft>
                <a:spcPct val="0"/>
              </a:spcAft>
            </a:pPr>
            <a:r>
              <a:rPr lang="lt-LT" altLang="lt-LT" sz="1600" b="1" dirty="0">
                <a:latin typeface="Garamond" panose="02020404030301010803" pitchFamily="18" charset="0"/>
              </a:rPr>
              <a:t>VILTĖ KIAURAKYTĖ, 8 klasė </a:t>
            </a:r>
          </a:p>
          <a:p>
            <a:pPr lvl="0" algn="ctr" eaLnBrk="0" fontAlgn="base" hangingPunct="0">
              <a:spcBef>
                <a:spcPct val="0"/>
              </a:spcBef>
              <a:spcAft>
                <a:spcPct val="0"/>
              </a:spcAft>
            </a:pPr>
            <a:r>
              <a:rPr lang="lt-LT" altLang="lt-LT" sz="1600" b="1" dirty="0">
                <a:latin typeface="Garamond" panose="02020404030301010803" pitchFamily="18" charset="0"/>
              </a:rPr>
              <a:t>Klaipėdos karalienės Luizės jaunimo centras dailės studija „</a:t>
            </a:r>
            <a:r>
              <a:rPr lang="lt-LT" altLang="lt-LT" sz="1600" b="1" dirty="0" err="1">
                <a:latin typeface="Garamond" panose="02020404030301010803" pitchFamily="18" charset="0"/>
              </a:rPr>
              <a:t>Varsa</a:t>
            </a:r>
            <a:r>
              <a:rPr lang="lt-LT" altLang="lt-LT" sz="1600" b="1" dirty="0">
                <a:latin typeface="Garamond" panose="02020404030301010803" pitchFamily="18" charset="0"/>
              </a:rPr>
              <a:t>“,</a:t>
            </a:r>
          </a:p>
          <a:p>
            <a:pPr lvl="0" algn="ctr" eaLnBrk="0" fontAlgn="base" hangingPunct="0">
              <a:spcBef>
                <a:spcPct val="0"/>
              </a:spcBef>
              <a:spcAft>
                <a:spcPct val="0"/>
              </a:spcAft>
            </a:pPr>
            <a:r>
              <a:rPr lang="lt-LT" altLang="lt-LT" sz="1600" b="1" dirty="0">
                <a:latin typeface="Garamond" panose="02020404030301010803" pitchFamily="18" charset="0"/>
              </a:rPr>
              <a:t>mokytoja Loreta Laurinavičienė.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a:t>
            </a:r>
            <a:r>
              <a:rPr lang="lt-LT" sz="1600" b="1" dirty="0" smtClean="0">
                <a:latin typeface="Garamond" panose="02020404030301010803" pitchFamily="18" charset="0"/>
              </a:rPr>
              <a:t>darbas</a:t>
            </a:r>
            <a:endParaRPr lang="lt-LT" sz="1350" dirty="0" smtClean="0"/>
          </a:p>
        </p:txBody>
      </p:sp>
    </p:spTree>
    <p:extLst>
      <p:ext uri="{BB962C8B-B14F-4D97-AF65-F5344CB8AC3E}">
        <p14:creationId xmlns:p14="http://schemas.microsoft.com/office/powerpoint/2010/main" val="32953771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910" y="297054"/>
            <a:ext cx="7304179" cy="5155891"/>
          </a:xfrm>
          <a:prstGeom prst="rect">
            <a:avLst/>
          </a:prstGeom>
        </p:spPr>
      </p:pic>
      <p:sp>
        <p:nvSpPr>
          <p:cNvPr id="2" name="TextBox 1"/>
          <p:cNvSpPr txBox="1"/>
          <p:nvPr/>
        </p:nvSpPr>
        <p:spPr>
          <a:xfrm>
            <a:off x="0" y="5764403"/>
            <a:ext cx="9144000" cy="830997"/>
          </a:xfrm>
          <a:prstGeom prst="rect">
            <a:avLst/>
          </a:prstGeom>
          <a:noFill/>
        </p:spPr>
        <p:txBody>
          <a:bodyPr wrap="square" rtlCol="0">
            <a:spAutoFit/>
          </a:bodyPr>
          <a:lstStyle/>
          <a:p>
            <a:pPr algn="ctr"/>
            <a:r>
              <a:rPr lang="lt-LT" sz="1600" b="1" dirty="0" smtClean="0">
                <a:latin typeface="Garamond" panose="02020404030301010803" pitchFamily="18" charset="0"/>
              </a:rPr>
              <a:t>VILTĖ VAKARĖ JUREVIČIŪTĖ</a:t>
            </a:r>
            <a:r>
              <a:rPr lang="lt-LT" altLang="lt-LT" sz="1600" b="1" dirty="0" smtClean="0">
                <a:latin typeface="Garamond" panose="02020404030301010803" pitchFamily="18" charset="0"/>
              </a:rPr>
              <a:t>, </a:t>
            </a:r>
            <a:r>
              <a:rPr lang="lt-LT" altLang="lt-LT" sz="1600" b="1" dirty="0">
                <a:latin typeface="Garamond" panose="02020404030301010803" pitchFamily="18" charset="0"/>
              </a:rPr>
              <a:t>I gimn. klasė, </a:t>
            </a: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„Ąžuolyno“ gimnazija, </a:t>
            </a:r>
          </a:p>
          <a:p>
            <a:pPr lvl="0" algn="ctr" eaLnBrk="0" fontAlgn="base" hangingPunct="0">
              <a:spcBef>
                <a:spcPct val="0"/>
              </a:spcBef>
              <a:spcAft>
                <a:spcPct val="0"/>
              </a:spcAft>
            </a:pPr>
            <a:r>
              <a:rPr lang="lt-LT" altLang="lt-LT" sz="1600" b="1" dirty="0">
                <a:latin typeface="Garamond" panose="02020404030301010803" pitchFamily="18" charset="0"/>
              </a:rPr>
              <a:t>mokytoja Vilija Morkūnaitė.</a:t>
            </a:r>
          </a:p>
          <a:p>
            <a:pPr algn="ctr" eaLnBrk="0" fontAlgn="base" hangingPunct="0">
              <a:spcBef>
                <a:spcPct val="0"/>
              </a:spcBef>
              <a:spcAft>
                <a:spcPct val="0"/>
              </a:spcAft>
            </a:pPr>
            <a:r>
              <a:rPr lang="lt-LT" sz="1600" b="1" dirty="0">
                <a:latin typeface="Garamond" panose="02020404030301010803" pitchFamily="18" charset="0"/>
              </a:rPr>
              <a:t>Dailės olimpiados I etapo kūrybinis darbas</a:t>
            </a:r>
          </a:p>
        </p:txBody>
      </p:sp>
    </p:spTree>
    <p:extLst>
      <p:ext uri="{BB962C8B-B14F-4D97-AF65-F5344CB8AC3E}">
        <p14:creationId xmlns:p14="http://schemas.microsoft.com/office/powerpoint/2010/main" val="38798401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rotWithShape="1">
          <a:blip r:embed="rId2" cstate="print">
            <a:extLst>
              <a:ext uri="{28A0092B-C50C-407E-A947-70E740481C1C}">
                <a14:useLocalDpi xmlns:a14="http://schemas.microsoft.com/office/drawing/2010/main" val="0"/>
              </a:ext>
            </a:extLst>
          </a:blip>
          <a:srcRect l="1649" t="1565" r="1434" b="1743"/>
          <a:stretch/>
        </p:blipFill>
        <p:spPr>
          <a:xfrm rot="16200000">
            <a:off x="2440667" y="-702667"/>
            <a:ext cx="4262664" cy="5996737"/>
          </a:xfrm>
          <a:prstGeom prst="rect">
            <a:avLst/>
          </a:prstGeom>
        </p:spPr>
      </p:pic>
      <p:sp>
        <p:nvSpPr>
          <p:cNvPr id="3" name="TextBox 2"/>
          <p:cNvSpPr txBox="1"/>
          <p:nvPr/>
        </p:nvSpPr>
        <p:spPr>
          <a:xfrm>
            <a:off x="189345" y="4643748"/>
            <a:ext cx="8765308" cy="2062103"/>
          </a:xfrm>
          <a:prstGeom prst="rect">
            <a:avLst/>
          </a:prstGeom>
          <a:noFill/>
        </p:spPr>
        <p:txBody>
          <a:bodyPr wrap="square" rtlCol="0">
            <a:spAutoFit/>
          </a:bodyPr>
          <a:lstStyle/>
          <a:p>
            <a:r>
              <a:rPr lang="lt-LT" sz="1600" dirty="0" smtClean="0">
                <a:latin typeface="Garamond" panose="02020404030301010803" pitchFamily="18" charset="0"/>
              </a:rPr>
              <a:t>„Savo </a:t>
            </a:r>
            <a:r>
              <a:rPr lang="lt-LT" sz="1600" dirty="0">
                <a:latin typeface="Garamond" panose="02020404030301010803" pitchFamily="18" charset="0"/>
              </a:rPr>
              <a:t>piešinyje tema ,,Laikmečio atradimai" aš norėjau parodyti, kad naujovės, atradimai lydi mus visada ir lydėjo nuo neatmenamų laikų. Viskas ką mes dabar turime ar turėjome nuo kažko prasidėjo. Nuo Pasaulio pradžios ir sukurtos Ievos iki pirmojo roboto, nuo pirmosios elektros lemputės iki atominės bombos. Gyvenimas - tai atradimai</a:t>
            </a:r>
            <a:r>
              <a:rPr lang="lt-LT" sz="1600" dirty="0" smtClean="0">
                <a:latin typeface="Garamond" panose="02020404030301010803" pitchFamily="18" charset="0"/>
              </a:rPr>
              <a:t>.“</a:t>
            </a:r>
          </a:p>
          <a:p>
            <a:endParaRPr lang="lt-LT" sz="1600" dirty="0" smtClean="0">
              <a:latin typeface="Garamond" panose="02020404030301010803" pitchFamily="18" charset="0"/>
            </a:endParaRPr>
          </a:p>
          <a:p>
            <a:pPr algn="ctr"/>
            <a:r>
              <a:rPr lang="lt-LT" sz="1600" b="1" dirty="0">
                <a:latin typeface="Garamond" panose="02020404030301010803" pitchFamily="18" charset="0"/>
              </a:rPr>
              <a:t>VILTĖ VAKARĖ JUREVIČIŪTĖ</a:t>
            </a:r>
            <a:r>
              <a:rPr lang="lt-LT" altLang="lt-LT" sz="1600" b="1" dirty="0">
                <a:latin typeface="Garamond" panose="02020404030301010803" pitchFamily="18" charset="0"/>
              </a:rPr>
              <a:t>, I gimn. klasė, </a:t>
            </a: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„Ąžuolyno“ gimnazija, </a:t>
            </a:r>
          </a:p>
          <a:p>
            <a:pPr lvl="0" algn="ctr" eaLnBrk="0" fontAlgn="base" hangingPunct="0">
              <a:spcBef>
                <a:spcPct val="0"/>
              </a:spcBef>
              <a:spcAft>
                <a:spcPct val="0"/>
              </a:spcAft>
            </a:pPr>
            <a:r>
              <a:rPr lang="lt-LT" altLang="lt-LT" sz="1600" b="1" dirty="0">
                <a:latin typeface="Garamond" panose="02020404030301010803" pitchFamily="18" charset="0"/>
              </a:rPr>
              <a:t>mokytoja Vilija Morkūnaitė.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a:t>
            </a:r>
            <a:r>
              <a:rPr lang="lt-LT" sz="1600" b="1" dirty="0" smtClean="0">
                <a:latin typeface="Garamond" panose="02020404030301010803" pitchFamily="18" charset="0"/>
              </a:rPr>
              <a:t>darbas</a:t>
            </a:r>
            <a:endParaRPr lang="lt-LT" sz="1600" b="1" dirty="0">
              <a:latin typeface="Garamond" panose="02020404030301010803" pitchFamily="18" charset="0"/>
            </a:endParaRPr>
          </a:p>
        </p:txBody>
      </p:sp>
    </p:spTree>
    <p:extLst>
      <p:ext uri="{BB962C8B-B14F-4D97-AF65-F5344CB8AC3E}">
        <p14:creationId xmlns:p14="http://schemas.microsoft.com/office/powerpoint/2010/main" val="34300996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rotWithShape="1">
          <a:blip r:embed="rId2" cstate="print">
            <a:extLst>
              <a:ext uri="{28A0092B-C50C-407E-A947-70E740481C1C}">
                <a14:useLocalDpi xmlns:a14="http://schemas.microsoft.com/office/drawing/2010/main" val="0"/>
              </a:ext>
            </a:extLst>
          </a:blip>
          <a:srcRect l="3723" t="5334" r="6014" b="5270"/>
          <a:stretch/>
        </p:blipFill>
        <p:spPr>
          <a:xfrm>
            <a:off x="170865" y="144128"/>
            <a:ext cx="6438939" cy="4602044"/>
          </a:xfrm>
          <a:prstGeom prst="rect">
            <a:avLst/>
          </a:prstGeom>
        </p:spPr>
      </p:pic>
      <p:sp>
        <p:nvSpPr>
          <p:cNvPr id="3" name="TextBox 2"/>
          <p:cNvSpPr txBox="1"/>
          <p:nvPr/>
        </p:nvSpPr>
        <p:spPr>
          <a:xfrm>
            <a:off x="6696889" y="1645269"/>
            <a:ext cx="2447111" cy="1815882"/>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a:latin typeface="Garamond" panose="02020404030301010803" pitchFamily="18" charset="0"/>
              </a:rPr>
              <a:t>DOVYDAS GABALIS, </a:t>
            </a:r>
            <a:endParaRPr lang="lt-LT" altLang="lt-LT" sz="1600" b="1" dirty="0" smtClean="0">
              <a:latin typeface="Garamond" panose="02020404030301010803" pitchFamily="18" charset="0"/>
            </a:endParaRPr>
          </a:p>
          <a:p>
            <a:pPr lvl="0" algn="ctr" eaLnBrk="0" fontAlgn="base" hangingPunct="0">
              <a:spcBef>
                <a:spcPct val="0"/>
              </a:spcBef>
              <a:spcAft>
                <a:spcPct val="0"/>
              </a:spcAft>
            </a:pPr>
            <a:r>
              <a:rPr lang="lt-LT" altLang="lt-LT" sz="1600" b="1" dirty="0" smtClean="0">
                <a:latin typeface="Garamond" panose="02020404030301010803" pitchFamily="18" charset="0"/>
              </a:rPr>
              <a:t>II gimn. klasė, </a:t>
            </a:r>
          </a:p>
          <a:p>
            <a:pPr lvl="0" algn="ctr" eaLnBrk="0" fontAlgn="base" hangingPunct="0">
              <a:spcBef>
                <a:spcPct val="0"/>
              </a:spcBef>
              <a:spcAft>
                <a:spcPct val="0"/>
              </a:spcAft>
            </a:pPr>
            <a:r>
              <a:rPr lang="lt-LT" altLang="lt-LT" sz="1600" b="1" dirty="0" smtClean="0">
                <a:latin typeface="Garamond" panose="02020404030301010803" pitchFamily="18" charset="0"/>
              </a:rPr>
              <a:t>Klaipėdos </a:t>
            </a:r>
            <a:r>
              <a:rPr lang="lt-LT" altLang="lt-LT" sz="1600" b="1" dirty="0">
                <a:latin typeface="Garamond" panose="02020404030301010803" pitchFamily="18" charset="0"/>
              </a:rPr>
              <a:t>Adomo Brako dailės mokykla, </a:t>
            </a:r>
          </a:p>
          <a:p>
            <a:pPr lvl="0" algn="ctr" eaLnBrk="0" fontAlgn="base" hangingPunct="0">
              <a:spcBef>
                <a:spcPct val="0"/>
              </a:spcBef>
              <a:spcAft>
                <a:spcPct val="0"/>
              </a:spcAft>
            </a:pPr>
            <a:r>
              <a:rPr lang="lt-LT" altLang="lt-LT" sz="1600" b="1" dirty="0">
                <a:latin typeface="Garamond" panose="02020404030301010803" pitchFamily="18" charset="0"/>
              </a:rPr>
              <a:t>mokytoja Inga Šmitienė.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etapo </a:t>
            </a:r>
            <a:r>
              <a:rPr lang="lt-LT" sz="1600" b="1" dirty="0">
                <a:latin typeface="Garamond" panose="02020404030301010803" pitchFamily="18" charset="0"/>
              </a:rPr>
              <a:t>kūrybinis darbas</a:t>
            </a:r>
          </a:p>
        </p:txBody>
      </p:sp>
      <p:sp>
        <p:nvSpPr>
          <p:cNvPr id="4" name="TextBox 3"/>
          <p:cNvSpPr txBox="1"/>
          <p:nvPr/>
        </p:nvSpPr>
        <p:spPr>
          <a:xfrm>
            <a:off x="170865" y="4795897"/>
            <a:ext cx="8685752" cy="2062103"/>
          </a:xfrm>
          <a:prstGeom prst="rect">
            <a:avLst/>
          </a:prstGeom>
          <a:noFill/>
        </p:spPr>
        <p:txBody>
          <a:bodyPr wrap="square" rtlCol="0">
            <a:spAutoFit/>
          </a:bodyPr>
          <a:lstStyle/>
          <a:p>
            <a:r>
              <a:rPr lang="lt-LT" sz="1600" dirty="0" smtClean="0">
                <a:latin typeface="Garamond" panose="02020404030301010803" pitchFamily="18" charset="0"/>
              </a:rPr>
              <a:t>„Piešinyje </a:t>
            </a:r>
            <a:r>
              <a:rPr lang="lt-LT" sz="1600" dirty="0">
                <a:latin typeface="Garamond" panose="02020404030301010803" pitchFamily="18" charset="0"/>
              </a:rPr>
              <a:t>vaizduoju besisukančias pasaulio energijos rūšis, kurios yra didžiausias visų laikmečių atradimas. Kūrinyje pagrindinis dėmesys sukasi aplink naujagimį, nes visi atradimai atsiranda nuo žmogaus sutelktų jėgų. Be energijos nebūtų ir atradimų! Kompasas simbolizuoja kinetinę (judėjimo, krypties), magnetinių laukų išsidėstymo energiją, padeda nepasiklysti atradimų kelyje. Dešinėje darbo pusėje yra vaizduojami vėjo malūnai, kurie </a:t>
            </a:r>
            <a:r>
              <a:rPr lang="lt-LT" sz="1600" dirty="0" smtClean="0">
                <a:latin typeface="Garamond" panose="02020404030301010803" pitchFamily="18" charset="0"/>
              </a:rPr>
              <a:t>gamina (</a:t>
            </a:r>
            <a:r>
              <a:rPr lang="lt-LT" sz="1600" dirty="0">
                <a:latin typeface="Garamond" panose="02020404030301010803" pitchFamily="18" charset="0"/>
              </a:rPr>
              <a:t>suka) energiją. Kairėje darbo pusėje vaizduoju skaičius ir raides</a:t>
            </a:r>
            <a:r>
              <a:rPr lang="lt-LT" sz="1600" dirty="0" smtClean="0">
                <a:latin typeface="Garamond" panose="02020404030301010803" pitchFamily="18" charset="0"/>
              </a:rPr>
              <a:t>, kurios </a:t>
            </a:r>
            <a:r>
              <a:rPr lang="lt-LT" sz="1600" dirty="0">
                <a:latin typeface="Garamond" panose="02020404030301010803" pitchFamily="18" charset="0"/>
              </a:rPr>
              <a:t>yra kaip energijos </a:t>
            </a:r>
            <a:r>
              <a:rPr lang="lt-LT" sz="1600" dirty="0" smtClean="0">
                <a:latin typeface="Garamond" panose="02020404030301010803" pitchFamily="18" charset="0"/>
              </a:rPr>
              <a:t>užfiksavimo</a:t>
            </a:r>
            <a:r>
              <a:rPr lang="lt-LT" sz="1600" dirty="0">
                <a:latin typeface="Garamond" panose="02020404030301010803" pitchFamily="18" charset="0"/>
              </a:rPr>
              <a:t>, pažabojimo dalis. Kiekvienas skaičius</a:t>
            </a:r>
            <a:r>
              <a:rPr lang="lt-LT" sz="1600" dirty="0" smtClean="0">
                <a:latin typeface="Garamond" panose="02020404030301010803" pitchFamily="18" charset="0"/>
              </a:rPr>
              <a:t>, kiekviena </a:t>
            </a:r>
            <a:r>
              <a:rPr lang="lt-LT" sz="1600" dirty="0">
                <a:latin typeface="Garamond" panose="02020404030301010803" pitchFamily="18" charset="0"/>
              </a:rPr>
              <a:t>raidė turi skirtingą energiją, jų dažnį. Visas darbas yra sutelktas į sukimosi procesą. Taigi, savo kūriniu galiu teigti, jog energija gali padėti išrasti naujų atradimų ir yra DIDŽAUSIAS VISŲ </a:t>
            </a:r>
            <a:r>
              <a:rPr lang="lt-LT" sz="1600" dirty="0" smtClean="0">
                <a:latin typeface="Garamond" panose="02020404030301010803" pitchFamily="18" charset="0"/>
              </a:rPr>
              <a:t>LAIKMEČIŲ </a:t>
            </a:r>
            <a:r>
              <a:rPr lang="lt-LT" sz="1600" dirty="0">
                <a:latin typeface="Garamond" panose="02020404030301010803" pitchFamily="18" charset="0"/>
              </a:rPr>
              <a:t>ATRADIMAS</a:t>
            </a:r>
            <a:r>
              <a:rPr lang="lt-LT" sz="1600" dirty="0" smtClean="0">
                <a:latin typeface="Garamond" panose="02020404030301010803" pitchFamily="18" charset="0"/>
              </a:rPr>
              <a:t>!“</a:t>
            </a:r>
            <a:endParaRPr lang="lt-LT" sz="1600" dirty="0">
              <a:latin typeface="Garamond" panose="02020404030301010803" pitchFamily="18" charset="0"/>
            </a:endParaRPr>
          </a:p>
        </p:txBody>
      </p:sp>
    </p:spTree>
    <p:extLst>
      <p:ext uri="{BB962C8B-B14F-4D97-AF65-F5344CB8AC3E}">
        <p14:creationId xmlns:p14="http://schemas.microsoft.com/office/powerpoint/2010/main" val="3471127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35672" cy="6858927"/>
          </a:xfrm>
          <a:prstGeom prst="rect">
            <a:avLst/>
          </a:prstGeom>
        </p:spPr>
      </p:pic>
      <p:sp>
        <p:nvSpPr>
          <p:cNvPr id="3" name="TextBox 2"/>
          <p:cNvSpPr txBox="1"/>
          <p:nvPr/>
        </p:nvSpPr>
        <p:spPr>
          <a:xfrm>
            <a:off x="4835672" y="4770960"/>
            <a:ext cx="4308328" cy="1569660"/>
          </a:xfrm>
          <a:prstGeom prst="rect">
            <a:avLst/>
          </a:prstGeom>
          <a:noFill/>
        </p:spPr>
        <p:txBody>
          <a:bodyPr wrap="square" rtlCol="0">
            <a:spAutoFit/>
          </a:bodyPr>
          <a:lstStyle/>
          <a:p>
            <a:pPr algn="ctr"/>
            <a:r>
              <a:rPr lang="lt-LT" sz="1600" dirty="0" smtClean="0">
                <a:latin typeface="Garamond" panose="02020404030301010803" pitchFamily="18" charset="0"/>
              </a:rPr>
              <a:t>„Gamta</a:t>
            </a:r>
            <a:r>
              <a:rPr lang="lt-LT" sz="1600" dirty="0">
                <a:latin typeface="Garamond" panose="02020404030301010803" pitchFamily="18" charset="0"/>
              </a:rPr>
              <a:t> – tai mūsų įkvėpimo ir ramybės šaltinis</a:t>
            </a:r>
            <a:r>
              <a:rPr lang="lt-LT" sz="1600" dirty="0" smtClean="0">
                <a:latin typeface="Garamond" panose="02020404030301010803" pitchFamily="18" charset="0"/>
              </a:rPr>
              <a:t>.“</a:t>
            </a:r>
            <a:r>
              <a:rPr lang="lt-LT" sz="1600" dirty="0">
                <a:latin typeface="Garamond" panose="02020404030301010803" pitchFamily="18" charset="0"/>
              </a:rPr>
              <a:t/>
            </a:r>
            <a:br>
              <a:rPr lang="lt-LT" sz="1600" dirty="0">
                <a:latin typeface="Garamond" panose="02020404030301010803" pitchFamily="18" charset="0"/>
              </a:rPr>
            </a:br>
            <a:endParaRPr lang="lt-LT" sz="1600" dirty="0" smtClean="0">
              <a:latin typeface="Garamond" panose="02020404030301010803" pitchFamily="18" charset="0"/>
            </a:endParaRPr>
          </a:p>
          <a:p>
            <a:pPr algn="ctr"/>
            <a:r>
              <a:rPr lang="lt-LT" sz="1600" b="1" dirty="0" smtClean="0">
                <a:latin typeface="Garamond" panose="02020404030301010803" pitchFamily="18" charset="0"/>
              </a:rPr>
              <a:t>ELEONORA BARABACH, 8 klasė,</a:t>
            </a:r>
          </a:p>
          <a:p>
            <a:pPr lvl="0" algn="ctr" eaLnBrk="0" fontAlgn="base" hangingPunct="0">
              <a:spcBef>
                <a:spcPct val="0"/>
              </a:spcBef>
              <a:spcAft>
                <a:spcPct val="0"/>
              </a:spcAft>
            </a:pPr>
            <a:r>
              <a:rPr lang="lt-LT" altLang="lt-LT" sz="1600" b="1" dirty="0">
                <a:latin typeface="Garamond" panose="02020404030301010803" pitchFamily="18" charset="0"/>
              </a:rPr>
              <a:t>Klaipėdos </a:t>
            </a:r>
            <a:r>
              <a:rPr lang="lt-LT" altLang="lt-LT" sz="1600" b="1" dirty="0" smtClean="0">
                <a:latin typeface="Garamond" panose="02020404030301010803" pitchFamily="18" charset="0"/>
              </a:rPr>
              <a:t>„Pajūrio“ progimnazija</a:t>
            </a:r>
            <a:r>
              <a:rPr lang="lt-LT" altLang="lt-LT" sz="1600" b="1" dirty="0">
                <a:latin typeface="Garamond" panose="02020404030301010803" pitchFamily="18" charset="0"/>
              </a:rPr>
              <a:t>, </a:t>
            </a:r>
          </a:p>
          <a:p>
            <a:pPr lvl="0" algn="ctr" eaLnBrk="0" fontAlgn="base" hangingPunct="0">
              <a:spcBef>
                <a:spcPct val="0"/>
              </a:spcBef>
              <a:spcAft>
                <a:spcPct val="0"/>
              </a:spcAft>
            </a:pPr>
            <a:r>
              <a:rPr lang="lt-LT" altLang="lt-LT" sz="1600" b="1" dirty="0">
                <a:latin typeface="Garamond" panose="02020404030301010803" pitchFamily="18" charset="0"/>
              </a:rPr>
              <a:t>mokytoja Valerija Novikova.</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 </a:t>
            </a:r>
            <a:r>
              <a:rPr lang="lt-LT" sz="1600" b="1" dirty="0">
                <a:latin typeface="Garamond" panose="02020404030301010803" pitchFamily="18" charset="0"/>
              </a:rPr>
              <a:t>etapo kūrybinis </a:t>
            </a:r>
            <a:r>
              <a:rPr lang="lt-LT" sz="1600" b="1" dirty="0" smtClean="0">
                <a:latin typeface="Garamond" panose="02020404030301010803" pitchFamily="18" charset="0"/>
              </a:rPr>
              <a:t>darbas</a:t>
            </a:r>
            <a:endParaRPr lang="lt-LT" sz="1600" b="1" dirty="0">
              <a:latin typeface="Garamond" panose="02020404030301010803" pitchFamily="18" charset="0"/>
            </a:endParaRPr>
          </a:p>
        </p:txBody>
      </p:sp>
    </p:spTree>
    <p:extLst>
      <p:ext uri="{BB962C8B-B14F-4D97-AF65-F5344CB8AC3E}">
        <p14:creationId xmlns:p14="http://schemas.microsoft.com/office/powerpoint/2010/main" val="250064235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1024" y="0"/>
            <a:ext cx="4842976" cy="6858000"/>
          </a:xfrm>
          <a:prstGeom prst="rect">
            <a:avLst/>
          </a:prstGeom>
        </p:spPr>
      </p:pic>
      <p:sp>
        <p:nvSpPr>
          <p:cNvPr id="4" name="TextBox 3"/>
          <p:cNvSpPr txBox="1"/>
          <p:nvPr/>
        </p:nvSpPr>
        <p:spPr>
          <a:xfrm>
            <a:off x="156117" y="5397191"/>
            <a:ext cx="3958683" cy="1077218"/>
          </a:xfrm>
          <a:prstGeom prst="rect">
            <a:avLst/>
          </a:prstGeom>
          <a:noFill/>
        </p:spPr>
        <p:txBody>
          <a:bodyPr wrap="square" rtlCol="0">
            <a:spAutoFit/>
          </a:bodyPr>
          <a:lstStyle/>
          <a:p>
            <a:pPr algn="ctr"/>
            <a:r>
              <a:rPr lang="lt-LT" sz="1600" b="1">
                <a:latin typeface="Garamond" panose="02020404030301010803" pitchFamily="18" charset="0"/>
              </a:rPr>
              <a:t>ELEONORA BARABACH, 8 klasė,</a:t>
            </a:r>
          </a:p>
          <a:p>
            <a:pPr lvl="0" algn="ctr" eaLnBrk="0" fontAlgn="base" hangingPunct="0">
              <a:spcBef>
                <a:spcPct val="0"/>
              </a:spcBef>
              <a:spcAft>
                <a:spcPct val="0"/>
              </a:spcAft>
            </a:pPr>
            <a:r>
              <a:rPr lang="lt-LT" altLang="lt-LT" sz="1600" b="1">
                <a:latin typeface="Garamond" panose="02020404030301010803" pitchFamily="18" charset="0"/>
              </a:rPr>
              <a:t>Klaipėdos „Pajūrio“ progimnazija, </a:t>
            </a:r>
          </a:p>
          <a:p>
            <a:pPr lvl="0" algn="ctr" eaLnBrk="0" fontAlgn="base" hangingPunct="0">
              <a:spcBef>
                <a:spcPct val="0"/>
              </a:spcBef>
              <a:spcAft>
                <a:spcPct val="0"/>
              </a:spcAft>
            </a:pPr>
            <a:r>
              <a:rPr lang="lt-LT" altLang="lt-LT" sz="1600" b="1">
                <a:latin typeface="Garamond" panose="02020404030301010803" pitchFamily="18" charset="0"/>
              </a:rPr>
              <a:t>mokytoja Valerija Novikova.</a:t>
            </a:r>
          </a:p>
          <a:p>
            <a:pPr algn="ctr" eaLnBrk="0" fontAlgn="base" hangingPunct="0">
              <a:spcBef>
                <a:spcPct val="0"/>
              </a:spcBef>
              <a:spcAft>
                <a:spcPct val="0"/>
              </a:spcAft>
            </a:pPr>
            <a:r>
              <a:rPr lang="lt-LT" sz="1600" b="1">
                <a:latin typeface="Garamond" panose="02020404030301010803" pitchFamily="18" charset="0"/>
              </a:rPr>
              <a:t>Dailės olimpiados I etapo kūrybinis darbas</a:t>
            </a:r>
            <a:endParaRPr lang="lt-LT" sz="1600" b="1" dirty="0">
              <a:latin typeface="Garamond" panose="02020404030301010803" pitchFamily="18" charset="0"/>
            </a:endParaRPr>
          </a:p>
        </p:txBody>
      </p:sp>
    </p:spTree>
    <p:extLst>
      <p:ext uri="{BB962C8B-B14F-4D97-AF65-F5344CB8AC3E}">
        <p14:creationId xmlns:p14="http://schemas.microsoft.com/office/powerpoint/2010/main" val="251754045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2447636"/>
            <a:ext cx="9143999" cy="369332"/>
          </a:xfrm>
          <a:prstGeom prst="rect">
            <a:avLst/>
          </a:prstGeom>
          <a:noFill/>
        </p:spPr>
        <p:txBody>
          <a:bodyPr wrap="square" rtlCol="0">
            <a:spAutoFit/>
          </a:bodyPr>
          <a:lstStyle/>
          <a:p>
            <a:pPr algn="ctr"/>
            <a:r>
              <a:rPr lang="lt-LT" dirty="0">
                <a:solidFill>
                  <a:schemeClr val="bg1"/>
                </a:solidFill>
              </a:rPr>
              <a:t>Parodą parengė Ausma Paulauskienė</a:t>
            </a:r>
          </a:p>
        </p:txBody>
      </p:sp>
    </p:spTree>
    <p:extLst>
      <p:ext uri="{BB962C8B-B14F-4D97-AF65-F5344CB8AC3E}">
        <p14:creationId xmlns:p14="http://schemas.microsoft.com/office/powerpoint/2010/main" val="430887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0" cy="6857999"/>
          </a:xfrm>
          <a:prstGeom prst="rect">
            <a:avLst/>
          </a:prstGeom>
        </p:spPr>
      </p:pic>
      <p:sp>
        <p:nvSpPr>
          <p:cNvPr id="4" name="TextBox 3"/>
          <p:cNvSpPr txBox="1"/>
          <p:nvPr/>
        </p:nvSpPr>
        <p:spPr>
          <a:xfrm>
            <a:off x="5094516" y="5221448"/>
            <a:ext cx="4049484" cy="1323439"/>
          </a:xfrm>
          <a:prstGeom prst="rect">
            <a:avLst/>
          </a:prstGeom>
          <a:noFill/>
        </p:spPr>
        <p:txBody>
          <a:bodyPr wrap="square" rtlCol="0">
            <a:spAutoFit/>
          </a:bodyPr>
          <a:lstStyle/>
          <a:p>
            <a:pPr lvl="0" algn="ctr" eaLnBrk="0" fontAlgn="base" hangingPunct="0">
              <a:spcBef>
                <a:spcPct val="0"/>
              </a:spcBef>
              <a:spcAft>
                <a:spcPct val="0"/>
              </a:spcAft>
            </a:pPr>
            <a:r>
              <a:rPr lang="lt-LT" altLang="lt-LT" sz="1600" b="1" dirty="0" smtClean="0">
                <a:latin typeface="Garamond" panose="02020404030301010803" pitchFamily="18" charset="0"/>
              </a:rPr>
              <a:t>NEDA BAGDONAITĖ, </a:t>
            </a:r>
            <a:endParaRPr lang="lt-LT" altLang="lt-LT" sz="1600" b="1" dirty="0">
              <a:latin typeface="Garamond" panose="02020404030301010803" pitchFamily="18" charset="0"/>
            </a:endParaRPr>
          </a:p>
          <a:p>
            <a:pPr lvl="0" algn="ctr" eaLnBrk="0" fontAlgn="base" hangingPunct="0">
              <a:spcBef>
                <a:spcPct val="0"/>
              </a:spcBef>
              <a:spcAft>
                <a:spcPct val="0"/>
              </a:spcAft>
            </a:pPr>
            <a:r>
              <a:rPr lang="lt-LT" altLang="lt-LT" sz="1600" b="1" dirty="0" smtClean="0">
                <a:latin typeface="Garamond" panose="02020404030301010803" pitchFamily="18" charset="0"/>
              </a:rPr>
              <a:t>III gimn. </a:t>
            </a:r>
            <a:r>
              <a:rPr lang="lt-LT" altLang="lt-LT" sz="1600" b="1" dirty="0">
                <a:latin typeface="Garamond" panose="02020404030301010803" pitchFamily="18" charset="0"/>
              </a:rPr>
              <a:t>klasė, </a:t>
            </a:r>
          </a:p>
          <a:p>
            <a:pPr lvl="0" algn="ctr" eaLnBrk="0" fontAlgn="base" hangingPunct="0">
              <a:spcBef>
                <a:spcPct val="0"/>
              </a:spcBef>
              <a:spcAft>
                <a:spcPct val="0"/>
              </a:spcAft>
            </a:pPr>
            <a:r>
              <a:rPr lang="lt-LT" altLang="lt-LT" sz="1600" b="1" dirty="0">
                <a:latin typeface="Garamond" panose="02020404030301010803" pitchFamily="18" charset="0"/>
              </a:rPr>
              <a:t>Klaipėdos Vydūno gimnazija, </a:t>
            </a:r>
          </a:p>
          <a:p>
            <a:pPr lvl="0" algn="ctr" eaLnBrk="0" fontAlgn="base" hangingPunct="0">
              <a:spcBef>
                <a:spcPct val="0"/>
              </a:spcBef>
              <a:spcAft>
                <a:spcPct val="0"/>
              </a:spcAft>
            </a:pPr>
            <a:r>
              <a:rPr lang="lt-LT" altLang="lt-LT" sz="1600" b="1" dirty="0">
                <a:latin typeface="Garamond" panose="02020404030301010803" pitchFamily="18" charset="0"/>
              </a:rPr>
              <a:t>m</a:t>
            </a:r>
            <a:r>
              <a:rPr lang="lt-LT" altLang="lt-LT" sz="1600" b="1" dirty="0" smtClean="0">
                <a:latin typeface="Garamond" panose="02020404030301010803" pitchFamily="18" charset="0"/>
              </a:rPr>
              <a:t>okytoja Saulė Želnytė.</a:t>
            </a:r>
            <a:endParaRPr lang="lt-LT" altLang="lt-LT" sz="1600" b="1" dirty="0">
              <a:latin typeface="Garamond" panose="02020404030301010803" pitchFamily="18" charset="0"/>
            </a:endParaRP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 </a:t>
            </a:r>
            <a:r>
              <a:rPr lang="lt-LT" sz="1600" b="1" dirty="0">
                <a:latin typeface="Garamond" panose="02020404030301010803" pitchFamily="18" charset="0"/>
              </a:rPr>
              <a:t>etapo kūrybinis darbas</a:t>
            </a:r>
          </a:p>
        </p:txBody>
      </p:sp>
      <p:pic>
        <p:nvPicPr>
          <p:cNvPr id="5" name="Paveikslėlis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6165" y="122489"/>
            <a:ext cx="3426186" cy="4846394"/>
          </a:xfrm>
          <a:prstGeom prst="rect">
            <a:avLst/>
          </a:prstGeom>
        </p:spPr>
      </p:pic>
    </p:spTree>
    <p:extLst>
      <p:ext uri="{BB962C8B-B14F-4D97-AF65-F5344CB8AC3E}">
        <p14:creationId xmlns:p14="http://schemas.microsoft.com/office/powerpoint/2010/main" val="888230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8705" y="98792"/>
            <a:ext cx="4563291" cy="6584482"/>
          </a:xfrm>
          <a:prstGeom prst="rect">
            <a:avLst/>
          </a:prstGeom>
        </p:spPr>
      </p:pic>
      <p:sp>
        <p:nvSpPr>
          <p:cNvPr id="3" name="TextBox 2"/>
          <p:cNvSpPr txBox="1"/>
          <p:nvPr/>
        </p:nvSpPr>
        <p:spPr>
          <a:xfrm>
            <a:off x="184728" y="1488971"/>
            <a:ext cx="4119418" cy="5016758"/>
          </a:xfrm>
          <a:prstGeom prst="rect">
            <a:avLst/>
          </a:prstGeom>
          <a:noFill/>
        </p:spPr>
        <p:txBody>
          <a:bodyPr wrap="square" rtlCol="0">
            <a:spAutoFit/>
          </a:bodyPr>
          <a:lstStyle/>
          <a:p>
            <a:r>
              <a:rPr lang="lt-LT" sz="1600" dirty="0" smtClean="0">
                <a:latin typeface="Garamond" panose="02020404030301010803" pitchFamily="18" charset="0"/>
              </a:rPr>
              <a:t>„Marija </a:t>
            </a:r>
            <a:r>
              <a:rPr lang="lt-LT" sz="1600" dirty="0">
                <a:latin typeface="Garamond" panose="02020404030301010803" pitchFamily="18" charset="0"/>
              </a:rPr>
              <a:t>Gimbutienė - viena iš pirmųjų archeologių, kuri interpretavo savo atradimų reikšmes. Savo kūrinyje pavaizdavau jos atrastas ,,Nakties deives”, kurios yra šiek tiek išplaukusios nakties gilumoje, savyje turi mistiškumo elementų. Jos yra tarsi nakties saugotojos, kurių simbolika gyvuoja iki šiol</a:t>
            </a:r>
            <a:r>
              <a:rPr lang="lt-LT" sz="1600" dirty="0" smtClean="0">
                <a:latin typeface="Garamond" panose="02020404030301010803" pitchFamily="18" charset="0"/>
              </a:rPr>
              <a:t>.“</a:t>
            </a:r>
          </a:p>
          <a:p>
            <a:endParaRPr lang="lt-LT" sz="1600" dirty="0">
              <a:latin typeface="Garamond" panose="02020404030301010803" pitchFamily="18" charset="0"/>
            </a:endParaRPr>
          </a:p>
          <a:p>
            <a:endParaRPr lang="lt-LT" sz="1600" dirty="0" smtClean="0">
              <a:latin typeface="Garamond" panose="02020404030301010803" pitchFamily="18" charset="0"/>
            </a:endParaRPr>
          </a:p>
          <a:p>
            <a:endParaRPr lang="lt-LT" sz="1600" dirty="0">
              <a:latin typeface="Garamond" panose="02020404030301010803" pitchFamily="18" charset="0"/>
            </a:endParaRPr>
          </a:p>
          <a:p>
            <a:endParaRPr lang="lt-LT" sz="1600" dirty="0" smtClean="0">
              <a:latin typeface="Garamond" panose="02020404030301010803" pitchFamily="18" charset="0"/>
            </a:endParaRPr>
          </a:p>
          <a:p>
            <a:endParaRPr lang="lt-LT" sz="1600" dirty="0">
              <a:latin typeface="Garamond" panose="02020404030301010803" pitchFamily="18" charset="0"/>
            </a:endParaRPr>
          </a:p>
          <a:p>
            <a:endParaRPr lang="lt-LT" sz="1600" dirty="0" smtClean="0">
              <a:latin typeface="Garamond" panose="02020404030301010803" pitchFamily="18" charset="0"/>
            </a:endParaRPr>
          </a:p>
          <a:p>
            <a:endParaRPr lang="lt-LT" sz="1600" dirty="0">
              <a:latin typeface="Garamond" panose="02020404030301010803" pitchFamily="18" charset="0"/>
            </a:endParaRPr>
          </a:p>
          <a:p>
            <a:pPr algn="ctr"/>
            <a:r>
              <a:rPr lang="lt-LT" sz="1600" dirty="0">
                <a:latin typeface="Garamond" panose="02020404030301010803" pitchFamily="18" charset="0"/>
              </a:rPr>
              <a:t/>
            </a:r>
            <a:br>
              <a:rPr lang="lt-LT" sz="1600" dirty="0">
                <a:latin typeface="Garamond" panose="02020404030301010803" pitchFamily="18" charset="0"/>
              </a:rPr>
            </a:br>
            <a:r>
              <a:rPr lang="lt-LT" altLang="lt-LT" sz="1600" b="1" dirty="0" smtClean="0">
                <a:latin typeface="Garamond" panose="02020404030301010803" pitchFamily="18" charset="0"/>
              </a:rPr>
              <a:t>NEDA </a:t>
            </a:r>
            <a:r>
              <a:rPr lang="lt-LT" altLang="lt-LT" sz="1600" b="1" dirty="0">
                <a:latin typeface="Garamond" panose="02020404030301010803" pitchFamily="18" charset="0"/>
              </a:rPr>
              <a:t>BAGDONAITĖ, </a:t>
            </a:r>
          </a:p>
          <a:p>
            <a:pPr lvl="0" algn="ctr" eaLnBrk="0" fontAlgn="base" hangingPunct="0">
              <a:spcBef>
                <a:spcPct val="0"/>
              </a:spcBef>
              <a:spcAft>
                <a:spcPct val="0"/>
              </a:spcAft>
            </a:pPr>
            <a:r>
              <a:rPr lang="lt-LT" altLang="lt-LT" sz="1600" b="1" dirty="0" smtClean="0">
                <a:latin typeface="Garamond" panose="02020404030301010803" pitchFamily="18" charset="0"/>
              </a:rPr>
              <a:t>III </a:t>
            </a:r>
            <a:r>
              <a:rPr lang="lt-LT" altLang="lt-LT" sz="1600" b="1" dirty="0">
                <a:latin typeface="Garamond" panose="02020404030301010803" pitchFamily="18" charset="0"/>
              </a:rPr>
              <a:t>gimn. klasė, </a:t>
            </a:r>
          </a:p>
          <a:p>
            <a:pPr lvl="0" algn="ctr" eaLnBrk="0" fontAlgn="base" hangingPunct="0">
              <a:spcBef>
                <a:spcPct val="0"/>
              </a:spcBef>
              <a:spcAft>
                <a:spcPct val="0"/>
              </a:spcAft>
            </a:pPr>
            <a:r>
              <a:rPr lang="lt-LT" altLang="lt-LT" sz="1600" b="1" dirty="0">
                <a:latin typeface="Garamond" panose="02020404030301010803" pitchFamily="18" charset="0"/>
              </a:rPr>
              <a:t>Klaipėdos Vydūno gimnazija, </a:t>
            </a:r>
          </a:p>
          <a:p>
            <a:pPr lvl="0" algn="ctr" eaLnBrk="0" fontAlgn="base" hangingPunct="0">
              <a:spcBef>
                <a:spcPct val="0"/>
              </a:spcBef>
              <a:spcAft>
                <a:spcPct val="0"/>
              </a:spcAft>
            </a:pPr>
            <a:r>
              <a:rPr lang="lt-LT" altLang="lt-LT" sz="1600" b="1" dirty="0">
                <a:latin typeface="Garamond" panose="02020404030301010803" pitchFamily="18" charset="0"/>
              </a:rPr>
              <a:t>mokytoja Saulė Želnytė.</a:t>
            </a:r>
          </a:p>
          <a:p>
            <a:pPr algn="ctr" eaLnBrk="0" fontAlgn="base" hangingPunct="0">
              <a:spcBef>
                <a:spcPct val="0"/>
              </a:spcBef>
              <a:spcAft>
                <a:spcPct val="0"/>
              </a:spcAft>
            </a:pPr>
            <a:r>
              <a:rPr lang="lt-LT" sz="1600" b="1" dirty="0">
                <a:latin typeface="Garamond" panose="02020404030301010803" pitchFamily="18" charset="0"/>
              </a:rPr>
              <a:t>Dailės olimpiados </a:t>
            </a:r>
            <a:r>
              <a:rPr lang="lt-LT" sz="1600" b="1" dirty="0" smtClean="0">
                <a:latin typeface="Garamond" panose="02020404030301010803" pitchFamily="18" charset="0"/>
              </a:rPr>
              <a:t>II </a:t>
            </a:r>
            <a:r>
              <a:rPr lang="lt-LT" sz="1600" b="1" dirty="0">
                <a:latin typeface="Garamond" panose="02020404030301010803" pitchFamily="18" charset="0"/>
              </a:rPr>
              <a:t>etapo kūrybinis darbas</a:t>
            </a:r>
          </a:p>
        </p:txBody>
      </p:sp>
    </p:spTree>
    <p:extLst>
      <p:ext uri="{BB962C8B-B14F-4D97-AF65-F5344CB8AC3E}">
        <p14:creationId xmlns:p14="http://schemas.microsoft.com/office/powerpoint/2010/main" val="9981535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
  <a:themeElements>
    <a:clrScheme name="„Office“ 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643</TotalTime>
  <Words>3823</Words>
  <Application>Microsoft Office PowerPoint</Application>
  <PresentationFormat>Demonstracija ekrane (4:3)</PresentationFormat>
  <Paragraphs>423</Paragraphs>
  <Slides>72</Slides>
  <Notes>0</Notes>
  <HiddenSlides>0</HiddenSlides>
  <MMClips>0</MMClips>
  <ScaleCrop>false</ScaleCrop>
  <HeadingPairs>
    <vt:vector size="8" baseType="variant">
      <vt:variant>
        <vt:lpstr>Naudojami šriftai</vt:lpstr>
      </vt:variant>
      <vt:variant>
        <vt:i4>4</vt:i4>
      </vt:variant>
      <vt:variant>
        <vt:lpstr>Tema</vt:lpstr>
      </vt:variant>
      <vt:variant>
        <vt:i4>1</vt:i4>
      </vt:variant>
      <vt:variant>
        <vt:lpstr>Įdėtosios OLE paslaugos</vt:lpstr>
      </vt:variant>
      <vt:variant>
        <vt:i4>1</vt:i4>
      </vt:variant>
      <vt:variant>
        <vt:lpstr>Skaidrių pavadinimai</vt:lpstr>
      </vt:variant>
      <vt:variant>
        <vt:i4>72</vt:i4>
      </vt:variant>
    </vt:vector>
  </HeadingPairs>
  <TitlesOfParts>
    <vt:vector size="78" baseType="lpstr">
      <vt:lpstr>Arial</vt:lpstr>
      <vt:lpstr>Calibri</vt:lpstr>
      <vt:lpstr>Calibri Light</vt:lpstr>
      <vt:lpstr>Garamond</vt:lpstr>
      <vt:lpstr>„Office“ tema</vt:lpstr>
      <vt:lpstr>Acrobat Document</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lpstr>„PowerPoint“ pateiktis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Naudotojas</dc:creator>
  <cp:lastModifiedBy>Mokytojas</cp:lastModifiedBy>
  <cp:revision>93</cp:revision>
  <dcterms:created xsi:type="dcterms:W3CDTF">2022-02-20T19:44:26Z</dcterms:created>
  <dcterms:modified xsi:type="dcterms:W3CDTF">2022-03-29T07:53:11Z</dcterms:modified>
</cp:coreProperties>
</file>