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/>
  <p:notesSz cx="6858000" cy="9144000"/>
  <p:embeddedFontLst>
    <p:embeddedFont>
      <p:font typeface="Arial Black"/>
    </p:embeddedFont>
    <p:embeddedFont>
      <p:font typeface="Roboto"/>
      <p:regular r:id="rId19"/>
      <p:italic r:id="rId20"/>
      <p:boldItalic r:id="rId21"/>
    </p:embeddedFont>
    <p:embeddedFont>
      <p:font typeface="Microsoft YaHei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font" Target="fonts/Font_1_Roboto_Regular.fntdata"/><Relationship Id="rId20" Type="http://schemas.openxmlformats.org/officeDocument/2006/relationships/font" Target="fonts/Font_2_Roboto_Italic.fntdata"/><Relationship Id="rId21" Type="http://schemas.openxmlformats.org/officeDocument/2006/relationships/font" Target="fonts/Font_3_Roboto_BoldItalic.fntdata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2"/>
          <p:cNvSpPr/>
          <p:nvPr/>
        </p:nvSpPr>
        <p:spPr>
          <a:xfrm flipH="1">
            <a:off x="8246520" y="4245840"/>
            <a:ext cx="897120" cy="897120"/>
          </a:xfrm>
          <a:prstGeom prst="rtTriangle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Google Shape;11;p2"/>
          <p:cNvSpPr/>
          <p:nvPr/>
        </p:nvSpPr>
        <p:spPr>
          <a:xfrm flipH="1">
            <a:off x="8246520" y="4245840"/>
            <a:ext cx="897120" cy="897120"/>
          </a:xfrm>
          <a:prstGeom prst="round1Rect">
            <a:avLst>
              <a:gd name="adj" fmla="val 16667"/>
            </a:avLst>
          </a:prstGeom>
          <a:solidFill>
            <a:schemeClr val="lt1">
              <a:alpha val="68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90600" y="1819440"/>
            <a:ext cx="8221680" cy="93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buNone/>
            </a:pPr>
            <a:r>
              <a:rPr lang="lt-LT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1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16324B0-4350-4FD9-901F-E9755837930C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75560" y="1258560"/>
            <a:ext cx="8221680" cy="196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 lnSpcReduction="9999"/>
          </a:bodyPr>
          <a:p>
            <a:pPr indent="0" algn="ctr">
              <a:lnSpc>
                <a:spcPct val="100000"/>
              </a:lnSpc>
              <a:buNone/>
            </a:pPr>
            <a:r>
              <a:rPr lang="lt-LT" sz="12000" b="0" u="none" strike="noStrike">
                <a:solidFill>
                  <a:schemeClr val="dk2"/>
                </a:solidFill>
                <a:effectLst/>
                <a:uFillTx/>
                <a:latin typeface="Roboto"/>
                <a:ea typeface="Roboto"/>
              </a:rPr>
              <a:t>xx%</a:t>
            </a:r>
            <a:endParaRPr lang="lt-LT" sz="1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75560" y="3304800"/>
            <a:ext cx="8221680" cy="1300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47500" lnSpcReduction="1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ABF40A-8A3E-47D9-9D8D-FEB4616153CC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ldNum" idx="3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8E5ABB1-734F-4D44-9BFA-05EBE8AAE5B9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60800" y="2065320"/>
            <a:ext cx="8221680" cy="1012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buNone/>
            </a:pPr>
            <a:r>
              <a:rPr lang="lt-LT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ldNum" idx="4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217E20-FA4E-4792-B2F2-4856A8EF766D}" type="slidenum">
              <a: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9;p4"/>
          <p:cNvSpPr/>
          <p:nvPr/>
        </p:nvSpPr>
        <p:spPr>
          <a:xfrm flipH="1" rot="10800000">
            <a:off x="-360" y="1686600"/>
            <a:ext cx="9143640" cy="34570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Google Shape;20;p4"/>
          <p:cNvSpPr/>
          <p:nvPr/>
        </p:nvSpPr>
        <p:spPr>
          <a:xfrm>
            <a:off x="0" y="1685880"/>
            <a:ext cx="9143640" cy="10836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54360" bIns="543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71960" y="738720"/>
            <a:ext cx="8221680" cy="76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buNone/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71960" y="1919160"/>
            <a:ext cx="8221680" cy="270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5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04DEC0-1BEE-47F4-8F94-AA6BF16DD394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;p5"/>
          <p:cNvSpPr/>
          <p:nvPr/>
        </p:nvSpPr>
        <p:spPr>
          <a:xfrm flipH="1" rot="10800000">
            <a:off x="-360" y="1686600"/>
            <a:ext cx="9143640" cy="34570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Google Shape;26;p5"/>
          <p:cNvSpPr/>
          <p:nvPr/>
        </p:nvSpPr>
        <p:spPr>
          <a:xfrm>
            <a:off x="0" y="1685880"/>
            <a:ext cx="9143640" cy="10836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54360" bIns="543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71960" y="738720"/>
            <a:ext cx="8221680" cy="76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buNone/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71960" y="1919160"/>
            <a:ext cx="3999600" cy="270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94400" y="1919160"/>
            <a:ext cx="3999600" cy="270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85000" lnSpcReduction="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sldNum" idx="6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EE5765B-42D2-48A5-AA17-040D6384286B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32;p6"/>
          <p:cNvSpPr/>
          <p:nvPr/>
        </p:nvSpPr>
        <p:spPr>
          <a:xfrm flipH="1" rot="10800000">
            <a:off x="-360" y="657000"/>
            <a:ext cx="9143640" cy="44866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Google Shape;33;p6"/>
          <p:cNvSpPr/>
          <p:nvPr/>
        </p:nvSpPr>
        <p:spPr>
          <a:xfrm>
            <a:off x="0" y="656280"/>
            <a:ext cx="9143640" cy="10836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54360" bIns="543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8280" y="16200"/>
            <a:ext cx="8826120" cy="60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buNone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ldNum" idx="7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54148F-11D1-4E6C-B4E3-B0B35FC3D250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37;p7"/>
          <p:cNvSpPr/>
          <p:nvPr/>
        </p:nvSpPr>
        <p:spPr>
          <a:xfrm flipH="1" rot="10800000">
            <a:off x="3276360" y="360"/>
            <a:ext cx="5866920" cy="514332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Google Shape;38;p7"/>
          <p:cNvSpPr/>
          <p:nvPr/>
        </p:nvSpPr>
        <p:spPr>
          <a:xfrm rot="16200000">
            <a:off x="759240" y="2517840"/>
            <a:ext cx="5143320" cy="10836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08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54360" bIns="543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26080" y="357840"/>
            <a:ext cx="2807640" cy="952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buNone/>
            </a:pPr>
            <a:r>
              <a:rPr lang="lt-LT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26080" y="1465920"/>
            <a:ext cx="2807640" cy="316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325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8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21B608C-D2DE-4AB0-90C9-9FDA0D3AC0B8}" type="slidenum">
              <a:rPr lang="lt" sz="10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90320" y="488160"/>
            <a:ext cx="6226920" cy="4090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buNone/>
            </a:pPr>
            <a:r>
              <a:rPr lang="lt-LT" sz="6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ldNum" idx="9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486CD90-D195-4D73-80FD-C7F9A40539FF}" type="slidenum">
              <a: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46;p9"/>
          <p:cNvSpPr/>
          <p:nvPr/>
        </p:nvSpPr>
        <p:spPr>
          <a:xfrm flipH="1">
            <a:off x="-720" y="0"/>
            <a:ext cx="4571640" cy="514332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Google Shape;47;p9"/>
          <p:cNvSpPr/>
          <p:nvPr/>
        </p:nvSpPr>
        <p:spPr>
          <a:xfrm rot="5400000">
            <a:off x="1946160" y="2517840"/>
            <a:ext cx="5142600" cy="10836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54360" bIns="5436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buNone/>
            </a:pPr>
            <a:r>
              <a:rPr lang="lt-LT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939560" y="72432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8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</a:t>
            </a: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</a:t>
            </a: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sldNum" idx="10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B54ADA-AE27-4C59-99F5-675058E68FD4}" type="slidenum">
              <a: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bg>
      <p:bgPr>
        <a:solidFill>
          <a:schemeClr val="dk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53;p10"/>
          <p:cNvSpPr/>
          <p:nvPr/>
        </p:nvSpPr>
        <p:spPr>
          <a:xfrm flipH="1" rot="10800000">
            <a:off x="-360" y="360"/>
            <a:ext cx="9143640" cy="469548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Google Shape;54;p10"/>
          <p:cNvSpPr/>
          <p:nvPr/>
        </p:nvSpPr>
        <p:spPr>
          <a:xfrm flipH="1" rot="10800000">
            <a:off x="-360" y="4623120"/>
            <a:ext cx="9143640" cy="73800"/>
          </a:xfrm>
          <a:prstGeom prst="rect">
            <a:avLst/>
          </a:prstGeom>
          <a:gradFill rotWithShape="0"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5394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37080" bIns="3708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57240" y="4696920"/>
            <a:ext cx="8381520" cy="446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25000" lnSpcReduction="19999"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 idx="11"/>
          </p:nvPr>
        </p:nvSpPr>
        <p:spPr>
          <a:xfrm>
            <a:off x="8523720" y="46954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5A49BF-BB2D-4925-B387-51980AE197D2}" type="slidenum">
              <a:rPr lang="lt" sz="10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rPr>
              <a:t>&lt;numeris&gt;</a:t>
            </a:fld>
            <a:endParaRPr lang="lt-LT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67;p13"/>
          <p:cNvPicPr/>
          <p:nvPr/>
        </p:nvPicPr>
        <p:blipFill>
          <a:blip r:embed="rId1"/>
          <a:stretch/>
        </p:blipFill>
        <p:spPr>
          <a:xfrm>
            <a:off x="165240" y="83160"/>
            <a:ext cx="3515040" cy="4821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PlaceHolder 1"/>
          <p:cNvSpPr>
            <a:spLocks noGrp="1"/>
          </p:cNvSpPr>
          <p:nvPr>
            <p:ph type="subTitle"/>
          </p:nvPr>
        </p:nvSpPr>
        <p:spPr>
          <a:xfrm>
            <a:off x="3993120" y="564480"/>
            <a:ext cx="4927320" cy="1015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40000" lnSpcReduction="19999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lang="lt" sz="5100" b="0" u="none" strike="noStrike">
                <a:solidFill>
                  <a:schemeClr val="lt1"/>
                </a:solidFill>
                <a:effectLst/>
                <a:uFillTx/>
                <a:latin typeface="Arial Black"/>
                <a:ea typeface="Roboto"/>
              </a:rPr>
              <a:t>Skulptūrinė raiška: popieriaus masės ir gipso galimybės</a:t>
            </a:r>
            <a:endParaRPr lang="lt-LT" sz="5100" b="0" u="none" strike="noStrike">
              <a:solidFill>
                <a:srgbClr val="ffffff"/>
              </a:solidFill>
              <a:effectLst/>
              <a:uFillTx/>
              <a:latin typeface="Arial Black"/>
            </a:endParaRPr>
          </a:p>
        </p:txBody>
      </p:sp>
      <p:pic>
        <p:nvPicPr>
          <p:cNvPr id="46" name="Google Shape;69;p13"/>
          <p:cNvPicPr/>
          <p:nvPr/>
        </p:nvPicPr>
        <p:blipFill>
          <a:blip r:embed="rId2"/>
          <a:stretch/>
        </p:blipFill>
        <p:spPr>
          <a:xfrm>
            <a:off x="7176960" y="2249280"/>
            <a:ext cx="1820520" cy="279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Google Shape;70;p13"/>
          <p:cNvPicPr/>
          <p:nvPr/>
        </p:nvPicPr>
        <p:blipFill>
          <a:blip r:embed="rId3"/>
          <a:stretch/>
        </p:blipFill>
        <p:spPr>
          <a:xfrm>
            <a:off x="4334400" y="1782720"/>
            <a:ext cx="2188080" cy="325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75;p14"/>
          <p:cNvPicPr/>
          <p:nvPr/>
        </p:nvPicPr>
        <p:blipFill>
          <a:blip r:embed="rId1"/>
          <a:stretch/>
        </p:blipFill>
        <p:spPr>
          <a:xfrm>
            <a:off x="311760" y="61200"/>
            <a:ext cx="385200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439520" y="224280"/>
            <a:ext cx="4546440" cy="1368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4800" b="0" u="none" strike="noStrike">
                <a:solidFill>
                  <a:schemeClr val="lt1"/>
                </a:solidFill>
                <a:effectLst/>
                <a:uFillTx/>
                <a:latin typeface="Arial"/>
                <a:ea typeface="Roboto"/>
              </a:rPr>
              <a:t>Lėlytė</a:t>
            </a:r>
            <a:endParaRPr lang="lt-L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253400" y="1692000"/>
            <a:ext cx="4466880" cy="296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3340" b="0" u="none" strike="noStrike">
                <a:solidFill>
                  <a:schemeClr val="lt1"/>
                </a:solidFill>
                <a:effectLst/>
                <a:uFillTx/>
                <a:latin typeface="Arial"/>
                <a:ea typeface="Roboto"/>
              </a:rPr>
              <a:t>Sukurti erdvinę  skulptūrėlę naudojant vielos karkasą ir papier-mâché techniką</a:t>
            </a:r>
            <a:r>
              <a:rPr lang="lt" sz="1800" b="0" u="none" strike="noStrike">
                <a:solidFill>
                  <a:schemeClr val="lt1"/>
                </a:solidFill>
                <a:effectLst/>
                <a:uFillTx/>
                <a:latin typeface="Arial"/>
                <a:ea typeface="Roboto"/>
              </a:rPr>
              <a:t>.</a:t>
            </a:r>
            <a:endParaRPr lang="lt-L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lang="lt-L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1439280" y="244440"/>
            <a:ext cx="2006280" cy="628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92500" lnSpcReduction="9999"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lang="lt" sz="2700" b="0" u="none" strike="noStrike">
                <a:solidFill>
                  <a:schemeClr val="lt1"/>
                </a:solidFill>
                <a:effectLst/>
                <a:uFillTx/>
                <a:latin typeface="Arial Black"/>
                <a:ea typeface="Roboto"/>
              </a:rPr>
              <a:t>Uždaviniai </a:t>
            </a:r>
            <a:endParaRPr lang="lt-LT" sz="2700" b="0" u="none" strike="noStrike">
              <a:solidFill>
                <a:srgbClr val="ffffff"/>
              </a:solidFill>
              <a:effectLst/>
              <a:uFillTx/>
              <a:latin typeface="Arial Black"/>
            </a:endParaRPr>
          </a:p>
        </p:txBody>
      </p:sp>
      <p:pic>
        <p:nvPicPr>
          <p:cNvPr id="52" name="Google Shape;83;p15"/>
          <p:cNvPicPr/>
          <p:nvPr/>
        </p:nvPicPr>
        <p:blipFill>
          <a:blip r:embed="rId1"/>
          <a:stretch/>
        </p:blipFill>
        <p:spPr>
          <a:xfrm>
            <a:off x="476136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Google Shape;84;p15"/>
          <p:cNvPicPr/>
          <p:nvPr/>
        </p:nvPicPr>
        <p:blipFill>
          <a:blip r:embed="rId2"/>
          <a:stretch/>
        </p:blipFill>
        <p:spPr>
          <a:xfrm>
            <a:off x="695700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Google Shape;85;p15"/>
          <p:cNvSpPr/>
          <p:nvPr/>
        </p:nvSpPr>
        <p:spPr>
          <a:xfrm>
            <a:off x="262080" y="997920"/>
            <a:ext cx="4238640" cy="32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457200" indent="-336600">
              <a:lnSpc>
                <a:spcPct val="100000"/>
              </a:lnSpc>
              <a:buClr>
                <a:srgbClr val="000000"/>
              </a:buClr>
              <a:buFont typeface="Arial"/>
              <a:buChar char="●"/>
            </a:pPr>
            <a:r>
              <a:rPr lang="lt" sz="17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Suprasti vielos karkaso paskirtį kuriant erdvinę formą.</a:t>
            </a:r>
            <a:endParaRPr lang="lt-LT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36600">
              <a:lnSpc>
                <a:spcPct val="100000"/>
              </a:lnSpc>
              <a:buClr>
                <a:srgbClr val="000000"/>
              </a:buClr>
              <a:buFont typeface="Arial"/>
              <a:buChar char="●"/>
            </a:pPr>
            <a:r>
              <a:rPr lang="lt" sz="17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Taikyti papier-mâché techniką tūriui ir formai išgauti.</a:t>
            </a:r>
            <a:endParaRPr lang="lt-LT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36600">
              <a:lnSpc>
                <a:spcPct val="100000"/>
              </a:lnSpc>
              <a:buClr>
                <a:srgbClr val="000000"/>
              </a:buClr>
              <a:buFont typeface="Arial"/>
              <a:buChar char="●"/>
            </a:pPr>
            <a:r>
              <a:rPr lang="lt" sz="17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Derinti skirtingas medžiagas kūrybiniame procese.</a:t>
            </a:r>
            <a:endParaRPr lang="lt-LT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36600">
              <a:lnSpc>
                <a:spcPct val="100000"/>
              </a:lnSpc>
              <a:buClr>
                <a:srgbClr val="000000"/>
              </a:buClr>
              <a:buFont typeface="Arial"/>
              <a:buChar char="●"/>
            </a:pPr>
            <a:r>
              <a:rPr lang="lt" sz="17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Lavinti smulkiąją motoriką ir erdvinį mąstymą.</a:t>
            </a:r>
            <a:endParaRPr lang="lt-LT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36600">
              <a:lnSpc>
                <a:spcPct val="100000"/>
              </a:lnSpc>
              <a:buClr>
                <a:srgbClr val="000000"/>
              </a:buClr>
              <a:buFont typeface="Arial"/>
              <a:buChar char="●"/>
            </a:pPr>
            <a:r>
              <a:rPr lang="lt" sz="17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Kūrybiškai dekoruoti skulptūrėlę spalvomis ir detalėmis</a:t>
            </a:r>
            <a:endParaRPr lang="lt-LT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36600">
              <a:lnSpc>
                <a:spcPct val="100000"/>
              </a:lnSpc>
              <a:buClr>
                <a:srgbClr val="000000"/>
              </a:buClr>
              <a:buFont typeface="Arial"/>
              <a:buChar char="●"/>
            </a:pPr>
            <a:r>
              <a:rPr lang="lt" sz="17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Pristatyti savo sukurtą personažą klasei.</a:t>
            </a:r>
            <a:endParaRPr lang="lt-LT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90;p16"/>
          <p:cNvPicPr/>
          <p:nvPr/>
        </p:nvPicPr>
        <p:blipFill>
          <a:blip r:embed="rId1"/>
          <a:stretch/>
        </p:blipFill>
        <p:spPr>
          <a:xfrm rot="5400000">
            <a:off x="2195280" y="-1999800"/>
            <a:ext cx="2558520" cy="655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" name="Google Shape;91;p16"/>
          <p:cNvPicPr/>
          <p:nvPr/>
        </p:nvPicPr>
        <p:blipFill>
          <a:blip r:embed="rId2"/>
          <a:stretch/>
        </p:blipFill>
        <p:spPr>
          <a:xfrm rot="16200000">
            <a:off x="4185000" y="272880"/>
            <a:ext cx="2646720" cy="678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00600" y="538920"/>
            <a:ext cx="3927240" cy="862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marL="457200" indent="-311040">
              <a:lnSpc>
                <a:spcPct val="115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●"/>
            </a:pPr>
            <a:r>
              <a:rPr lang="lt" sz="13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Kūrybiškumas ir originalumas.</a:t>
            </a:r>
            <a:endParaRPr lang="lt-L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104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lang="lt" sz="13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Tvirta ir tvarkinga konstrukcija.</a:t>
            </a:r>
            <a:endParaRPr lang="lt-LT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71960" y="1919160"/>
            <a:ext cx="8221680" cy="270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>
              <a:spcBef>
                <a:spcPts val="1417"/>
              </a:spcBef>
              <a:buNone/>
            </a:pPr>
            <a:endParaRPr lang="lt-LT" sz="1800" b="0" u="none" strike="noStrike">
              <a:solidFill>
                <a:schemeClr val="lt2"/>
              </a:solidFill>
              <a:effectLst/>
              <a:uFillTx/>
              <a:latin typeface="Roboto"/>
              <a:ea typeface="Roboto"/>
            </a:endParaRPr>
          </a:p>
        </p:txBody>
      </p:sp>
      <p:pic>
        <p:nvPicPr>
          <p:cNvPr id="59" name="Google Shape;98;p17"/>
          <p:cNvPicPr/>
          <p:nvPr/>
        </p:nvPicPr>
        <p:blipFill>
          <a:blip r:embed="rId1"/>
          <a:stretch/>
        </p:blipFill>
        <p:spPr>
          <a:xfrm rot="16200000">
            <a:off x="2825280" y="-1230120"/>
            <a:ext cx="3514680" cy="900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Google Shape;99;p17"/>
          <p:cNvSpPr/>
          <p:nvPr/>
        </p:nvSpPr>
        <p:spPr>
          <a:xfrm>
            <a:off x="4116960" y="706680"/>
            <a:ext cx="5026680" cy="8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457200" indent="-313560">
              <a:lnSpc>
                <a:spcPct val="115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●"/>
            </a:pPr>
            <a:r>
              <a:rPr lang="lt" sz="134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Detalių išbaigtumas.</a:t>
            </a:r>
            <a:endParaRPr lang="lt-LT" sz="134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1356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lang="lt" sz="134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Aktyvus dalyvavimas pamokoje.</a:t>
            </a:r>
            <a:endParaRPr lang="lt-LT" sz="134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313560">
              <a:lnSpc>
                <a:spcPct val="115000"/>
              </a:lnSpc>
              <a:buClr>
                <a:srgbClr val="000000"/>
              </a:buClr>
              <a:buFont typeface="Arial"/>
              <a:buChar char="●"/>
            </a:pPr>
            <a:r>
              <a:rPr lang="lt" sz="134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Gebėjimas pristatyti savo darbą.</a:t>
            </a:r>
            <a:endParaRPr lang="lt-LT" sz="134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Google Shape;100;p17"/>
          <p:cNvSpPr/>
          <p:nvPr/>
        </p:nvSpPr>
        <p:spPr>
          <a:xfrm>
            <a:off x="1093680" y="167760"/>
            <a:ext cx="6777360" cy="53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lang="lt" sz="23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rPr>
              <a:t>Vertinimo kriterijai</a:t>
            </a:r>
            <a:endParaRPr lang="lt-LT" sz="2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/>
          </p:nvPr>
        </p:nvSpPr>
        <p:spPr>
          <a:xfrm>
            <a:off x="3708000" y="359640"/>
            <a:ext cx="4714920" cy="1282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buNone/>
              <a:tabLst>
                <a:tab algn="l" pos="0"/>
              </a:tabLst>
            </a:pPr>
            <a:r>
              <a:rPr lang="lt" sz="5540" b="0" u="none" strike="noStrike">
                <a:solidFill>
                  <a:schemeClr val="dk2"/>
                </a:solidFill>
                <a:effectLst/>
                <a:uFillTx/>
                <a:latin typeface="Roboto"/>
                <a:ea typeface="Roboto"/>
              </a:rPr>
              <a:t>Rezultatas</a:t>
            </a:r>
            <a:endParaRPr lang="lt-LT" sz="55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Google Shape;106;p18"/>
          <p:cNvPicPr/>
          <p:nvPr/>
        </p:nvPicPr>
        <p:blipFill>
          <a:blip r:embed="rId1"/>
          <a:stretch/>
        </p:blipFill>
        <p:spPr>
          <a:xfrm>
            <a:off x="30564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Google Shape;107;p18"/>
          <p:cNvPicPr/>
          <p:nvPr/>
        </p:nvPicPr>
        <p:blipFill>
          <a:blip r:embed="rId2"/>
          <a:srcRect l="16143" t="0" r="0" b="0"/>
          <a:stretch/>
        </p:blipFill>
        <p:spPr>
          <a:xfrm>
            <a:off x="2518560" y="2201400"/>
            <a:ext cx="6028200" cy="280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/>
          </p:nvPr>
        </p:nvSpPr>
        <p:spPr>
          <a:xfrm>
            <a:off x="4183200" y="1245600"/>
            <a:ext cx="4902120" cy="378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>
              <a:spcBef>
                <a:spcPts val="1417"/>
              </a:spcBef>
              <a:buNone/>
            </a:pPr>
            <a:endParaRPr lang="lt-LT" sz="1800" b="0" u="none" strike="noStrike">
              <a:solidFill>
                <a:schemeClr val="lt2"/>
              </a:solidFill>
              <a:effectLst/>
              <a:uFillTx/>
              <a:latin typeface="Roboto"/>
              <a:ea typeface="Roboto"/>
            </a:endParaRPr>
          </a:p>
        </p:txBody>
      </p:sp>
      <p:pic>
        <p:nvPicPr>
          <p:cNvPr id="66" name="Google Shape;113;p19"/>
          <p:cNvPicPr/>
          <p:nvPr/>
        </p:nvPicPr>
        <p:blipFill>
          <a:blip r:embed="rId1"/>
          <a:stretch/>
        </p:blipFill>
        <p:spPr>
          <a:xfrm>
            <a:off x="6228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Google Shape;114;p19"/>
          <p:cNvPicPr/>
          <p:nvPr/>
        </p:nvPicPr>
        <p:blipFill>
          <a:blip r:embed="rId2"/>
          <a:stretch/>
        </p:blipFill>
        <p:spPr>
          <a:xfrm>
            <a:off x="212256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Google Shape;115;p19"/>
          <p:cNvPicPr/>
          <p:nvPr/>
        </p:nvPicPr>
        <p:blipFill>
          <a:blip r:embed="rId3"/>
          <a:srcRect l="0" t="43251" r="0" b="16042"/>
          <a:stretch/>
        </p:blipFill>
        <p:spPr>
          <a:xfrm>
            <a:off x="4495320" y="563040"/>
            <a:ext cx="4277520" cy="446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71960" y="93600"/>
            <a:ext cx="4896360" cy="141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438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Abstrakčioji skulptūra</a:t>
            </a:r>
            <a:endParaRPr lang="lt-LT" sz="4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71960" y="1919160"/>
            <a:ext cx="4896360" cy="270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r>
              <a:rPr lang="lt" sz="1800" b="0" u="none" strike="noStrike">
                <a:solidFill>
                  <a:schemeClr val="lt2"/>
                </a:solidFill>
                <a:effectLst/>
                <a:uFillTx/>
                <a:latin typeface="Arial"/>
                <a:ea typeface="Roboto"/>
              </a:rPr>
              <a:t>Sukurti abstrakčią erdvinę skulptūrą naudojant vielos ir folijos karkasą bei gipsinio binto techniką</a:t>
            </a:r>
            <a:r>
              <a:rPr lang="lt" sz="1800" b="0" u="none" strike="noStrike">
                <a:solidFill>
                  <a:schemeClr val="lt2"/>
                </a:solidFill>
                <a:effectLst/>
                <a:uFillTx/>
                <a:latin typeface="Roboto"/>
                <a:ea typeface="Roboto"/>
              </a:rPr>
              <a:t>. 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Google Shape;122;p20"/>
          <p:cNvPicPr/>
          <p:nvPr/>
        </p:nvPicPr>
        <p:blipFill>
          <a:blip r:embed="rId1"/>
          <a:stretch/>
        </p:blipFill>
        <p:spPr>
          <a:xfrm>
            <a:off x="5715000" y="0"/>
            <a:ext cx="3428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127;p21"/>
          <p:cNvPicPr/>
          <p:nvPr/>
        </p:nvPicPr>
        <p:blipFill>
          <a:blip r:embed="rId1"/>
          <a:stretch/>
        </p:blipFill>
        <p:spPr>
          <a:xfrm>
            <a:off x="200160" y="72720"/>
            <a:ext cx="1949400" cy="499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Google Shape;128;p21"/>
          <p:cNvPicPr/>
          <p:nvPr/>
        </p:nvPicPr>
        <p:blipFill>
          <a:blip r:embed="rId2"/>
          <a:stretch/>
        </p:blipFill>
        <p:spPr>
          <a:xfrm>
            <a:off x="2622240" y="72720"/>
            <a:ext cx="1949400" cy="499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Google Shape;129;p21"/>
          <p:cNvSpPr/>
          <p:nvPr/>
        </p:nvSpPr>
        <p:spPr>
          <a:xfrm>
            <a:off x="4571640" y="1654560"/>
            <a:ext cx="4426560" cy="330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15000"/>
              </a:lnSpc>
              <a:tabLst>
                <a:tab algn="l" pos="0"/>
              </a:tabLst>
            </a:pPr>
            <a:r>
              <a:rPr lang="lt" sz="1500" b="1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Susipažinti su abstrakčios skulptūros samprata.</a:t>
            </a:r>
            <a:endParaRPr lang="lt-LT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lang="lt" sz="1500" b="1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Tyrinėti formas, linijas ir erdvę trimatėje kūryboje.</a:t>
            </a:r>
            <a:endParaRPr lang="lt-LT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lang="lt" sz="1500" b="1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Saugiai naudoti vielą, foliją ir gipsinį bintą.</a:t>
            </a:r>
            <a:endParaRPr lang="lt-LT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lang="lt" sz="1500" b="1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Kurti stabilų skulptūros karkasą iš vielos ir folijos.</a:t>
            </a:r>
            <a:endParaRPr lang="lt-LT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tabLst>
                <a:tab algn="l" pos="0"/>
              </a:tabLst>
            </a:pPr>
            <a:r>
              <a:rPr lang="lt" sz="1500" b="1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Formuoti originalias abstrakčias kompozicijas.</a:t>
            </a:r>
            <a:endParaRPr lang="lt-LT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lang="lt" sz="1500" b="1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Lavinti erdvinį mąstymą ir kūrybinę vaizduotę.</a:t>
            </a:r>
            <a:endParaRPr lang="lt-LT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Google Shape;130;p21"/>
          <p:cNvSpPr/>
          <p:nvPr/>
        </p:nvSpPr>
        <p:spPr>
          <a:xfrm>
            <a:off x="5105880" y="725400"/>
            <a:ext cx="2999520" cy="74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lang="lt" sz="3700" b="0" u="none" strike="noStrike">
                <a:solidFill>
                  <a:schemeClr val="lt1"/>
                </a:solidFill>
                <a:effectLst/>
                <a:uFillTx/>
                <a:latin typeface="Arial Black"/>
                <a:ea typeface="Roboto"/>
              </a:rPr>
              <a:t>Uždaviniai</a:t>
            </a:r>
            <a:endParaRPr lang="lt-LT" sz="3700" b="0" u="none" strike="noStrike">
              <a:solidFill>
                <a:srgbClr val="ffffff"/>
              </a:solidFill>
              <a:effectLst/>
              <a:uFillTx/>
              <a:latin typeface="Arial Blac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135;p22"/>
          <p:cNvPicPr/>
          <p:nvPr/>
        </p:nvPicPr>
        <p:blipFill>
          <a:blip r:embed="rId1"/>
          <a:stretch/>
        </p:blipFill>
        <p:spPr>
          <a:xfrm>
            <a:off x="318492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Google Shape;136;p22"/>
          <p:cNvPicPr/>
          <p:nvPr/>
        </p:nvPicPr>
        <p:blipFill>
          <a:blip r:embed="rId2"/>
          <a:stretch/>
        </p:blipFill>
        <p:spPr>
          <a:xfrm>
            <a:off x="6459120" y="5328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Google Shape;137;p22"/>
          <p:cNvPicPr/>
          <p:nvPr/>
        </p:nvPicPr>
        <p:blipFill>
          <a:blip r:embed="rId3"/>
          <a:stretch/>
        </p:blipFill>
        <p:spPr>
          <a:xfrm>
            <a:off x="421560" y="53280"/>
            <a:ext cx="200628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142;p23"/>
          <p:cNvPicPr/>
          <p:nvPr/>
        </p:nvPicPr>
        <p:blipFill>
          <a:blip r:embed="rId1"/>
          <a:srcRect l="0" t="8787" r="0" b="26896"/>
          <a:stretch/>
        </p:blipFill>
        <p:spPr>
          <a:xfrm>
            <a:off x="6870960" y="1692720"/>
            <a:ext cx="2006280" cy="330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Google Shape;143;p23"/>
          <p:cNvPicPr/>
          <p:nvPr/>
        </p:nvPicPr>
        <p:blipFill>
          <a:blip r:embed="rId2"/>
          <a:srcRect l="0" t="7077" r="0" b="26905"/>
          <a:stretch/>
        </p:blipFill>
        <p:spPr>
          <a:xfrm>
            <a:off x="3492360" y="1648800"/>
            <a:ext cx="200628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Google Shape;144;p23"/>
          <p:cNvPicPr/>
          <p:nvPr/>
        </p:nvPicPr>
        <p:blipFill>
          <a:blip r:embed="rId3"/>
          <a:srcRect l="0" t="8787" r="0" b="26896"/>
          <a:stretch/>
        </p:blipFill>
        <p:spPr>
          <a:xfrm>
            <a:off x="336600" y="1692720"/>
            <a:ext cx="2006280" cy="3307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Google Shape;145;p23"/>
          <p:cNvSpPr/>
          <p:nvPr/>
        </p:nvSpPr>
        <p:spPr>
          <a:xfrm>
            <a:off x="446040" y="458280"/>
            <a:ext cx="7970040" cy="10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lang="lt" sz="5540" b="0" u="none" strike="noStrike">
                <a:solidFill>
                  <a:schemeClr val="dk2"/>
                </a:solidFill>
                <a:effectLst/>
                <a:uFillTx/>
                <a:latin typeface="Roboto"/>
                <a:ea typeface="Roboto"/>
              </a:rPr>
              <a:t>Rezultatas</a:t>
            </a:r>
            <a:endParaRPr lang="lt-LT" sz="554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150;p24"/>
          <p:cNvPicPr/>
          <p:nvPr/>
        </p:nvPicPr>
        <p:blipFill>
          <a:blip r:embed="rId1"/>
          <a:stretch/>
        </p:blipFill>
        <p:spPr>
          <a:xfrm>
            <a:off x="301284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Google Shape;151;p24"/>
          <p:cNvPicPr/>
          <p:nvPr/>
        </p:nvPicPr>
        <p:blipFill>
          <a:blip r:embed="rId2"/>
          <a:stretch/>
        </p:blipFill>
        <p:spPr>
          <a:xfrm>
            <a:off x="5183280" y="0"/>
            <a:ext cx="385740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Google Shape;152;p24"/>
          <p:cNvPicPr/>
          <p:nvPr/>
        </p:nvPicPr>
        <p:blipFill>
          <a:blip r:embed="rId3"/>
          <a:stretch/>
        </p:blipFill>
        <p:spPr>
          <a:xfrm>
            <a:off x="39312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60800" y="416520"/>
            <a:ext cx="8221680" cy="767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3200" b="0" u="none" strike="noStrike">
                <a:solidFill>
                  <a:schemeClr val="lt1"/>
                </a:solidFill>
                <a:effectLst/>
                <a:uFillTx/>
                <a:latin typeface="Arial Black"/>
                <a:ea typeface="Roboto"/>
              </a:rPr>
              <a:t>Kalėdinis žaisliukas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pic>
        <p:nvPicPr>
          <p:cNvPr id="87" name="Google Shape;158;p25"/>
          <p:cNvPicPr/>
          <p:nvPr/>
        </p:nvPicPr>
        <p:blipFill>
          <a:blip r:embed="rId1"/>
          <a:stretch/>
        </p:blipFill>
        <p:spPr>
          <a:xfrm>
            <a:off x="334440" y="1580400"/>
            <a:ext cx="2567880" cy="3426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Google Shape;159;p25"/>
          <p:cNvSpPr/>
          <p:nvPr/>
        </p:nvSpPr>
        <p:spPr>
          <a:xfrm>
            <a:off x="3001680" y="1792080"/>
            <a:ext cx="5959440" cy="182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lang="lt" sz="3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Sukurti Kelėdinį žaisliuką   naudojant folijos karkasą bei lipalo ir vatos techniką. </a:t>
            </a:r>
            <a:endParaRPr lang="lt-LT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19440" y="1791000"/>
            <a:ext cx="4330080" cy="300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r>
              <a:rPr lang="lt" sz="126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Susipažinti su kalėdinių dekoracijų kūrimo tradicijomis.</a:t>
            </a:r>
            <a:endParaRPr lang="lt-LT" sz="12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126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Kūrybiškai panaudoti vatą erdviniai formai sukurti.</a:t>
            </a:r>
            <a:endParaRPr lang="lt-LT" sz="12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126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Formuoti žaisliuko pagrindą ir detales.</a:t>
            </a:r>
            <a:endParaRPr lang="lt-LT" sz="12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126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Lavinti smulkiąją motoriką ir kruopštumą.</a:t>
            </a:r>
            <a:endParaRPr lang="lt-LT" sz="12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124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Taikyti spalvų ir tekstūrų derinimo principus.</a:t>
            </a:r>
            <a:endParaRPr lang="lt-LT" sz="12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124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Saugiai naudoti klijus ir darbo priemones.</a:t>
            </a:r>
            <a:endParaRPr lang="lt-LT" sz="12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lang="lt" sz="124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Išbaigti kūrinį dekoratyvinėmis detalėmis</a:t>
            </a:r>
            <a:r>
              <a:rPr lang="lt" sz="1340" b="0" u="none" strike="noStrike">
                <a:solidFill>
                  <a:srgbClr val="222222"/>
                </a:solidFill>
                <a:effectLst/>
                <a:uFillTx/>
                <a:latin typeface="Arial"/>
                <a:ea typeface="Roboto"/>
              </a:rPr>
              <a:t>.</a:t>
            </a:r>
            <a:endParaRPr lang="lt-LT" sz="13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lang="lt-LT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0" name="Google Shape;165;p26"/>
          <p:cNvPicPr/>
          <p:nvPr/>
        </p:nvPicPr>
        <p:blipFill>
          <a:blip r:embed="rId1"/>
          <a:stretch/>
        </p:blipFill>
        <p:spPr>
          <a:xfrm>
            <a:off x="165240" y="-5472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1" name="Google Shape;166;p26"/>
          <p:cNvPicPr/>
          <p:nvPr/>
        </p:nvPicPr>
        <p:blipFill>
          <a:blip r:embed="rId2"/>
          <a:stretch/>
        </p:blipFill>
        <p:spPr>
          <a:xfrm>
            <a:off x="234216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Google Shape;167;p26"/>
          <p:cNvSpPr/>
          <p:nvPr/>
        </p:nvSpPr>
        <p:spPr>
          <a:xfrm>
            <a:off x="4956120" y="743400"/>
            <a:ext cx="2999520" cy="59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lang="lt" sz="2700" b="0" u="none" strike="noStrike">
                <a:solidFill>
                  <a:schemeClr val="lt1"/>
                </a:solidFill>
                <a:effectLst/>
                <a:uFillTx/>
                <a:latin typeface="Arial Black"/>
                <a:ea typeface="Roboto"/>
              </a:rPr>
              <a:t>Uždaviniai</a:t>
            </a:r>
            <a:r>
              <a:rPr lang="lt" sz="2700" b="0" u="none" strike="noStrike">
                <a:solidFill>
                  <a:schemeClr val="lt1"/>
                </a:solidFill>
                <a:effectLst/>
                <a:uFillTx/>
                <a:latin typeface="Roboto"/>
                <a:ea typeface="Roboto"/>
              </a:rPr>
              <a:t> </a:t>
            </a:r>
            <a:endParaRPr lang="lt-LT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172;p27"/>
          <p:cNvPicPr/>
          <p:nvPr/>
        </p:nvPicPr>
        <p:blipFill>
          <a:blip r:embed="rId1"/>
          <a:srcRect l="0" t="25525" r="0" b="15078"/>
          <a:stretch/>
        </p:blipFill>
        <p:spPr>
          <a:xfrm>
            <a:off x="3209040" y="1705320"/>
            <a:ext cx="2257920" cy="3438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Google Shape;173;p27"/>
          <p:cNvPicPr/>
          <p:nvPr/>
        </p:nvPicPr>
        <p:blipFill>
          <a:blip r:embed="rId2"/>
          <a:srcRect l="0" t="25525" r="0" b="15078"/>
          <a:stretch/>
        </p:blipFill>
        <p:spPr>
          <a:xfrm>
            <a:off x="148680" y="1705320"/>
            <a:ext cx="2257920" cy="3438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Google Shape;174;p27"/>
          <p:cNvPicPr/>
          <p:nvPr/>
        </p:nvPicPr>
        <p:blipFill>
          <a:blip r:embed="rId3"/>
          <a:srcRect l="0" t="21675" r="0" b="17724"/>
          <a:stretch/>
        </p:blipFill>
        <p:spPr>
          <a:xfrm>
            <a:off x="6583320" y="1731240"/>
            <a:ext cx="2179800" cy="338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Google Shape;175;p27"/>
          <p:cNvSpPr/>
          <p:nvPr/>
        </p:nvSpPr>
        <p:spPr>
          <a:xfrm>
            <a:off x="1861920" y="378360"/>
            <a:ext cx="4856760" cy="103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15000"/>
              </a:lnSpc>
              <a:spcBef>
                <a:spcPts val="1199"/>
              </a:spcBef>
              <a:spcAft>
                <a:spcPts val="1199"/>
              </a:spcAft>
              <a:tabLst>
                <a:tab algn="l" pos="0"/>
              </a:tabLst>
            </a:pPr>
            <a:r>
              <a:rPr lang="lt" sz="5540" b="0" u="none" strike="noStrike">
                <a:solidFill>
                  <a:schemeClr val="dk2"/>
                </a:solidFill>
                <a:effectLst/>
                <a:uFillTx/>
                <a:latin typeface="Roboto"/>
                <a:ea typeface="Roboto"/>
              </a:rPr>
              <a:t>Rezultatas</a:t>
            </a:r>
            <a:endParaRPr lang="lt-LT" sz="554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180;p28"/>
          <p:cNvPicPr/>
          <p:nvPr/>
        </p:nvPicPr>
        <p:blipFill>
          <a:blip r:embed="rId1"/>
          <a:stretch/>
        </p:blipFill>
        <p:spPr>
          <a:xfrm>
            <a:off x="457200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Google Shape;181;p28"/>
          <p:cNvPicPr/>
          <p:nvPr/>
        </p:nvPicPr>
        <p:blipFill>
          <a:blip r:embed="rId2"/>
          <a:stretch/>
        </p:blipFill>
        <p:spPr>
          <a:xfrm>
            <a:off x="692280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9" name="Google Shape;182;p28"/>
          <p:cNvPicPr/>
          <p:nvPr/>
        </p:nvPicPr>
        <p:blipFill>
          <a:blip r:embed="rId3"/>
          <a:stretch/>
        </p:blipFill>
        <p:spPr>
          <a:xfrm>
            <a:off x="222120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0" name="Google Shape;183;p28"/>
          <p:cNvPicPr/>
          <p:nvPr/>
        </p:nvPicPr>
        <p:blipFill>
          <a:blip r:embed="rId4"/>
          <a:stretch/>
        </p:blipFill>
        <p:spPr>
          <a:xfrm>
            <a:off x="111960" y="0"/>
            <a:ext cx="200628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LibreOffice/25.8.6.2$Windows_X86_64 LibreOffice_project/b4b39682cd9868fa725bc664aff94278d315bd04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lt-LT</dc:language>
  <cp:lastModifiedBy/>
  <dcterms:modified xsi:type="dcterms:W3CDTF">2026-06-21T20:22:35Z</dcterms:modified>
  <cp:revision>1</cp:revision>
  <dc:subject/>
  <dc:title/>
</cp:coreProperties>
</file>