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4" r:id="rId4"/>
    <p:sldId id="265" r:id="rId5"/>
    <p:sldId id="261" r:id="rId6"/>
    <p:sldId id="262" r:id="rId7"/>
    <p:sldId id="259" r:id="rId8"/>
    <p:sldId id="260" r:id="rId9"/>
    <p:sldId id="266" r:id="rId10"/>
    <p:sldId id="303" r:id="rId11"/>
    <p:sldId id="304" r:id="rId12"/>
    <p:sldId id="282" r:id="rId13"/>
    <p:sldId id="295" r:id="rId14"/>
    <p:sldId id="267" r:id="rId15"/>
    <p:sldId id="268" r:id="rId16"/>
    <p:sldId id="298" r:id="rId17"/>
    <p:sldId id="292" r:id="rId18"/>
    <p:sldId id="269" r:id="rId19"/>
    <p:sldId id="280" r:id="rId20"/>
    <p:sldId id="300" r:id="rId21"/>
    <p:sldId id="299" r:id="rId22"/>
    <p:sldId id="305" r:id="rId23"/>
    <p:sldId id="293" r:id="rId24"/>
    <p:sldId id="294" r:id="rId25"/>
    <p:sldId id="270" r:id="rId26"/>
    <p:sldId id="271" r:id="rId27"/>
    <p:sldId id="285" r:id="rId28"/>
    <p:sldId id="297" r:id="rId29"/>
    <p:sldId id="288" r:id="rId30"/>
    <p:sldId id="289" r:id="rId31"/>
    <p:sldId id="290" r:id="rId32"/>
    <p:sldId id="272" r:id="rId33"/>
    <p:sldId id="283" r:id="rId34"/>
    <p:sldId id="284" r:id="rId35"/>
    <p:sldId id="274" r:id="rId36"/>
    <p:sldId id="287" r:id="rId37"/>
    <p:sldId id="273" r:id="rId38"/>
    <p:sldId id="276" r:id="rId39"/>
    <p:sldId id="296" r:id="rId40"/>
    <p:sldId id="301" r:id="rId41"/>
    <p:sldId id="302" r:id="rId42"/>
    <p:sldId id="306" r:id="rId4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5479918-615B-417E-B9B8-F01088EBCDAB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3BF8072-6F43-440F-BCF5-AFE29244EFEF}" type="datetimeFigureOut">
              <a:rPr lang="lt-LT" smtClean="0"/>
              <a:pPr/>
              <a:t>2015.06.15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7897688" cy="2146250"/>
          </a:xfrm>
        </p:spPr>
        <p:txBody>
          <a:bodyPr/>
          <a:lstStyle/>
          <a:p>
            <a:pPr algn="ctr"/>
            <a:r>
              <a:rPr lang="lt-LT" sz="4800" b="1" dirty="0"/>
              <a:t>„ Tiriamųjų darbų </a:t>
            </a:r>
            <a:r>
              <a:rPr lang="lt-LT" sz="4800" b="1" dirty="0" smtClean="0"/>
              <a:t>pradžiamokslis</a:t>
            </a:r>
            <a:r>
              <a:rPr lang="lt-LT" sz="4800" b="1" dirty="0"/>
              <a:t>“</a:t>
            </a:r>
            <a:br>
              <a:rPr lang="lt-LT" sz="4800" b="1" dirty="0"/>
            </a:b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idx="1"/>
          </p:nvPr>
        </p:nvSpPr>
        <p:spPr>
          <a:xfrm>
            <a:off x="395536" y="2276872"/>
            <a:ext cx="7620000" cy="48006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lt-LT" sz="4000" dirty="0" smtClean="0"/>
              <a:t>Klaipėdos Vytauto Didžiojo gimnazija</a:t>
            </a:r>
          </a:p>
          <a:p>
            <a:pPr marL="114300" indent="0" algn="ctr">
              <a:buNone/>
            </a:pPr>
            <a:r>
              <a:rPr lang="lt-LT" sz="4000" dirty="0" smtClean="0"/>
              <a:t>Fizikos mokytoja ekspertė </a:t>
            </a:r>
          </a:p>
          <a:p>
            <a:pPr marL="114300" indent="0" algn="ctr">
              <a:buNone/>
            </a:pPr>
            <a:r>
              <a:rPr lang="lt-LT" sz="4000" dirty="0" smtClean="0"/>
              <a:t>Roma </a:t>
            </a:r>
            <a:r>
              <a:rPr lang="lt-LT" sz="4000" dirty="0" err="1" smtClean="0"/>
              <a:t>Stonkuvienė</a:t>
            </a:r>
            <a:endParaRPr lang="lt-LT" sz="4000" dirty="0" smtClean="0"/>
          </a:p>
          <a:p>
            <a:pPr marL="114300" indent="0" algn="ctr">
              <a:buNone/>
            </a:pPr>
            <a:r>
              <a:rPr lang="lt-LT" sz="4000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xmlns="" val="34980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31" y="1600200"/>
            <a:ext cx="7191337" cy="4800600"/>
          </a:xfrm>
        </p:spPr>
      </p:pic>
    </p:spTree>
    <p:extLst>
      <p:ext uri="{BB962C8B-B14F-4D97-AF65-F5344CB8AC3E}">
        <p14:creationId xmlns:p14="http://schemas.microsoft.com/office/powerpoint/2010/main" xmlns="" val="42535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375" y="1600200"/>
            <a:ext cx="5871650" cy="4800600"/>
          </a:xfrm>
        </p:spPr>
      </p:pic>
    </p:spTree>
    <p:extLst>
      <p:ext uri="{BB962C8B-B14F-4D97-AF65-F5344CB8AC3E}">
        <p14:creationId xmlns:p14="http://schemas.microsoft.com/office/powerpoint/2010/main" xmlns="" val="37727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Namo maketas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xmlns="" val="41626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Langų gamyba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xmlns="" val="16678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200" b="1" dirty="0" smtClean="0"/>
              <a:t>Ar galima stiklo paketuose argoną pakeisti CO</a:t>
            </a:r>
            <a:r>
              <a:rPr lang="lt-LT" sz="3200" b="1" baseline="-25000" dirty="0" smtClean="0"/>
              <a:t>2</a:t>
            </a:r>
            <a:br>
              <a:rPr lang="lt-LT" sz="3200" b="1" baseline="-25000" dirty="0" smtClean="0"/>
            </a:br>
            <a:endParaRPr lang="lt-LT" sz="3200" b="1" baseline="-250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xmlns="" val="181726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200" b="1" dirty="0"/>
              <a:t>Ar galima stiklo paketuose argoną pakeisti CO</a:t>
            </a:r>
            <a:r>
              <a:rPr lang="lt-LT" sz="3200" b="1" baseline="-25000" dirty="0"/>
              <a:t>2</a:t>
            </a:r>
            <a:br>
              <a:rPr lang="lt-LT" sz="3200" b="1" baseline="-25000" dirty="0"/>
            </a:br>
            <a:endParaRPr lang="lt-LT" sz="32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xmlns="" val="42298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200" b="1" dirty="0"/>
              <a:t>Ar galima stiklo paketuose argoną pakeisti CO</a:t>
            </a:r>
            <a:r>
              <a:rPr lang="lt-LT" sz="3200" b="1" baseline="-25000" dirty="0"/>
              <a:t>2</a:t>
            </a:r>
            <a:br>
              <a:rPr lang="lt-LT" sz="3200" b="1" baseline="-25000" dirty="0"/>
            </a:br>
            <a:endParaRPr lang="lt-LT" sz="3200" dirty="0"/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47663"/>
            <a:ext cx="426918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47" y="2420888"/>
            <a:ext cx="3273322" cy="339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14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Išvados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sz="3200" b="1" dirty="0"/>
              <a:t>Teoriškai anglies dioksidas šilumą sulaiko geriau, nes CO</a:t>
            </a:r>
            <a:r>
              <a:rPr lang="en-US" sz="3200" b="1" baseline="-25000" dirty="0"/>
              <a:t>2</a:t>
            </a:r>
            <a:r>
              <a:rPr lang="lt-LT" sz="3200" b="1" dirty="0"/>
              <a:t> šiluminis laidumas yra </a:t>
            </a:r>
            <a:r>
              <a:rPr lang="en-US" sz="3200" b="1" dirty="0"/>
              <a:t>21%</a:t>
            </a:r>
            <a:r>
              <a:rPr lang="lt-LT" sz="3200" b="1" dirty="0"/>
              <a:t> mažesnis už argono ( CO</a:t>
            </a:r>
            <a:r>
              <a:rPr lang="en-US" sz="3200" b="1" baseline="-25000" dirty="0"/>
              <a:t>2</a:t>
            </a:r>
            <a:r>
              <a:rPr lang="lt-LT" sz="3200" b="1" dirty="0"/>
              <a:t> – 0</a:t>
            </a:r>
            <a:r>
              <a:rPr lang="en-US" sz="3200" b="1" dirty="0"/>
              <a:t>,</a:t>
            </a:r>
            <a:r>
              <a:rPr lang="lt-LT" sz="3200" b="1" dirty="0"/>
              <a:t>0</a:t>
            </a:r>
            <a:r>
              <a:rPr lang="en-US" sz="3200" b="1" dirty="0"/>
              <a:t>14</a:t>
            </a:r>
            <a:r>
              <a:rPr lang="lt-LT" sz="3200" b="1" dirty="0"/>
              <a:t>, Ar – 0,0</a:t>
            </a:r>
            <a:r>
              <a:rPr lang="en-US" sz="3200" b="1" dirty="0"/>
              <a:t>17</a:t>
            </a:r>
            <a:r>
              <a:rPr lang="lt-LT" sz="3200" b="1" dirty="0"/>
              <a:t> [W/</a:t>
            </a:r>
            <a:r>
              <a:rPr lang="lt-LT" sz="3200" b="1" dirty="0" err="1"/>
              <a:t>mK</a:t>
            </a:r>
            <a:r>
              <a:rPr lang="lt-LT" sz="3200" b="1" dirty="0"/>
              <a:t>).</a:t>
            </a:r>
            <a:endParaRPr lang="en-US" sz="3200" b="1" dirty="0"/>
          </a:p>
          <a:p>
            <a:r>
              <a:rPr lang="en-US" sz="3200" b="1" dirty="0" err="1"/>
              <a:t>Pagal</a:t>
            </a:r>
            <a:r>
              <a:rPr lang="en-US" sz="3200" b="1" dirty="0"/>
              <a:t> </a:t>
            </a:r>
            <a:r>
              <a:rPr lang="en-US" sz="3200" b="1" dirty="0" err="1"/>
              <a:t>grafik</a:t>
            </a:r>
            <a:r>
              <a:rPr lang="lt-LT" sz="3200" b="1" dirty="0"/>
              <a:t>ą galime matyti, kad argonas atvėsta lėčiau, o CO</a:t>
            </a:r>
            <a:r>
              <a:rPr lang="lt-LT" sz="3200" b="1" baseline="-25000" dirty="0"/>
              <a:t>2</a:t>
            </a:r>
            <a:r>
              <a:rPr lang="lt-LT" sz="3200" b="1" dirty="0"/>
              <a:t> – greičiau, todėl šilumos sulaikymas yra mažesnis.</a:t>
            </a:r>
          </a:p>
          <a:p>
            <a:r>
              <a:rPr lang="lt-LT" sz="3200" b="1" dirty="0"/>
              <a:t>Dėl šilumos išlaikymo efektyvumo naudingiau naudoti argoną tarpams tarp langų užpildyti.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63242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4800" b="1" dirty="0" err="1" smtClean="0"/>
              <a:t>Teslos</a:t>
            </a:r>
            <a:r>
              <a:rPr lang="lt-LT" sz="4800" b="1" dirty="0" smtClean="0"/>
              <a:t> transformatorius</a:t>
            </a:r>
            <a:endParaRPr lang="lt-LT" sz="4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11383"/>
            <a:ext cx="7620000" cy="357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0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Reikalingos priemonės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lt-LT" sz="2400" dirty="0"/>
              <a:t>Lakuota viela</a:t>
            </a:r>
          </a:p>
          <a:p>
            <a:pPr marL="285750" indent="-285750"/>
            <a:r>
              <a:rPr lang="lt-LT" sz="2400" dirty="0"/>
              <a:t>Lituoklis</a:t>
            </a:r>
          </a:p>
          <a:p>
            <a:pPr marL="285750" indent="-285750"/>
            <a:r>
              <a:rPr lang="lt-LT" sz="2400" dirty="0"/>
              <a:t>Jungiamieji laidai</a:t>
            </a:r>
          </a:p>
          <a:p>
            <a:pPr marL="285750" indent="-285750"/>
            <a:r>
              <a:rPr lang="lt-LT" sz="2400" dirty="0"/>
              <a:t>Izoliacinė lipni juosta</a:t>
            </a:r>
          </a:p>
          <a:p>
            <a:pPr marL="285750" indent="-285750"/>
            <a:r>
              <a:rPr lang="lt-LT" sz="2400" dirty="0"/>
              <a:t>Universali spausdintinė plokštė</a:t>
            </a:r>
          </a:p>
          <a:p>
            <a:pPr marL="285750" indent="-285750"/>
            <a:r>
              <a:rPr lang="lt-LT" sz="2400" dirty="0"/>
              <a:t>Visos detalės schemoje (mikroschema, </a:t>
            </a:r>
            <a:r>
              <a:rPr lang="lt-LT" sz="2400" dirty="0" err="1"/>
              <a:t>rezistoriai</a:t>
            </a:r>
            <a:r>
              <a:rPr lang="lt-LT" sz="2400" dirty="0"/>
              <a:t>, tranzistoriai, kondensatoriai, diodas bei droselis)</a:t>
            </a:r>
          </a:p>
          <a:p>
            <a:pPr marL="285750" indent="-285750"/>
            <a:r>
              <a:rPr lang="lt-LT" sz="2400" dirty="0"/>
              <a:t>„</a:t>
            </a:r>
            <a:r>
              <a:rPr lang="lt-LT" sz="2400" dirty="0" err="1"/>
              <a:t>Pringles</a:t>
            </a:r>
            <a:r>
              <a:rPr lang="lt-LT" sz="2400" dirty="0"/>
              <a:t>“ bulvių traškučių pakuotė (aplink ją vyniosiu vielą)</a:t>
            </a:r>
          </a:p>
          <a:p>
            <a:pPr marL="285750" indent="-285750"/>
            <a:r>
              <a:rPr lang="lt-LT" sz="2400" dirty="0"/>
              <a:t>12 V maitinimo šaltinis (DC)</a:t>
            </a:r>
          </a:p>
          <a:p>
            <a:pPr marL="285750" indent="-285750"/>
            <a:r>
              <a:rPr lang="lt-LT" sz="2400" dirty="0"/>
              <a:t>Kištukas rozetei</a:t>
            </a:r>
          </a:p>
          <a:p>
            <a:pPr marL="285750" indent="-285750"/>
            <a:endParaRPr lang="lt-LT" sz="2400" dirty="0"/>
          </a:p>
          <a:p>
            <a:pPr marL="285750" indent="-285750"/>
            <a:endParaRPr lang="lt-LT" sz="2400" dirty="0"/>
          </a:p>
          <a:p>
            <a:pPr marL="285750" indent="-285750"/>
            <a:endParaRPr lang="lt-LT" sz="2400" dirty="0"/>
          </a:p>
          <a:p>
            <a:pPr marL="285750" indent="-285750"/>
            <a:endParaRPr lang="lt-LT" sz="2400" dirty="0"/>
          </a:p>
          <a:p>
            <a:pPr marL="285750" indent="-285750"/>
            <a:endParaRPr lang="lt-LT" sz="2400" dirty="0"/>
          </a:p>
          <a:p>
            <a:pPr marL="285750" indent="-285750"/>
            <a:endParaRPr lang="lt-LT" sz="2400" dirty="0"/>
          </a:p>
          <a:p>
            <a:pPr marL="285750" indent="-285750"/>
            <a:endParaRPr lang="lt-LT" sz="2400" dirty="0"/>
          </a:p>
          <a:p>
            <a:endParaRPr lang="lt-LT" dirty="0"/>
          </a:p>
        </p:txBody>
      </p:sp>
      <p:pic>
        <p:nvPicPr>
          <p:cNvPr id="7" name="Picture 4" descr="https://fbcdn-sphotos-h-a.akamaihd.net/hphotos-ak-xft1/v/t34.0-12/11118470_1063947223632660_902956775_n.jpg?oh=41bd1f861d592fedf2d0b641269818cb&amp;oe=5524962B&amp;__gda__=1428519195_00f0524765edaa2a81f2113a173d9bd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250535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59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4800" b="1" dirty="0"/>
              <a:t>Tikslas: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sz="4300" b="1" dirty="0"/>
              <a:t>Sudaryti galimybę visiems mokiniams plėtoti gamtamokslinę kompetenciją, nuodugniau nagrinėjant šiuolaikinius gamtos mokslų laimėjimus ir jų taikymus technologijoje, gyvenimo praktiką ir aplinkosaugos problemas.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40720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xmlns="" val="20978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xmlns="" val="40065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Įvairūs bandymai su </a:t>
            </a:r>
            <a:r>
              <a:rPr lang="lt-LT" dirty="0" err="1"/>
              <a:t>Teslos</a:t>
            </a:r>
            <a:r>
              <a:rPr lang="lt-LT"/>
              <a:t> transformatoriumi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420322" cy="429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893" y="1700808"/>
            <a:ext cx="2420937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13508"/>
            <a:ext cx="2420937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28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4800" b="1" dirty="0" smtClean="0"/>
              <a:t>Išvados:</a:t>
            </a:r>
            <a:endParaRPr lang="lt-LT" sz="48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4000" b="1" dirty="0"/>
              <a:t>Nors tai ir nėra lengva, bet </a:t>
            </a:r>
            <a:r>
              <a:rPr lang="lt-LT" sz="4000" b="1" dirty="0" err="1"/>
              <a:t>Teslos</a:t>
            </a:r>
            <a:r>
              <a:rPr lang="lt-LT" sz="4000" b="1" dirty="0"/>
              <a:t> transformatorių tikrai galima pasidaryti namie, stebėti iškrovas.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14670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err="1" smtClean="0"/>
              <a:t>Bioplastiko</a:t>
            </a:r>
            <a:r>
              <a:rPr lang="lt-LT" b="1" dirty="0" smtClean="0"/>
              <a:t> gamyba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196752"/>
            <a:ext cx="4392488" cy="5856651"/>
          </a:xfrm>
        </p:spPr>
      </p:pic>
    </p:spTree>
    <p:extLst>
      <p:ext uri="{BB962C8B-B14F-4D97-AF65-F5344CB8AC3E}">
        <p14:creationId xmlns:p14="http://schemas.microsoft.com/office/powerpoint/2010/main" xmlns="" val="3460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002234"/>
          </a:xfrm>
        </p:spPr>
        <p:txBody>
          <a:bodyPr/>
          <a:lstStyle/>
          <a:p>
            <a:pPr algn="ctr"/>
            <a:r>
              <a:rPr lang="lt-LT" b="1" dirty="0" err="1" smtClean="0"/>
              <a:t>Bioplastiko</a:t>
            </a:r>
            <a:r>
              <a:rPr lang="lt-LT" b="1" dirty="0" smtClean="0"/>
              <a:t> fizikinių savybių tyrimas</a:t>
            </a:r>
            <a:endParaRPr lang="lt-LT" b="1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idx="1"/>
          </p:nvPr>
        </p:nvSpPr>
        <p:spPr>
          <a:xfrm>
            <a:off x="457200" y="2564904"/>
            <a:ext cx="7620000" cy="3835896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5" name="Picture 4" descr="20140401_121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27415"/>
            <a:ext cx="324167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140401_1213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818" y="2329917"/>
            <a:ext cx="3348038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21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Daugiau norinčių tyrinėti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lt-LT" sz="5200" b="1" dirty="0" err="1" smtClean="0"/>
              <a:t>Tiksliukai</a:t>
            </a:r>
            <a:r>
              <a:rPr lang="lt-LT" sz="5200" b="1" dirty="0" smtClean="0"/>
              <a:t>:</a:t>
            </a:r>
          </a:p>
          <a:p>
            <a:r>
              <a:rPr lang="lt-LT" sz="4000" b="1" dirty="0" smtClean="0"/>
              <a:t>Pasidaryk pats „Bevielis telefono kroviklis“.</a:t>
            </a:r>
          </a:p>
          <a:p>
            <a:r>
              <a:rPr lang="lt-LT" sz="4000" b="1" dirty="0" smtClean="0"/>
              <a:t>Radioaktyviosios spinduliuotės tyrimas.</a:t>
            </a:r>
          </a:p>
          <a:p>
            <a:r>
              <a:rPr lang="lt-LT" sz="4000" b="1" dirty="0" err="1" smtClean="0"/>
              <a:t>Apšvietos</a:t>
            </a:r>
            <a:r>
              <a:rPr lang="lt-LT" sz="4000" b="1" dirty="0" smtClean="0"/>
              <a:t> tyrimas gimnazijoje.</a:t>
            </a:r>
          </a:p>
          <a:p>
            <a:r>
              <a:rPr lang="lt-LT" sz="4000" b="1" dirty="0" smtClean="0"/>
              <a:t>Mobilus telefonas mano gyvenime.</a:t>
            </a:r>
          </a:p>
          <a:p>
            <a:r>
              <a:rPr lang="lt-LT" sz="4000" b="1" dirty="0" smtClean="0"/>
              <a:t>Energija iš vaisių.</a:t>
            </a:r>
          </a:p>
          <a:p>
            <a:endParaRPr lang="lt-LT" sz="4000" b="1" dirty="0" smtClean="0"/>
          </a:p>
          <a:p>
            <a:endParaRPr lang="lt-LT" sz="4000" b="1" dirty="0"/>
          </a:p>
        </p:txBody>
      </p:sp>
    </p:spTree>
    <p:extLst>
      <p:ext uri="{BB962C8B-B14F-4D97-AF65-F5344CB8AC3E}">
        <p14:creationId xmlns:p14="http://schemas.microsoft.com/office/powerpoint/2010/main" xmlns="" val="15141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200" b="1" dirty="0" smtClean="0"/>
              <a:t>Jonizuojančios spinduliuotės tyrimas įvairiose aplinkose</a:t>
            </a:r>
            <a:endParaRPr lang="lt-LT" sz="32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Picture 5" descr="photo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9342" y="1700808"/>
            <a:ext cx="6048672" cy="45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22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200" b="1" dirty="0"/>
              <a:t>Jonizuojančios spinduliuotės tyrimas įvairiose aplinkose</a:t>
            </a:r>
            <a:endParaRPr lang="lt-LT" sz="3200" dirty="0"/>
          </a:p>
        </p:txBody>
      </p:sp>
      <p:pic>
        <p:nvPicPr>
          <p:cNvPr id="5" name="Picture 4" descr="photo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6119" y="1772816"/>
            <a:ext cx="4878059" cy="3787505"/>
          </a:xfrm>
          <a:prstGeom prst="rect">
            <a:avLst/>
          </a:prstGeom>
        </p:spPr>
      </p:pic>
      <p:pic>
        <p:nvPicPr>
          <p:cNvPr id="4" name="Picture 4" descr="photo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3384376" cy="453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16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Elektrovaros jėgos matavimas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xmlns="" val="19999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Uždaviniai: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sz="4000" b="1" dirty="0" smtClean="0"/>
              <a:t>Mokiniai ugdosi </a:t>
            </a:r>
            <a:r>
              <a:rPr lang="lt-LT" sz="4000" b="1" dirty="0"/>
              <a:t>atsakingą požiūrį į aplinką, gamtą, gyvybę. Taiko įgytas gamtos mokslų žinias ir gebėjimus spręsdami įvairias kasdieninio gyvenimo, aplinkosaugos, aplinkotyros ir darnaus vystymosi problemas.</a:t>
            </a:r>
          </a:p>
          <a:p>
            <a:r>
              <a:rPr lang="lt-LT" sz="4000" b="1" dirty="0"/>
              <a:t>Aiškinasi gamtos mokslų ir jų laimėjimais grindžiamų technologijų vaidmenį žmonijos gyvenime, jų ryšį su gamtine, socialine ir kultūrine aplinka.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0993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xmlns="" val="199963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57375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xmlns="" val="29698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Humanitarai: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/>
              <a:t>Spalvos mano gyvenime.</a:t>
            </a:r>
          </a:p>
          <a:p>
            <a:r>
              <a:rPr lang="lt-LT" sz="4000" b="1" dirty="0" smtClean="0"/>
              <a:t>Mitai ir legendos. </a:t>
            </a:r>
          </a:p>
          <a:p>
            <a:r>
              <a:rPr lang="lt-LT" sz="4000" b="1" dirty="0" smtClean="0"/>
              <a:t>Popieriaus perdirbimas.</a:t>
            </a:r>
          </a:p>
          <a:p>
            <a:r>
              <a:rPr lang="lt-LT" sz="4000" b="1" dirty="0" smtClean="0"/>
              <a:t>Muilo gamyba. </a:t>
            </a:r>
          </a:p>
          <a:p>
            <a:r>
              <a:rPr lang="lt-LT" sz="4000" b="1" dirty="0" smtClean="0"/>
              <a:t>Kuprinės svoris.</a:t>
            </a:r>
          </a:p>
          <a:p>
            <a:r>
              <a:rPr lang="lt-LT" sz="4000" b="1" dirty="0" smtClean="0"/>
              <a:t>Fizika nuotraukose.</a:t>
            </a:r>
          </a:p>
          <a:p>
            <a:endParaRPr lang="lt-LT" sz="4000" b="1" dirty="0"/>
          </a:p>
        </p:txBody>
      </p:sp>
    </p:spTree>
    <p:extLst>
      <p:ext uri="{BB962C8B-B14F-4D97-AF65-F5344CB8AC3E}">
        <p14:creationId xmlns:p14="http://schemas.microsoft.com/office/powerpoint/2010/main" xmlns="" val="7619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200" b="1" dirty="0"/>
              <a:t>Ar tikite spalvų įtaka žmogaus psichiniam ir fiziniam būviui?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2679"/>
            <a:ext cx="77438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323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200" b="1" dirty="0" smtClean="0"/>
              <a:t>Mėnulio fazės ir jų įtaka žmonių gyvenimui</a:t>
            </a:r>
            <a:endParaRPr lang="lt-LT" sz="32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957699"/>
            <a:ext cx="3114527" cy="240337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1576384"/>
            <a:ext cx="2960687" cy="228466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850" y="1518740"/>
            <a:ext cx="3028905" cy="233730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88" y="4149080"/>
            <a:ext cx="2980242" cy="2299752"/>
          </a:xfrm>
          <a:prstGeom prst="rect">
            <a:avLst/>
          </a:prstGeom>
        </p:spPr>
      </p:pic>
      <p:sp>
        <p:nvSpPr>
          <p:cNvPr id="10" name="Stačiakampis 9"/>
          <p:cNvSpPr/>
          <p:nvPr/>
        </p:nvSpPr>
        <p:spPr>
          <a:xfrm>
            <a:off x="1475656" y="1518740"/>
            <a:ext cx="864096" cy="254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1" name="TextBox 10"/>
          <p:cNvSpPr txBox="1"/>
          <p:nvPr/>
        </p:nvSpPr>
        <p:spPr>
          <a:xfrm>
            <a:off x="1444891" y="1362724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/>
              <a:t>Jaunatis</a:t>
            </a:r>
            <a:endParaRPr lang="lt-LT" dirty="0"/>
          </a:p>
        </p:txBody>
      </p:sp>
      <p:sp>
        <p:nvSpPr>
          <p:cNvPr id="12" name="TextBox 11"/>
          <p:cNvSpPr txBox="1"/>
          <p:nvPr/>
        </p:nvSpPr>
        <p:spPr>
          <a:xfrm>
            <a:off x="5987479" y="1361080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lt-LT" dirty="0" smtClean="0"/>
              <a:t>Priešpilnis</a:t>
            </a:r>
            <a:endParaRPr lang="lt-LT" dirty="0"/>
          </a:p>
        </p:txBody>
      </p:sp>
      <p:sp>
        <p:nvSpPr>
          <p:cNvPr id="13" name="TextBox 12"/>
          <p:cNvSpPr txBox="1"/>
          <p:nvPr/>
        </p:nvSpPr>
        <p:spPr>
          <a:xfrm>
            <a:off x="1381064" y="3957699"/>
            <a:ext cx="8590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lt-LT" dirty="0" smtClean="0"/>
              <a:t>Pilnatis</a:t>
            </a:r>
            <a:endParaRPr lang="lt-LT" dirty="0"/>
          </a:p>
        </p:txBody>
      </p:sp>
      <p:sp>
        <p:nvSpPr>
          <p:cNvPr id="14" name="TextBox 13"/>
          <p:cNvSpPr txBox="1"/>
          <p:nvPr/>
        </p:nvSpPr>
        <p:spPr>
          <a:xfrm>
            <a:off x="6039532" y="3785150"/>
            <a:ext cx="7569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lt-LT" dirty="0" smtClean="0"/>
              <a:t>Delčia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1489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Popieriaus gamyba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xmlns="" val="7387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Savos gamybos muilas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xmlns="" val="20831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Kuprinės nešiojimas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xmlns="" val="10664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Fizika nuotraukose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50" y="1600200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xmlns="" val="8837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72816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xmlns="" val="24085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xmlns="" val="42933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836712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xmlns="" val="2063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50" y="1600200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xmlns="" val="35391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 descr="ATT_1431498034878_20150513_0743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7786742" cy="664371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/>
              <a:t>Kas yra mokslinis </a:t>
            </a:r>
            <a:r>
              <a:rPr lang="lt-LT" b="1" dirty="0" smtClean="0"/>
              <a:t>tyrimas?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lt-LT" sz="4000" b="1" dirty="0"/>
              <a:t>Mokslinis tyrimas – tai ne mechaniškas veiksmų kartojimas, bet apgalvotas iškylančių problemų sprendimas.</a:t>
            </a:r>
          </a:p>
          <a:p>
            <a:r>
              <a:rPr lang="lt-LT" sz="4000" b="1" dirty="0"/>
              <a:t>Tai iš esmės skiriasi nuo uždavinių sprendimų pagal formules. </a:t>
            </a:r>
            <a:endParaRPr lang="lt-LT" sz="4000" b="1" dirty="0" smtClean="0"/>
          </a:p>
          <a:p>
            <a:r>
              <a:rPr lang="lt-LT" sz="4000" b="1" dirty="0" smtClean="0"/>
              <a:t>Gyvenime </a:t>
            </a:r>
            <a:r>
              <a:rPr lang="lt-LT" sz="4000" b="1" dirty="0"/>
              <a:t>spręsti uždavinius tenka, kai duomenų yra tiek, kiek yra. Paprastai jų būna arba per daug, arba per mažai.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1082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642194"/>
          </a:xfrm>
        </p:spPr>
        <p:txBody>
          <a:bodyPr/>
          <a:lstStyle/>
          <a:p>
            <a:pPr algn="ctr"/>
            <a:r>
              <a:rPr lang="lt-LT" b="1" dirty="0"/>
              <a:t>Kuo ypatingas mano darbas moksliniu požiūriu.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2564904"/>
            <a:ext cx="7620000" cy="5544616"/>
          </a:xfrm>
        </p:spPr>
        <p:txBody>
          <a:bodyPr/>
          <a:lstStyle/>
          <a:p>
            <a:pPr algn="ctr">
              <a:buNone/>
            </a:pPr>
            <a:r>
              <a:rPr lang="lt-LT" sz="4000" b="1" dirty="0"/>
              <a:t>Mokslinio darbo etapai:</a:t>
            </a:r>
          </a:p>
          <a:p>
            <a:pPr marL="742950" indent="-742950">
              <a:buFont typeface="+mj-lt"/>
              <a:buAutoNum type="arabicPeriod"/>
            </a:pPr>
            <a:r>
              <a:rPr lang="lt-LT" sz="4000" b="1" dirty="0"/>
              <a:t>Duomenų kaupimas.</a:t>
            </a:r>
          </a:p>
          <a:p>
            <a:pPr marL="742950" indent="-742950">
              <a:buFont typeface="+mj-lt"/>
              <a:buAutoNum type="arabicPeriod"/>
            </a:pPr>
            <a:r>
              <a:rPr lang="lt-LT" sz="4000" b="1" dirty="0"/>
              <a:t>Analizė.</a:t>
            </a:r>
          </a:p>
          <a:p>
            <a:pPr marL="742950" indent="-742950">
              <a:buFont typeface="+mj-lt"/>
              <a:buAutoNum type="arabicPeriod"/>
            </a:pPr>
            <a:r>
              <a:rPr lang="lt-LT" sz="4000" b="1" dirty="0"/>
              <a:t>Rezultatų skelbimas.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19212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498178"/>
          </a:xfrm>
        </p:spPr>
        <p:txBody>
          <a:bodyPr/>
          <a:lstStyle/>
          <a:p>
            <a:pPr algn="ctr"/>
            <a:r>
              <a:rPr lang="lt-LT" b="1" dirty="0" smtClean="0"/>
              <a:t>Keturi metiniai darbai</a:t>
            </a:r>
            <a:br>
              <a:rPr lang="lt-LT" b="1" dirty="0" smtClean="0"/>
            </a:br>
            <a:r>
              <a:rPr lang="lt-LT" b="1" dirty="0" smtClean="0"/>
              <a:t>I-II gimnazijos klasėse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2348880"/>
            <a:ext cx="7620000" cy="4051920"/>
          </a:xfrm>
        </p:spPr>
        <p:txBody>
          <a:bodyPr>
            <a:normAutofit/>
          </a:bodyPr>
          <a:lstStyle/>
          <a:p>
            <a:r>
              <a:rPr lang="lt-LT" sz="4000" b="1" dirty="0" smtClean="0"/>
              <a:t>GLX priemonės.</a:t>
            </a:r>
          </a:p>
          <a:p>
            <a:r>
              <a:rPr lang="lt-LT" sz="4000" b="1" dirty="0"/>
              <a:t>Maketavimas – </a:t>
            </a:r>
            <a:r>
              <a:rPr lang="lt-LT" sz="4000" b="1" dirty="0" smtClean="0"/>
              <a:t>tyrimas.</a:t>
            </a:r>
          </a:p>
          <a:p>
            <a:r>
              <a:rPr lang="lt-LT" sz="4000" b="1" dirty="0" smtClean="0"/>
              <a:t>Konstravimas – tyrimas.</a:t>
            </a:r>
          </a:p>
          <a:p>
            <a:r>
              <a:rPr lang="lt-LT" sz="4000" b="1" dirty="0" smtClean="0"/>
              <a:t>Gamyba – tyrimas.</a:t>
            </a:r>
            <a:endParaRPr lang="lt-LT" sz="4000" b="1" dirty="0"/>
          </a:p>
        </p:txBody>
      </p:sp>
    </p:spTree>
    <p:extLst>
      <p:ext uri="{BB962C8B-B14F-4D97-AF65-F5344CB8AC3E}">
        <p14:creationId xmlns:p14="http://schemas.microsoft.com/office/powerpoint/2010/main" xmlns="" val="256147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4000" b="1" smtClean="0"/>
              <a:t>GLX priemonės</a:t>
            </a:r>
            <a:endParaRPr lang="lt-LT" sz="4000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xmlns="" val="26102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498178"/>
          </a:xfrm>
        </p:spPr>
        <p:txBody>
          <a:bodyPr/>
          <a:lstStyle/>
          <a:p>
            <a:pPr algn="ctr"/>
            <a:r>
              <a:rPr lang="lt-LT" sz="3200" b="1" dirty="0" smtClean="0"/>
              <a:t>Šokinėjančio kamuolio potencinės ir kinetinės energijos kitimas</a:t>
            </a:r>
            <a:endParaRPr lang="lt-LT" sz="32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772816"/>
            <a:ext cx="7620000" cy="4627984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1028" name="Picture 4" descr="C:\Users\Fizika\Desktop\Ignas Gustainis darbo aprašymas\Image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2492895"/>
            <a:ext cx="3915827" cy="26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izika\Desktop\Ignas Gustainis darbo aprašymas\Image1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7442" y="2492896"/>
            <a:ext cx="401522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28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timumas">
  <a:themeElements>
    <a:clrScheme name="Gretimumas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etimumas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325</TotalTime>
  <Words>467</Words>
  <Application>Microsoft Office PowerPoint</Application>
  <PresentationFormat>Demonstracija ekrane (4:3)</PresentationFormat>
  <Paragraphs>84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42</vt:i4>
      </vt:variant>
    </vt:vector>
  </HeadingPairs>
  <TitlesOfParts>
    <vt:vector size="43" baseType="lpstr">
      <vt:lpstr>Gretimumas</vt:lpstr>
      <vt:lpstr>„ Tiriamųjų darbų pradžiamokslis“ </vt:lpstr>
      <vt:lpstr>Tikslas:</vt:lpstr>
      <vt:lpstr>Uždaviniai:</vt:lpstr>
      <vt:lpstr>Skaidrė 4</vt:lpstr>
      <vt:lpstr>Kas yra mokslinis tyrimas?</vt:lpstr>
      <vt:lpstr>Kuo ypatingas mano darbas moksliniu požiūriu.</vt:lpstr>
      <vt:lpstr>Keturi metiniai darbai I-II gimnazijos klasėse</vt:lpstr>
      <vt:lpstr>GLX priemonės</vt:lpstr>
      <vt:lpstr>Šokinėjančio kamuolio potencinės ir kinetinės energijos kitimas</vt:lpstr>
      <vt:lpstr>Skaidrė 10</vt:lpstr>
      <vt:lpstr>Skaidrė 11</vt:lpstr>
      <vt:lpstr>Namo maketas</vt:lpstr>
      <vt:lpstr>Langų gamyba</vt:lpstr>
      <vt:lpstr>Ar galima stiklo paketuose argoną pakeisti CO2 </vt:lpstr>
      <vt:lpstr>Ar galima stiklo paketuose argoną pakeisti CO2 </vt:lpstr>
      <vt:lpstr>Ar galima stiklo paketuose argoną pakeisti CO2 </vt:lpstr>
      <vt:lpstr>Išvados</vt:lpstr>
      <vt:lpstr>Teslos transformatorius</vt:lpstr>
      <vt:lpstr>Reikalingos priemonės</vt:lpstr>
      <vt:lpstr>Skaidrė 20</vt:lpstr>
      <vt:lpstr>Skaidrė 21</vt:lpstr>
      <vt:lpstr>Įvairūs bandymai su Teslos transformatoriumi</vt:lpstr>
      <vt:lpstr>Išvados:</vt:lpstr>
      <vt:lpstr>Bioplastiko gamyba</vt:lpstr>
      <vt:lpstr>Bioplastiko fizikinių savybių tyrimas</vt:lpstr>
      <vt:lpstr>Daugiau norinčių tyrinėti</vt:lpstr>
      <vt:lpstr>Jonizuojančios spinduliuotės tyrimas įvairiose aplinkose</vt:lpstr>
      <vt:lpstr>Jonizuojančios spinduliuotės tyrimas įvairiose aplinkose</vt:lpstr>
      <vt:lpstr>Elektrovaros jėgos matavimas</vt:lpstr>
      <vt:lpstr>Skaidrė 30</vt:lpstr>
      <vt:lpstr>Skaidrė 31</vt:lpstr>
      <vt:lpstr>Humanitarai:</vt:lpstr>
      <vt:lpstr>Ar tikite spalvų įtaka žmogaus psichiniam ir fiziniam būviui?</vt:lpstr>
      <vt:lpstr>Mėnulio fazės ir jų įtaka žmonių gyvenimui</vt:lpstr>
      <vt:lpstr>Popieriaus gamyba</vt:lpstr>
      <vt:lpstr>Savos gamybos muilas</vt:lpstr>
      <vt:lpstr>Kuprinės nešiojimas</vt:lpstr>
      <vt:lpstr>Fizika nuotraukose</vt:lpstr>
      <vt:lpstr>Skaidrė 39</vt:lpstr>
      <vt:lpstr>Skaidrė 40</vt:lpstr>
      <vt:lpstr>Skaidrė 41</vt:lpstr>
      <vt:lpstr>Skaidrė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„Sunkumuose visada slypi galimybės„ A. Einšteinas</dc:title>
  <dc:creator>Fizika</dc:creator>
  <cp:lastModifiedBy>Admin</cp:lastModifiedBy>
  <cp:revision>43</cp:revision>
  <dcterms:created xsi:type="dcterms:W3CDTF">2015-03-16T09:27:13Z</dcterms:created>
  <dcterms:modified xsi:type="dcterms:W3CDTF">2015-06-15T06:05:47Z</dcterms:modified>
</cp:coreProperties>
</file>