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62" r:id="rId2"/>
    <p:sldId id="264" r:id="rId3"/>
    <p:sldId id="256" r:id="rId4"/>
    <p:sldId id="257" r:id="rId5"/>
    <p:sldId id="266" r:id="rId6"/>
    <p:sldId id="260" r:id="rId7"/>
    <p:sldId id="265" r:id="rId8"/>
    <p:sldId id="258" r:id="rId9"/>
    <p:sldId id="259" r:id="rId10"/>
    <p:sldId id="267" r:id="rId11"/>
    <p:sldId id="271" r:id="rId12"/>
    <p:sldId id="272" r:id="rId13"/>
    <p:sldId id="268" r:id="rId14"/>
    <p:sldId id="269" r:id="rId15"/>
    <p:sldId id="273" r:id="rId16"/>
    <p:sldId id="270" r:id="rId17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35" autoAdjust="0"/>
  </p:normalViewPr>
  <p:slideViewPr>
    <p:cSldViewPr>
      <p:cViewPr>
        <p:scale>
          <a:sx n="73" d="100"/>
          <a:sy n="73" d="100"/>
        </p:scale>
        <p:origin x="-34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577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lt-LT" sz="2400">
                <a:latin typeface="Times New Roman" pitchFamily="18" charset="0"/>
              </a:endParaRPr>
            </a:p>
          </p:txBody>
        </p:sp>
        <p:sp>
          <p:nvSpPr>
            <p:cNvPr id="7578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 sz="2400">
                <a:latin typeface="Times New Roman" pitchFamily="18" charset="0"/>
              </a:endParaRPr>
            </a:p>
          </p:txBody>
        </p:sp>
        <p:grpSp>
          <p:nvGrpSpPr>
            <p:cNvPr id="7578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578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lt-LT" sz="2400">
                  <a:latin typeface="Times New Roman" pitchFamily="18" charset="0"/>
                </a:endParaRPr>
              </a:p>
            </p:txBody>
          </p:sp>
          <p:sp>
            <p:nvSpPr>
              <p:cNvPr id="7578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lt-LT" sz="2400">
                  <a:latin typeface="Times New Roman" pitchFamily="18" charset="0"/>
                </a:endParaRPr>
              </a:p>
            </p:txBody>
          </p:sp>
          <p:sp>
            <p:nvSpPr>
              <p:cNvPr id="7578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lt-LT" sz="2400">
                  <a:latin typeface="Times New Roman" pitchFamily="18" charset="0"/>
                </a:endParaRPr>
              </a:p>
            </p:txBody>
          </p:sp>
          <p:sp>
            <p:nvSpPr>
              <p:cNvPr id="7578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lt-LT" sz="2400">
                  <a:latin typeface="Times New Roman" pitchFamily="18" charset="0"/>
                </a:endParaRPr>
              </a:p>
            </p:txBody>
          </p:sp>
          <p:sp>
            <p:nvSpPr>
              <p:cNvPr id="7578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lt-LT" sz="2400">
                  <a:latin typeface="Times New Roman" pitchFamily="18" charset="0"/>
                </a:endParaRPr>
              </a:p>
            </p:txBody>
          </p:sp>
          <p:sp>
            <p:nvSpPr>
              <p:cNvPr id="7578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lt-LT" sz="2400">
                  <a:latin typeface="Times New Roman" pitchFamily="18" charset="0"/>
                </a:endParaRPr>
              </a:p>
            </p:txBody>
          </p:sp>
          <p:sp>
            <p:nvSpPr>
              <p:cNvPr id="7578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lt-LT" sz="2400">
                  <a:latin typeface="Times New Roman" pitchFamily="18" charset="0"/>
                </a:endParaRPr>
              </a:p>
            </p:txBody>
          </p:sp>
          <p:sp>
            <p:nvSpPr>
              <p:cNvPr id="7578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lt-LT" sz="2400">
                  <a:latin typeface="Times New Roman" pitchFamily="18" charset="0"/>
                </a:endParaRPr>
              </a:p>
            </p:txBody>
          </p:sp>
          <p:sp>
            <p:nvSpPr>
              <p:cNvPr id="7579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lt-LT" sz="2400">
                  <a:latin typeface="Times New Roman" pitchFamily="18" charset="0"/>
                </a:endParaRPr>
              </a:p>
            </p:txBody>
          </p:sp>
          <p:sp>
            <p:nvSpPr>
              <p:cNvPr id="7579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lt-LT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A418F5F-0632-4220-963F-7E54394EBA5A}" type="datetimeFigureOut">
              <a:rPr lang="lt-LT"/>
              <a:pPr/>
              <a:t>2015.06.15</a:t>
            </a:fld>
            <a:endParaRPr lang="lt-LT"/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579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684712-9660-4118-8654-EF2D76253EA5}" type="slidenum">
              <a:rPr lang="lt-LT"/>
              <a:pPr/>
              <a:t>‹#›</a:t>
            </a:fld>
            <a:endParaRPr lang="lt-LT"/>
          </a:p>
        </p:txBody>
      </p:sp>
      <p:sp>
        <p:nvSpPr>
          <p:cNvPr id="757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757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lt-LT"/>
              <a:t>Spustelėkite ruošinio paantraštės stiliui keisti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16A98A-FE4F-4214-8ED4-12FE5F86AF30}" type="slidenum">
              <a:rPr lang="lt-LT"/>
              <a:pPr/>
              <a:t>‹#›</a:t>
            </a:fld>
            <a:endParaRPr lang="lt-L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6AF97CD-2F32-4366-A943-82B03F7275B6}" type="datetimeFigureOut">
              <a:rPr lang="lt-LT"/>
              <a:pPr/>
              <a:t>2015.06.15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BD9B9A-3ADC-43C6-B85B-AA240D742ACD}" type="slidenum">
              <a:rPr lang="lt-LT"/>
              <a:pPr/>
              <a:t>‹#›</a:t>
            </a:fld>
            <a:endParaRPr lang="lt-L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20D686A-01F0-42BB-9CED-093B489318D3}" type="datetimeFigureOut">
              <a:rPr lang="lt-LT"/>
              <a:pPr/>
              <a:t>2015.06.15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FFC6AD-7BC8-4751-931A-4FAB8F739485}" type="slidenum">
              <a:rPr lang="lt-LT"/>
              <a:pPr/>
              <a:t>‹#›</a:t>
            </a:fld>
            <a:endParaRPr lang="lt-L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46FEADC-0478-4DB3-9178-579B6A14E92E}" type="datetimeFigureOut">
              <a:rPr lang="lt-LT"/>
              <a:pPr/>
              <a:t>2015.06.15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1CB37D-77C1-4FB4-8BDB-33C3D8000900}" type="slidenum">
              <a:rPr lang="lt-LT"/>
              <a:pPr/>
              <a:t>‹#›</a:t>
            </a:fld>
            <a:endParaRPr lang="lt-L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43E3A91-FF99-405F-91FD-C2D07B810D9A}" type="datetimeFigureOut">
              <a:rPr lang="lt-LT"/>
              <a:pPr/>
              <a:t>2015.06.15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1BA91-A0DB-483A-BCA0-10CAE11EFAEC}" type="slidenum">
              <a:rPr lang="lt-LT"/>
              <a:pPr/>
              <a:t>‹#›</a:t>
            </a:fld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C6AE38-9880-4143-B560-6C1883425FE2}" type="datetimeFigureOut">
              <a:rPr lang="lt-LT"/>
              <a:pPr/>
              <a:t>2015.06.15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14A4C4-5787-43AA-B4C3-252F784B8A1D}" type="slidenum">
              <a:rPr lang="lt-LT"/>
              <a:pPr/>
              <a:t>‹#›</a:t>
            </a:fld>
            <a:endParaRPr lang="lt-LT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5A9B171-4C1C-4E49-844F-4547EA599630}" type="datetimeFigureOut">
              <a:rPr lang="lt-LT"/>
              <a:pPr/>
              <a:t>2015.06.15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6A5934-11D3-431F-8CFD-A6BFEAC86F71}" type="slidenum">
              <a:rPr lang="lt-LT"/>
              <a:pPr/>
              <a:t>‹#›</a:t>
            </a:fld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DB2862A-3B63-4C4C-8D6E-04720C7A435A}" type="datetimeFigureOut">
              <a:rPr lang="lt-LT"/>
              <a:pPr/>
              <a:t>2015.06.15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828AF0-365D-4E7A-881F-27F087AD7A90}" type="slidenum">
              <a:rPr lang="lt-LT"/>
              <a:pPr/>
              <a:t>‹#›</a:t>
            </a:fld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11384FA-92C8-41F9-9CD8-8E6795B461A3}" type="datetimeFigureOut">
              <a:rPr lang="lt-LT"/>
              <a:pPr/>
              <a:t>2015.06.15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47EBFB-5860-45FD-955C-0BDEC076F711}" type="slidenum">
              <a:rPr lang="lt-LT"/>
              <a:pPr/>
              <a:t>‹#›</a:t>
            </a:fld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FB828D8-A37C-4C46-B2EF-90B3BBCE7A35}" type="datetimeFigureOut">
              <a:rPr lang="lt-LT"/>
              <a:pPr/>
              <a:t>2015.06.15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EA78A6-845E-4393-9AB5-F7C23E7B1C8B}" type="slidenum">
              <a:rPr lang="lt-LT"/>
              <a:pPr/>
              <a:t>‹#›</a:t>
            </a:fld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5BE6E6C-CA15-436E-A37F-A7440AC0B438}" type="datetimeFigureOut">
              <a:rPr lang="lt-LT"/>
              <a:pPr/>
              <a:t>2015.06.15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lt-LT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13CE4148-761B-4D62-93BF-20C2BEF27D21}" type="slidenum">
              <a:rPr lang="lt-LT"/>
              <a:pPr/>
              <a:t>‹#›</a:t>
            </a:fld>
            <a:endParaRPr lang="lt-LT"/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475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lt-LT" sz="2400">
                <a:latin typeface="Times New Roman" pitchFamily="18" charset="0"/>
              </a:endParaRPr>
            </a:p>
          </p:txBody>
        </p:sp>
        <p:sp>
          <p:nvSpPr>
            <p:cNvPr id="7475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 sz="2400">
                <a:latin typeface="Times New Roman" pitchFamily="18" charset="0"/>
              </a:endParaRPr>
            </a:p>
          </p:txBody>
        </p:sp>
        <p:sp>
          <p:nvSpPr>
            <p:cNvPr id="7475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>
                <a:solidFill>
                  <a:schemeClr val="hlink"/>
                </a:solidFill>
              </a:endParaRPr>
            </a:p>
          </p:txBody>
        </p:sp>
        <p:sp>
          <p:nvSpPr>
            <p:cNvPr id="7476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>
                <a:solidFill>
                  <a:schemeClr val="hlink"/>
                </a:solidFill>
              </a:endParaRPr>
            </a:p>
          </p:txBody>
        </p:sp>
        <p:sp>
          <p:nvSpPr>
            <p:cNvPr id="7476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>
                <a:solidFill>
                  <a:schemeClr val="accent2"/>
                </a:solidFill>
              </a:endParaRPr>
            </a:p>
          </p:txBody>
        </p:sp>
        <p:sp>
          <p:nvSpPr>
            <p:cNvPr id="7476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>
                <a:solidFill>
                  <a:schemeClr val="hlink"/>
                </a:solidFill>
              </a:endParaRPr>
            </a:p>
          </p:txBody>
        </p:sp>
        <p:sp>
          <p:nvSpPr>
            <p:cNvPr id="7476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 sz="2400">
                <a:latin typeface="Times New Roman" pitchFamily="18" charset="0"/>
              </a:endParaRPr>
            </a:p>
          </p:txBody>
        </p:sp>
        <p:sp>
          <p:nvSpPr>
            <p:cNvPr id="7476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>
                <a:solidFill>
                  <a:schemeClr val="accent2"/>
                </a:solidFill>
              </a:endParaRPr>
            </a:p>
          </p:txBody>
        </p:sp>
        <p:sp>
          <p:nvSpPr>
            <p:cNvPr id="7476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>
                <a:solidFill>
                  <a:schemeClr val="accent2"/>
                </a:solidFill>
              </a:endParaRPr>
            </a:p>
          </p:txBody>
        </p:sp>
      </p:grpSp>
      <p:sp>
        <p:nvSpPr>
          <p:cNvPr id="7476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Spustelėkite, jei norite keisite ruoš. pav. stilių</a:t>
            </a:r>
          </a:p>
        </p:txBody>
      </p:sp>
      <p:sp>
        <p:nvSpPr>
          <p:cNvPr id="747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747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5C26BCA-70F2-4F60-8EDC-7144D56D89BC}" type="datetimeFigureOut">
              <a:rPr lang="lt-LT"/>
              <a:pPr/>
              <a:t>2015.06.15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amta7-8.mkp.emokykla.lt/lt/mo/demonstracijos/rega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200"/>
              <a:t>Integruota fizikos – biologijos pamoka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lt-LT" sz="4400" dirty="0"/>
              <a:t>Akis – </a:t>
            </a:r>
            <a:r>
              <a:rPr lang="lt-LT" sz="4400" dirty="0" smtClean="0"/>
              <a:t> regos organas</a:t>
            </a:r>
            <a:endParaRPr lang="lt-LT" sz="4400" dirty="0"/>
          </a:p>
        </p:txBody>
      </p:sp>
      <p:pic>
        <p:nvPicPr>
          <p:cNvPr id="20487" name="Picture 7" descr="kaip-is-arti-atrodo-akis-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852738"/>
            <a:ext cx="5524500" cy="2857500"/>
          </a:xfrm>
          <a:prstGeom prst="rect">
            <a:avLst/>
          </a:prstGeom>
          <a:noFill/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492500" y="5734050"/>
            <a:ext cx="51831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t-LT"/>
              <a:t>Fizikos mokytoja ekspertė Irina Kiseliova</a:t>
            </a:r>
          </a:p>
          <a:p>
            <a:pPr>
              <a:spcBef>
                <a:spcPct val="50000"/>
              </a:spcBef>
            </a:pPr>
            <a:r>
              <a:rPr lang="lt-LT"/>
              <a:t>Biologijos mokytoja Živilė Stankutė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42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722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82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Įtvirkinkime žinias</a:t>
            </a:r>
            <a:r>
              <a:rPr lang="ru-RU" dirty="0"/>
              <a:t>!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Kiekvienas trauksite po lapelį</a:t>
            </a:r>
            <a:r>
              <a:rPr lang="ru-RU" dirty="0" smtClean="0"/>
              <a:t>!</a:t>
            </a:r>
            <a:endParaRPr lang="en-US" dirty="0" smtClean="0"/>
          </a:p>
          <a:p>
            <a:r>
              <a:rPr lang="en-US" dirty="0" smtClean="0"/>
              <a:t>Ant </a:t>
            </a:r>
            <a:r>
              <a:rPr lang="lt-LT" dirty="0" smtClean="0"/>
              <a:t>žalių lapelių – akies sandaros dalys;</a:t>
            </a:r>
          </a:p>
          <a:p>
            <a:r>
              <a:rPr lang="lt-LT" dirty="0"/>
              <a:t>Ant geltonų lapelių – akies sandaros dalių   funkcijos;</a:t>
            </a:r>
          </a:p>
          <a:p>
            <a:r>
              <a:rPr lang="lt-LT" dirty="0" smtClean="0"/>
              <a:t>Klijuosite lapelius lentoje ant akies į atitinkamas vietas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lt-LT" dirty="0" smtClean="0"/>
              <a:t>                    </a:t>
            </a:r>
            <a:r>
              <a:rPr lang="en-US" dirty="0" smtClean="0"/>
              <a:t>S</a:t>
            </a:r>
            <a:r>
              <a:rPr lang="lt-LT" dirty="0" smtClean="0"/>
              <a:t>ĖKMĖS </a:t>
            </a:r>
            <a:r>
              <a:rPr lang="lt-LT" dirty="0" smtClean="0">
                <a:sym typeface="Wingdings" panose="05000000000000000000" pitchFamily="2" charset="2"/>
              </a:rPr>
              <a:t></a:t>
            </a:r>
            <a:endParaRPr lang="lt-LT" dirty="0" smtClean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45557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Įsivertinkime</a:t>
            </a:r>
            <a:r>
              <a:rPr lang="ru-RU" dirty="0" smtClean="0"/>
              <a:t>!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Nuspalvinkite akies rainelę atitinkamomis spalvomis ir įklijuokite ją  lentoje.</a:t>
            </a:r>
          </a:p>
          <a:p>
            <a:r>
              <a:rPr lang="lt-LT" dirty="0" smtClean="0"/>
              <a:t>Žalia spalva – puikiai supratau temą;</a:t>
            </a:r>
          </a:p>
          <a:p>
            <a:r>
              <a:rPr lang="lt-LT" dirty="0" smtClean="0"/>
              <a:t>Mėlyna – vidutiniškai supratau temą;</a:t>
            </a:r>
          </a:p>
          <a:p>
            <a:r>
              <a:rPr lang="lt-LT" dirty="0" smtClean="0"/>
              <a:t>Ruda – nesupratau pamokos temos.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2939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08712"/>
          </a:xfrm>
        </p:spPr>
      </p:pic>
    </p:spTree>
    <p:extLst>
      <p:ext uri="{BB962C8B-B14F-4D97-AF65-F5344CB8AC3E}">
        <p14:creationId xmlns:p14="http://schemas.microsoft.com/office/powerpoint/2010/main" val="4287034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78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884238"/>
          </a:xfrm>
        </p:spPr>
        <p:txBody>
          <a:bodyPr/>
          <a:lstStyle/>
          <a:p>
            <a:r>
              <a:rPr lang="lt-LT" sz="4000"/>
              <a:t>Pamokos uždaviniai:</a:t>
            </a:r>
            <a:br>
              <a:rPr lang="lt-LT" sz="4000"/>
            </a:br>
            <a:endParaRPr lang="lt-LT" sz="400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3886200"/>
          </a:xfrm>
        </p:spPr>
        <p:txBody>
          <a:bodyPr/>
          <a:lstStyle/>
          <a:p>
            <a:r>
              <a:rPr lang="lt-LT" dirty="0" smtClean="0"/>
              <a:t>Pakartoti fizikos ir biologijos pamokose įgytas žinias apie šviesą ir jutimus;</a:t>
            </a:r>
          </a:p>
          <a:p>
            <a:r>
              <a:rPr lang="lt-LT" dirty="0" smtClean="0"/>
              <a:t> Sužinoti akies sandarą ir jos dalių funkcijas;</a:t>
            </a:r>
          </a:p>
          <a:p>
            <a:r>
              <a:rPr lang="lt-LT" dirty="0" smtClean="0"/>
              <a:t>Susipažinti su atvaizdo susidarymu sveikoje, trumparegėje ir toliaregėje akyje;</a:t>
            </a:r>
            <a:endParaRPr lang="lt-L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706438"/>
          </a:xfrm>
        </p:spPr>
        <p:txBody>
          <a:bodyPr>
            <a:normAutofit/>
          </a:bodyPr>
          <a:lstStyle/>
          <a:p>
            <a:r>
              <a:rPr lang="lt-LT" sz="2800" b="1"/>
              <a:t>Pakartokime fizikos pamokose įgytas žinias</a:t>
            </a:r>
            <a:r>
              <a:rPr lang="en-US" sz="2800" b="1"/>
              <a:t>!</a:t>
            </a:r>
            <a:r>
              <a:rPr lang="lt-LT" sz="4000"/>
              <a:t> 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4294967295"/>
          </p:nvPr>
        </p:nvSpPr>
        <p:spPr>
          <a:xfrm>
            <a:off x="468313" y="908050"/>
            <a:ext cx="8229600" cy="54737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t-LT"/>
              <a:t> </a:t>
            </a:r>
            <a:r>
              <a:rPr lang="lt-LT" sz="3600"/>
              <a:t>Šviesą skleidžiantys kūnai vadinami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lt-LT" sz="3600"/>
              <a:t>_______________</a:t>
            </a:r>
          </a:p>
          <a:p>
            <a:pPr>
              <a:lnSpc>
                <a:spcPct val="90000"/>
              </a:lnSpc>
            </a:pPr>
            <a:r>
              <a:rPr lang="lt-LT" sz="3600"/>
              <a:t>Šviesos šaltiniai yra _________  ir  _________.</a:t>
            </a:r>
          </a:p>
          <a:p>
            <a:pPr>
              <a:lnSpc>
                <a:spcPct val="90000"/>
              </a:lnSpc>
            </a:pPr>
            <a:r>
              <a:rPr lang="lt-LT" sz="3600"/>
              <a:t>Šviesa iš šaltinio sklinda į visas puses __________________.</a:t>
            </a:r>
          </a:p>
          <a:p>
            <a:pPr>
              <a:lnSpc>
                <a:spcPct val="90000"/>
              </a:lnSpc>
            </a:pPr>
            <a:r>
              <a:rPr lang="lt-LT" sz="3600"/>
              <a:t>Kūnai, praleidžiantys šviesą, vadinami __________  </a:t>
            </a:r>
          </a:p>
          <a:p>
            <a:pPr>
              <a:lnSpc>
                <a:spcPct val="90000"/>
              </a:lnSpc>
            </a:pPr>
            <a:r>
              <a:rPr lang="lt-LT" sz="3600"/>
              <a:t>Visi matomi kūnai yra ____________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141287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3600">
                <a:solidFill>
                  <a:srgbClr val="FF0000"/>
                </a:solidFill>
                <a:latin typeface="Calibri" pitchFamily="34" charset="0"/>
              </a:rPr>
              <a:t>šviesos šaltiniais.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3800" y="1916113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3600">
                <a:solidFill>
                  <a:srgbClr val="FF0000"/>
                </a:solidFill>
                <a:latin typeface="Calibri" pitchFamily="34" charset="0"/>
              </a:rPr>
              <a:t>dirbtiniai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2565400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3600">
                <a:solidFill>
                  <a:srgbClr val="FF0000"/>
                </a:solidFill>
                <a:latin typeface="Calibri" pitchFamily="34" charset="0"/>
              </a:rPr>
              <a:t>gamtiniai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0113" y="3644900"/>
            <a:ext cx="360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3600">
                <a:solidFill>
                  <a:srgbClr val="FF0000"/>
                </a:solidFill>
                <a:latin typeface="Calibri" pitchFamily="34" charset="0"/>
              </a:rPr>
              <a:t>tiesiomis linijomis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16238" y="4724400"/>
            <a:ext cx="2951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3600">
                <a:solidFill>
                  <a:srgbClr val="FF0000"/>
                </a:solidFill>
                <a:latin typeface="Calibri" pitchFamily="34" charset="0"/>
              </a:rPr>
              <a:t>skaidriaisiais.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08625" y="5229225"/>
            <a:ext cx="4033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3600">
                <a:solidFill>
                  <a:srgbClr val="FF0000"/>
                </a:solidFill>
                <a:latin typeface="Calibri" pitchFamily="34" charset="0"/>
              </a:rPr>
              <a:t>neskaidr</a:t>
            </a:r>
            <a:r>
              <a:rPr lang="lt-LT" sz="3600">
                <a:solidFill>
                  <a:srgbClr val="FF0000"/>
                </a:solidFill>
              </a:rPr>
              <a:t>ū</a:t>
            </a:r>
            <a:r>
              <a:rPr lang="lt-LT" sz="3600">
                <a:solidFill>
                  <a:srgbClr val="FF0000"/>
                </a:solidFill>
                <a:latin typeface="Calibri" pitchFamily="34" charset="0"/>
              </a:rPr>
              <a:t>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914400" y="476250"/>
            <a:ext cx="8229600" cy="844550"/>
          </a:xfrm>
        </p:spPr>
        <p:txBody>
          <a:bodyPr>
            <a:normAutofit/>
          </a:bodyPr>
          <a:lstStyle/>
          <a:p>
            <a:r>
              <a:rPr lang="lt-LT"/>
              <a:t>  </a:t>
            </a:r>
          </a:p>
        </p:txBody>
      </p:sp>
      <p:sp>
        <p:nvSpPr>
          <p:cNvPr id="14338" name="Turinio vietos rezervavimo ženklas 2"/>
          <p:cNvSpPr>
            <a:spLocks noGrp="1"/>
          </p:cNvSpPr>
          <p:nvPr>
            <p:ph idx="4294967295"/>
          </p:nvPr>
        </p:nvSpPr>
        <p:spPr>
          <a:xfrm>
            <a:off x="468313" y="908050"/>
            <a:ext cx="8229600" cy="5473700"/>
          </a:xfrm>
        </p:spPr>
        <p:txBody>
          <a:bodyPr/>
          <a:lstStyle/>
          <a:p>
            <a:r>
              <a:rPr lang="lt-LT"/>
              <a:t>Neskaidrieji kūnai ___________ krintančią į juos šviesą.</a:t>
            </a:r>
          </a:p>
          <a:p>
            <a:endParaRPr lang="lt-LT"/>
          </a:p>
          <a:p>
            <a:r>
              <a:rPr lang="lt-LT"/>
              <a:t>Šviesos, pasiekusios kitą medžiagą, grįžimas atgal vadinamas ___________________ </a:t>
            </a:r>
          </a:p>
          <a:p>
            <a:endParaRPr lang="lt-LT"/>
          </a:p>
          <a:p>
            <a:r>
              <a:rPr lang="lt-LT"/>
              <a:t>Reiškinys, kurio metu šviesa, pereinama iš vienos medžiagos į kitą , pakeičia sklidimo greitį vadinamas  _______________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00563" y="765175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3600">
                <a:solidFill>
                  <a:srgbClr val="FF0000"/>
                </a:solidFill>
                <a:latin typeface="Calibri" pitchFamily="34" charset="0"/>
              </a:rPr>
              <a:t>atspindi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3429000"/>
            <a:ext cx="4033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3600">
                <a:solidFill>
                  <a:srgbClr val="FF0000"/>
                </a:solidFill>
                <a:latin typeface="Calibri" pitchFamily="34" charset="0"/>
              </a:rPr>
              <a:t>šviesos atspindžiu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95738" y="5589588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3600">
                <a:solidFill>
                  <a:srgbClr val="FF0000"/>
                </a:solidFill>
                <a:latin typeface="Calibri" pitchFamily="34" charset="0"/>
              </a:rPr>
              <a:t>šviesos lūžiu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Pakartokime biologijos pamokose įgytas žinias</a:t>
            </a:r>
            <a:r>
              <a:rPr lang="ru-RU" dirty="0" smtClean="0"/>
              <a:t>!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Išvardinkite Jums žinomus jutimo organus.</a:t>
            </a:r>
          </a:p>
          <a:p>
            <a:r>
              <a:rPr lang="lt-LT" dirty="0" smtClean="0"/>
              <a:t>Kokie pojūčiai juose susidaro?</a:t>
            </a:r>
          </a:p>
          <a:p>
            <a:r>
              <a:rPr lang="lt-LT" dirty="0" smtClean="0"/>
              <a:t>Kas yra receptoriai? Dirgiklis? Nervinis impulsas?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9632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ntraštė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ntraštė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83938"/>
              </p:ext>
            </p:extLst>
          </p:nvPr>
        </p:nvGraphicFramePr>
        <p:xfrm>
          <a:off x="-1" y="0"/>
          <a:ext cx="9144001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177"/>
                <a:gridCol w="2055081"/>
                <a:gridCol w="6436743"/>
              </a:tblGrid>
              <a:tr h="31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 </a:t>
                      </a:r>
                      <a:endParaRPr lang="lt-L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Akies organas</a:t>
                      </a:r>
                      <a:endParaRPr lang="lt-L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Funkcija</a:t>
                      </a:r>
                      <a:endParaRPr lang="lt-L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</a:tr>
              <a:tr h="935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1.</a:t>
                      </a:r>
                      <a:endParaRPr lang="lt-L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Odena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 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 </a:t>
                      </a:r>
                      <a:endParaRPr lang="lt-L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</a:tr>
              <a:tr h="935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2.</a:t>
                      </a:r>
                      <a:endParaRPr lang="lt-L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Ragena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 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 </a:t>
                      </a:r>
                      <a:endParaRPr lang="lt-L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</a:tr>
              <a:tr h="935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3.</a:t>
                      </a:r>
                      <a:endParaRPr lang="lt-L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Rainelė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 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 </a:t>
                      </a:r>
                      <a:endParaRPr lang="lt-L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</a:tr>
              <a:tr h="935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4.</a:t>
                      </a:r>
                      <a:endParaRPr lang="lt-L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Vyzdys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 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 </a:t>
                      </a:r>
                      <a:endParaRPr lang="lt-L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</a:tr>
              <a:tr h="935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5.</a:t>
                      </a:r>
                      <a:endParaRPr lang="lt-L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Lęšiukas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 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 </a:t>
                      </a:r>
                      <a:endParaRPr lang="lt-L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</a:tr>
              <a:tr h="935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6.</a:t>
                      </a:r>
                      <a:endParaRPr lang="lt-L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Tinklainė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 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>
                          <a:effectLst/>
                        </a:rPr>
                        <a:t> </a:t>
                      </a:r>
                      <a:endParaRPr lang="lt-L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</a:tr>
              <a:tr h="935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7.</a:t>
                      </a:r>
                      <a:endParaRPr lang="lt-L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Regos nervas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 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000" dirty="0">
                          <a:effectLst/>
                        </a:rPr>
                        <a:t> </a:t>
                      </a:r>
                      <a:endParaRPr lang="lt-L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8" marR="6283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ntraštė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lt-LT" dirty="0"/>
              <a:t>Kaip mes regime?</a:t>
            </a:r>
          </a:p>
        </p:txBody>
      </p:sp>
      <p:sp>
        <p:nvSpPr>
          <p:cNvPr id="17410" name="Turinio vietos rezervavimo ženklas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http://gamta7-8.mkp.emokykla.lt/lt/</a:t>
            </a:r>
            <a:r>
              <a:rPr lang="lt-LT" dirty="0" err="1">
                <a:hlinkClick r:id="rId2"/>
              </a:rPr>
              <a:t>mo</a:t>
            </a:r>
            <a:r>
              <a:rPr lang="lt-LT" dirty="0">
                <a:hlinkClick r:id="rId2"/>
              </a:rPr>
              <a:t>/demonstracijos/rega</a:t>
            </a:r>
            <a:r>
              <a:rPr lang="lt-LT" dirty="0" smtClean="0">
                <a:hlinkClick r:id="rId2"/>
              </a:rPr>
              <a:t>/</a:t>
            </a:r>
            <a:endParaRPr lang="lt-LT" dirty="0" smtClean="0"/>
          </a:p>
          <a:p>
            <a:r>
              <a:rPr lang="lt-LT" dirty="0" smtClean="0"/>
              <a:t>Filmas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316</TotalTime>
  <Words>273</Words>
  <Application>Microsoft Office PowerPoint</Application>
  <PresentationFormat>Demonstracija ekrane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17" baseType="lpstr">
      <vt:lpstr>Pixel</vt:lpstr>
      <vt:lpstr>Integruota fizikos – biologijos pamoka</vt:lpstr>
      <vt:lpstr>Pamokos uždaviniai: </vt:lpstr>
      <vt:lpstr>Pakartokime fizikos pamokose įgytas žinias!  </vt:lpstr>
      <vt:lpstr>  </vt:lpstr>
      <vt:lpstr>Pakartokime biologijos pamokose įgytas žinias!</vt:lpstr>
      <vt:lpstr>PowerPoint pristatymas</vt:lpstr>
      <vt:lpstr>PowerPoint pristatymas</vt:lpstr>
      <vt:lpstr>PowerPoint pristatymas</vt:lpstr>
      <vt:lpstr>Kaip mes regime?</vt:lpstr>
      <vt:lpstr>PowerPoint pristatymas</vt:lpstr>
      <vt:lpstr>PowerPoint pristatymas</vt:lpstr>
      <vt:lpstr>PowerPoint pristatymas</vt:lpstr>
      <vt:lpstr>Įtvirkinkime žinias!</vt:lpstr>
      <vt:lpstr>Įsivertinkime!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User</dc:creator>
  <cp:lastModifiedBy>Ingrida</cp:lastModifiedBy>
  <cp:revision>22</cp:revision>
  <dcterms:created xsi:type="dcterms:W3CDTF">2015-04-07T18:02:37Z</dcterms:created>
  <dcterms:modified xsi:type="dcterms:W3CDTF">2015-06-15T07:20:58Z</dcterms:modified>
</cp:coreProperties>
</file>