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79" r:id="rId2"/>
    <p:sldId id="256" r:id="rId3"/>
    <p:sldId id="257" r:id="rId4"/>
    <p:sldId id="283" r:id="rId5"/>
    <p:sldId id="287" r:id="rId6"/>
    <p:sldId id="284" r:id="rId7"/>
    <p:sldId id="260" r:id="rId8"/>
    <p:sldId id="286" r:id="rId9"/>
    <p:sldId id="285" r:id="rId10"/>
    <p:sldId id="262" r:id="rId11"/>
    <p:sldId id="281" r:id="rId12"/>
    <p:sldId id="269" r:id="rId13"/>
    <p:sldId id="268" r:id="rId14"/>
    <p:sldId id="267" r:id="rId15"/>
    <p:sldId id="265" r:id="rId16"/>
    <p:sldId id="264" r:id="rId17"/>
    <p:sldId id="271" r:id="rId18"/>
    <p:sldId id="270" r:id="rId19"/>
    <p:sldId id="282" r:id="rId20"/>
    <p:sldId id="280" r:id="rId21"/>
  </p:sldIdLst>
  <p:sldSz cx="18288000" cy="10287000"/>
  <p:notesSz cx="6858000" cy="9144000"/>
  <p:embeddedFontLst>
    <p:embeddedFont>
      <p:font typeface="Arial Black" panose="020B0A04020102020204" pitchFamily="34" charset="0"/>
      <p:bold r:id="rId24"/>
    </p:embeddedFont>
    <p:embeddedFont>
      <p:font typeface="Open Sans Bold" panose="020B0604020202020204" charset="0"/>
      <p:regular r:id="rId25"/>
      <p:bold r:id="rId26"/>
    </p:embeddedFont>
    <p:embeddedFont>
      <p:font typeface="Times New Roman MT" panose="020B0604020202020204" charset="0"/>
      <p:regular r:id="rId27"/>
    </p:embeddedFont>
    <p:embeddedFont>
      <p:font typeface="Times New Roman MT Bold" panose="020B0604020202020204" charset="0"/>
      <p:regular r:id="rId28"/>
    </p:embeddedFont>
  </p:embeddedFontLst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C8D692-B05F-8C0F-6EFA-7B2DB80377CC}" v="2" dt="2026-02-05T14:57:57.28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8" autoAdjust="0"/>
    <p:restoredTop sz="94622" autoAdjust="0"/>
  </p:normalViewPr>
  <p:slideViewPr>
    <p:cSldViewPr>
      <p:cViewPr varScale="1">
        <p:scale>
          <a:sx n="51" d="100"/>
          <a:sy n="51" d="100"/>
        </p:scale>
        <p:origin x="917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F4379A-5F26-4AC4-91B5-EA22DACA3CAA}" type="datetimeFigureOut">
              <a:rPr lang="lt-LT" smtClean="0"/>
              <a:t>2026-02-05</a:t>
            </a:fld>
            <a:endParaRPr lang="lt-LT"/>
          </a:p>
        </p:txBody>
      </p:sp>
      <p:sp>
        <p:nvSpPr>
          <p:cNvPr id="4" name="Poraštės vietos rezervavimo ženklas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5" name="Skaidrės numerio vietos rezervavimo ženklas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4F601-6FE6-46C7-B09F-FC9DDFBBC6F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503389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6A4F99-9D5B-48E5-B02C-AD36B468D2FC}" type="datetimeFigureOut">
              <a:rPr lang="lt-LT" smtClean="0"/>
              <a:t>2026-02-05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2B56A2-25FA-41E8-93B4-5AE901B4CD8C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287980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2B56A2-25FA-41E8-93B4-5AE901B4CD8C}" type="slidenum">
              <a:rPr lang="lt-LT" smtClean="0"/>
              <a:t>17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342218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1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0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12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3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jpeg"/><Relationship Id="rId4" Type="http://schemas.openxmlformats.org/officeDocument/2006/relationships/image" Target="../media/image1.jpe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BE57E3-D2E6-317C-B2E1-1607944EE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B5419077-0072-E372-E75B-297839D903CA}"/>
              </a:ext>
            </a:extLst>
          </p:cNvPr>
          <p:cNvSpPr/>
          <p:nvPr/>
        </p:nvSpPr>
        <p:spPr>
          <a:xfrm>
            <a:off x="-3962400" y="-342900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9318872-96B8-3CD4-32EC-E6FA17FB97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0" y="0"/>
            <a:ext cx="6855971" cy="10287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D7AC61D-A676-5E62-6A69-D10D511F23A1}"/>
              </a:ext>
            </a:extLst>
          </p:cNvPr>
          <p:cNvSpPr txBox="1"/>
          <p:nvPr/>
        </p:nvSpPr>
        <p:spPr>
          <a:xfrm>
            <a:off x="838200" y="1714500"/>
            <a:ext cx="9829800" cy="5994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Moters įvai</a:t>
            </a:r>
            <a:r>
              <a:rPr kumimoji="0" lang="lt-LT" sz="40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z</a:t>
            </a:r>
            <a:r>
              <a:rPr kumimoji="0" lang="en-US" sz="40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di</a:t>
            </a:r>
            <a:r>
              <a:rPr kumimoji="0" lang="lt-LT" sz="40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s </a:t>
            </a:r>
            <a:r>
              <a:rPr kumimoji="0" lang="lt-LT" sz="36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- </a:t>
            </a:r>
            <a:r>
              <a:rPr kumimoji="0" lang="en-US" sz="36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 </a:t>
            </a:r>
            <a:r>
              <a:rPr kumimoji="0" lang="lt-LT" sz="36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tai visuomenėje susiformavęs požiūris į moterį, jos vaidmenį, vertę ir galimybes tam tikru laikotarpiu</a:t>
            </a:r>
            <a:r>
              <a:rPr kumimoji="0" lang="en-US" sz="36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kaita</a:t>
            </a:r>
            <a:r>
              <a:rPr kumimoji="0" lang="lt-LT" sz="36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t-LT" sz="3600" b="1" i="1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effectLst/>
              <a:uLnTx/>
              <a:uFillTx/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Women’s image </a:t>
            </a:r>
            <a:r>
              <a:rPr kumimoji="0" lang="en-US" sz="36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is the socially formed perception of a woman, including her role, value, and opportunities in a particular historical period.</a:t>
            </a:r>
          </a:p>
        </p:txBody>
      </p:sp>
    </p:spTree>
    <p:extLst>
      <p:ext uri="{BB962C8B-B14F-4D97-AF65-F5344CB8AC3E}">
        <p14:creationId xmlns:p14="http://schemas.microsoft.com/office/powerpoint/2010/main" val="643675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3" name="Freeform 3"/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362457" y="88026"/>
            <a:ext cx="15416555" cy="9482750"/>
            <a:chOff x="0" y="0"/>
            <a:chExt cx="5180330" cy="3186430"/>
          </a:xfrm>
        </p:grpSpPr>
        <p:sp>
          <p:nvSpPr>
            <p:cNvPr id="5" name="Freeform 5"/>
            <p:cNvSpPr/>
            <p:nvPr/>
          </p:nvSpPr>
          <p:spPr>
            <a:xfrm>
              <a:off x="301368" y="307195"/>
              <a:ext cx="4576325" cy="2574405"/>
            </a:xfrm>
            <a:custGeom>
              <a:avLst/>
              <a:gdLst/>
              <a:ahLst/>
              <a:cxnLst/>
              <a:rect l="l" t="t" r="r" b="b"/>
              <a:pathLst>
                <a:path w="4576325" h="2574405">
                  <a:moveTo>
                    <a:pt x="1927482" y="2554115"/>
                  </a:moveTo>
                  <a:lnTo>
                    <a:pt x="1927482" y="2554115"/>
                  </a:lnTo>
                  <a:cubicBezTo>
                    <a:pt x="1869062" y="2564275"/>
                    <a:pt x="1735712" y="2585865"/>
                    <a:pt x="1678562" y="2566815"/>
                  </a:cubicBezTo>
                  <a:cubicBezTo>
                    <a:pt x="1673482" y="2566815"/>
                    <a:pt x="1631572" y="2555385"/>
                    <a:pt x="1622682" y="2552845"/>
                  </a:cubicBezTo>
                  <a:cubicBezTo>
                    <a:pt x="1620142" y="2550305"/>
                    <a:pt x="1603632" y="2547765"/>
                    <a:pt x="1597282" y="2543955"/>
                  </a:cubicBezTo>
                  <a:lnTo>
                    <a:pt x="1597282" y="2543955"/>
                  </a:lnTo>
                  <a:lnTo>
                    <a:pt x="1596012" y="2543955"/>
                  </a:lnTo>
                  <a:cubicBezTo>
                    <a:pt x="1480442" y="2503315"/>
                    <a:pt x="1331852" y="2405525"/>
                    <a:pt x="1216282" y="2355995"/>
                  </a:cubicBezTo>
                  <a:lnTo>
                    <a:pt x="1216282" y="2357265"/>
                  </a:lnTo>
                  <a:lnTo>
                    <a:pt x="1154052" y="2331865"/>
                  </a:lnTo>
                  <a:cubicBezTo>
                    <a:pt x="1004192" y="2275985"/>
                    <a:pt x="886082" y="2264555"/>
                    <a:pt x="760352" y="2234075"/>
                  </a:cubicBezTo>
                  <a:lnTo>
                    <a:pt x="765432" y="2213755"/>
                  </a:lnTo>
                  <a:lnTo>
                    <a:pt x="764162" y="2213755"/>
                  </a:lnTo>
                  <a:lnTo>
                    <a:pt x="759082" y="2231535"/>
                  </a:lnTo>
                  <a:cubicBezTo>
                    <a:pt x="681612" y="2213755"/>
                    <a:pt x="643512" y="2198515"/>
                    <a:pt x="592712" y="2173115"/>
                  </a:cubicBezTo>
                  <a:cubicBezTo>
                    <a:pt x="591442" y="2171845"/>
                    <a:pt x="590172" y="2171845"/>
                    <a:pt x="588902" y="2170575"/>
                  </a:cubicBezTo>
                  <a:cubicBezTo>
                    <a:pt x="581282" y="2166765"/>
                    <a:pt x="577472" y="2164225"/>
                    <a:pt x="574932" y="2161685"/>
                  </a:cubicBezTo>
                  <a:cubicBezTo>
                    <a:pt x="576202" y="2162955"/>
                    <a:pt x="553342" y="2147715"/>
                    <a:pt x="492382" y="2085485"/>
                  </a:cubicBezTo>
                  <a:lnTo>
                    <a:pt x="492382" y="2085485"/>
                  </a:lnTo>
                  <a:cubicBezTo>
                    <a:pt x="425072" y="2009285"/>
                    <a:pt x="378082" y="1919115"/>
                    <a:pt x="263782" y="1741315"/>
                  </a:cubicBezTo>
                  <a:lnTo>
                    <a:pt x="263782" y="1741315"/>
                  </a:lnTo>
                  <a:cubicBezTo>
                    <a:pt x="158372" y="1585105"/>
                    <a:pt x="88522" y="1522875"/>
                    <a:pt x="31372" y="1407305"/>
                  </a:cubicBezTo>
                  <a:lnTo>
                    <a:pt x="30102" y="1404765"/>
                  </a:lnTo>
                  <a:lnTo>
                    <a:pt x="30102" y="1404765"/>
                  </a:lnTo>
                  <a:cubicBezTo>
                    <a:pt x="30102" y="1403495"/>
                    <a:pt x="14862" y="1369205"/>
                    <a:pt x="16132" y="1371745"/>
                  </a:cubicBezTo>
                  <a:cubicBezTo>
                    <a:pt x="12322" y="1364125"/>
                    <a:pt x="9782" y="1351425"/>
                    <a:pt x="9782" y="1350155"/>
                  </a:cubicBezTo>
                  <a:cubicBezTo>
                    <a:pt x="8512" y="1347615"/>
                    <a:pt x="7242" y="1343805"/>
                    <a:pt x="7242" y="1339995"/>
                  </a:cubicBezTo>
                  <a:cubicBezTo>
                    <a:pt x="-10538" y="1277765"/>
                    <a:pt x="7242" y="1220615"/>
                    <a:pt x="30102" y="1164735"/>
                  </a:cubicBezTo>
                  <a:lnTo>
                    <a:pt x="32642" y="1166005"/>
                  </a:lnTo>
                  <a:cubicBezTo>
                    <a:pt x="78362" y="1073295"/>
                    <a:pt x="135512" y="1004715"/>
                    <a:pt x="266322" y="829455"/>
                  </a:cubicBezTo>
                  <a:lnTo>
                    <a:pt x="265052" y="829455"/>
                  </a:lnTo>
                  <a:cubicBezTo>
                    <a:pt x="360302" y="680865"/>
                    <a:pt x="428882" y="551325"/>
                    <a:pt x="492382" y="487825"/>
                  </a:cubicBezTo>
                  <a:lnTo>
                    <a:pt x="505082" y="500525"/>
                  </a:lnTo>
                  <a:lnTo>
                    <a:pt x="505082" y="499255"/>
                  </a:lnTo>
                  <a:lnTo>
                    <a:pt x="489842" y="485285"/>
                  </a:lnTo>
                  <a:cubicBezTo>
                    <a:pt x="519052" y="452265"/>
                    <a:pt x="562232" y="414165"/>
                    <a:pt x="588902" y="402735"/>
                  </a:cubicBezTo>
                  <a:cubicBezTo>
                    <a:pt x="610492" y="381145"/>
                    <a:pt x="743842" y="344315"/>
                    <a:pt x="759082" y="339235"/>
                  </a:cubicBezTo>
                  <a:lnTo>
                    <a:pt x="764162" y="359555"/>
                  </a:lnTo>
                  <a:lnTo>
                    <a:pt x="765432" y="359555"/>
                  </a:lnTo>
                  <a:lnTo>
                    <a:pt x="761622" y="340505"/>
                  </a:lnTo>
                  <a:cubicBezTo>
                    <a:pt x="971172" y="289705"/>
                    <a:pt x="987682" y="306215"/>
                    <a:pt x="1218822" y="216045"/>
                  </a:cubicBezTo>
                  <a:lnTo>
                    <a:pt x="1218822" y="216045"/>
                  </a:lnTo>
                  <a:cubicBezTo>
                    <a:pt x="1371222" y="144925"/>
                    <a:pt x="1490602" y="67455"/>
                    <a:pt x="1598552" y="28085"/>
                  </a:cubicBezTo>
                  <a:lnTo>
                    <a:pt x="1598552" y="29355"/>
                  </a:lnTo>
                  <a:cubicBezTo>
                    <a:pt x="1651892" y="9035"/>
                    <a:pt x="1698882" y="2685"/>
                    <a:pt x="1707772" y="2685"/>
                  </a:cubicBezTo>
                  <a:cubicBezTo>
                    <a:pt x="1738252" y="-7475"/>
                    <a:pt x="1895732" y="14115"/>
                    <a:pt x="1927482" y="19195"/>
                  </a:cubicBezTo>
                  <a:lnTo>
                    <a:pt x="1927482" y="17925"/>
                  </a:lnTo>
                  <a:cubicBezTo>
                    <a:pt x="2324992" y="75075"/>
                    <a:pt x="2239902" y="76345"/>
                    <a:pt x="2650112" y="17925"/>
                  </a:cubicBezTo>
                  <a:lnTo>
                    <a:pt x="2650112" y="19195"/>
                  </a:lnTo>
                  <a:cubicBezTo>
                    <a:pt x="2681862" y="14115"/>
                    <a:pt x="2838072" y="-7475"/>
                    <a:pt x="2869822" y="2685"/>
                  </a:cubicBezTo>
                  <a:cubicBezTo>
                    <a:pt x="2871092" y="2685"/>
                    <a:pt x="2923162" y="9035"/>
                    <a:pt x="2979042" y="29355"/>
                  </a:cubicBezTo>
                  <a:lnTo>
                    <a:pt x="2979042" y="28085"/>
                  </a:lnTo>
                  <a:cubicBezTo>
                    <a:pt x="3086992" y="67455"/>
                    <a:pt x="3206372" y="144925"/>
                    <a:pt x="3358772" y="216045"/>
                  </a:cubicBezTo>
                  <a:lnTo>
                    <a:pt x="3358772" y="216045"/>
                  </a:lnTo>
                  <a:lnTo>
                    <a:pt x="3422272" y="241445"/>
                  </a:lnTo>
                  <a:cubicBezTo>
                    <a:pt x="3565782" y="296055"/>
                    <a:pt x="3686432" y="308755"/>
                    <a:pt x="3815972" y="340505"/>
                  </a:cubicBezTo>
                  <a:lnTo>
                    <a:pt x="3810892" y="359555"/>
                  </a:lnTo>
                  <a:lnTo>
                    <a:pt x="3812162" y="359555"/>
                  </a:lnTo>
                  <a:lnTo>
                    <a:pt x="3817242" y="339235"/>
                  </a:lnTo>
                  <a:cubicBezTo>
                    <a:pt x="3937892" y="376065"/>
                    <a:pt x="3998852" y="387495"/>
                    <a:pt x="4086482" y="485285"/>
                  </a:cubicBezTo>
                  <a:lnTo>
                    <a:pt x="4071242" y="499255"/>
                  </a:lnTo>
                  <a:lnTo>
                    <a:pt x="4071242" y="500525"/>
                  </a:lnTo>
                  <a:lnTo>
                    <a:pt x="4083942" y="487825"/>
                  </a:lnTo>
                  <a:cubicBezTo>
                    <a:pt x="4147442" y="551325"/>
                    <a:pt x="4221102" y="689755"/>
                    <a:pt x="4311272" y="829455"/>
                  </a:cubicBezTo>
                  <a:lnTo>
                    <a:pt x="4310002" y="829455"/>
                  </a:lnTo>
                  <a:cubicBezTo>
                    <a:pt x="4312542" y="833265"/>
                    <a:pt x="4494152" y="1066945"/>
                    <a:pt x="4543682" y="1166005"/>
                  </a:cubicBezTo>
                  <a:lnTo>
                    <a:pt x="4546222" y="1164735"/>
                  </a:lnTo>
                  <a:cubicBezTo>
                    <a:pt x="4569082" y="1220615"/>
                    <a:pt x="4586862" y="1277765"/>
                    <a:pt x="4569082" y="1339995"/>
                  </a:cubicBezTo>
                  <a:cubicBezTo>
                    <a:pt x="4569082" y="1343805"/>
                    <a:pt x="4567812" y="1347615"/>
                    <a:pt x="4566541" y="1350155"/>
                  </a:cubicBezTo>
                  <a:cubicBezTo>
                    <a:pt x="4566541" y="1361585"/>
                    <a:pt x="4546221" y="1403495"/>
                    <a:pt x="4546221" y="1404765"/>
                  </a:cubicBezTo>
                  <a:lnTo>
                    <a:pt x="4546221" y="1404765"/>
                  </a:lnTo>
                  <a:cubicBezTo>
                    <a:pt x="4482721" y="1526685"/>
                    <a:pt x="4397631" y="1616855"/>
                    <a:pt x="4313812" y="1741315"/>
                  </a:cubicBezTo>
                  <a:lnTo>
                    <a:pt x="4313812" y="1741315"/>
                  </a:lnTo>
                  <a:cubicBezTo>
                    <a:pt x="4312541" y="1742585"/>
                    <a:pt x="4148712" y="2014365"/>
                    <a:pt x="4085212" y="2085485"/>
                  </a:cubicBezTo>
                  <a:lnTo>
                    <a:pt x="4085212" y="2085485"/>
                  </a:lnTo>
                  <a:cubicBezTo>
                    <a:pt x="4083941" y="2086755"/>
                    <a:pt x="4026791" y="2150255"/>
                    <a:pt x="3988691" y="2169305"/>
                  </a:cubicBezTo>
                  <a:cubicBezTo>
                    <a:pt x="3987421" y="2170575"/>
                    <a:pt x="3986151" y="2170575"/>
                    <a:pt x="3984882" y="2171845"/>
                  </a:cubicBezTo>
                  <a:cubicBezTo>
                    <a:pt x="3939162" y="2194705"/>
                    <a:pt x="3904872" y="2211215"/>
                    <a:pt x="3818512" y="2230265"/>
                  </a:cubicBezTo>
                  <a:lnTo>
                    <a:pt x="3813432" y="2212485"/>
                  </a:lnTo>
                  <a:lnTo>
                    <a:pt x="3812162" y="2212485"/>
                  </a:lnTo>
                  <a:lnTo>
                    <a:pt x="3817241" y="2232805"/>
                  </a:lnTo>
                  <a:cubicBezTo>
                    <a:pt x="3650871" y="2272175"/>
                    <a:pt x="3574671" y="2269635"/>
                    <a:pt x="3361312" y="2355995"/>
                  </a:cubicBezTo>
                  <a:lnTo>
                    <a:pt x="3361312" y="2354725"/>
                  </a:lnTo>
                  <a:cubicBezTo>
                    <a:pt x="3240662" y="2406795"/>
                    <a:pt x="3140332" y="2480455"/>
                    <a:pt x="2980312" y="2542685"/>
                  </a:cubicBezTo>
                  <a:lnTo>
                    <a:pt x="2980312" y="2542685"/>
                  </a:lnTo>
                  <a:cubicBezTo>
                    <a:pt x="2976502" y="2543955"/>
                    <a:pt x="2956182" y="2550305"/>
                    <a:pt x="2954912" y="2551575"/>
                  </a:cubicBezTo>
                  <a:cubicBezTo>
                    <a:pt x="2939672" y="2556655"/>
                    <a:pt x="2901572" y="2565545"/>
                    <a:pt x="2899032" y="2565545"/>
                  </a:cubicBezTo>
                  <a:cubicBezTo>
                    <a:pt x="2840612" y="2584595"/>
                    <a:pt x="2705992" y="2563005"/>
                    <a:pt x="2650112" y="2554115"/>
                  </a:cubicBezTo>
                  <a:lnTo>
                    <a:pt x="2650112" y="2552845"/>
                  </a:lnTo>
                  <a:cubicBezTo>
                    <a:pt x="2525652" y="2541415"/>
                    <a:pt x="2408812" y="2469025"/>
                    <a:pt x="1927482" y="2554115"/>
                  </a:cubicBezTo>
                  <a:close/>
                </a:path>
              </a:pathLst>
            </a:custGeom>
            <a:blipFill>
              <a:blip r:embed="rId4"/>
              <a:stretch>
                <a:fillRect t="-10550" b="-10550"/>
              </a:stretch>
            </a:blipFill>
          </p:spPr>
          <p:txBody>
            <a:bodyPr/>
            <a:lstStyle/>
            <a:p>
              <a:endParaRPr lang="lt-LT" dirty="0"/>
            </a:p>
          </p:txBody>
        </p:sp>
        <p:sp>
          <p:nvSpPr>
            <p:cNvPr id="6" name="Freeform 6"/>
            <p:cNvSpPr/>
            <p:nvPr/>
          </p:nvSpPr>
          <p:spPr>
            <a:xfrm>
              <a:off x="0" y="0"/>
              <a:ext cx="5180330" cy="3186430"/>
            </a:xfrm>
            <a:custGeom>
              <a:avLst/>
              <a:gdLst/>
              <a:ahLst/>
              <a:cxnLst/>
              <a:rect l="l" t="t" r="r" b="b"/>
              <a:pathLst>
                <a:path w="5180330" h="3186430">
                  <a:moveTo>
                    <a:pt x="0" y="0"/>
                  </a:moveTo>
                  <a:lnTo>
                    <a:pt x="5180330" y="0"/>
                  </a:lnTo>
                  <a:lnTo>
                    <a:pt x="5180330" y="3186430"/>
                  </a:lnTo>
                  <a:lnTo>
                    <a:pt x="0" y="3186430"/>
                  </a:lnTo>
                  <a:close/>
                </a:path>
              </a:pathLst>
            </a:custGeom>
            <a:blipFill>
              <a:blip r:embed="rId5"/>
              <a:stretch>
                <a:fillRect t="-59" b="-59"/>
              </a:stretch>
            </a:blipFill>
          </p:spPr>
          <p:txBody>
            <a:bodyPr/>
            <a:lstStyle/>
            <a:p>
              <a:endParaRPr lang="lt-LT" dirty="0"/>
            </a:p>
          </p:txBody>
        </p:sp>
      </p:grpSp>
      <p:sp>
        <p:nvSpPr>
          <p:cNvPr id="7" name="Freeform 7"/>
          <p:cNvSpPr/>
          <p:nvPr/>
        </p:nvSpPr>
        <p:spPr>
          <a:xfrm flipV="1">
            <a:off x="0" y="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8"/>
                </a:moveTo>
                <a:lnTo>
                  <a:pt x="6809044" y="5796198"/>
                </a:lnTo>
                <a:lnTo>
                  <a:pt x="6809044" y="0"/>
                </a:lnTo>
                <a:lnTo>
                  <a:pt x="0" y="0"/>
                </a:lnTo>
                <a:lnTo>
                  <a:pt x="0" y="5796198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8" name="Freeform 8"/>
          <p:cNvSpPr/>
          <p:nvPr/>
        </p:nvSpPr>
        <p:spPr>
          <a:xfrm flipH="1">
            <a:off x="11846975" y="48294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9" name="Freeform 9"/>
          <p:cNvSpPr/>
          <p:nvPr/>
        </p:nvSpPr>
        <p:spPr>
          <a:xfrm>
            <a:off x="1362457" y="5955548"/>
            <a:ext cx="5207180" cy="3566919"/>
          </a:xfrm>
          <a:custGeom>
            <a:avLst/>
            <a:gdLst/>
            <a:ahLst/>
            <a:cxnLst/>
            <a:rect l="l" t="t" r="r" b="b"/>
            <a:pathLst>
              <a:path w="5207180" h="3566919">
                <a:moveTo>
                  <a:pt x="0" y="0"/>
                </a:moveTo>
                <a:lnTo>
                  <a:pt x="5207181" y="0"/>
                </a:lnTo>
                <a:lnTo>
                  <a:pt x="5207181" y="3566919"/>
                </a:lnTo>
                <a:lnTo>
                  <a:pt x="0" y="35669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10" name="TextBox 10"/>
          <p:cNvSpPr txBox="1"/>
          <p:nvPr/>
        </p:nvSpPr>
        <p:spPr>
          <a:xfrm>
            <a:off x="2639953" y="4184650"/>
            <a:ext cx="13008094" cy="1739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Moters įvaizdžio kaita nuo XVI a. iki šių dienų</a:t>
            </a:r>
          </a:p>
          <a:p>
            <a:pPr algn="ctr">
              <a:lnSpc>
                <a:spcPts val="7279"/>
              </a:lnSpc>
            </a:pPr>
            <a:r>
              <a:rPr lang="en-US" sz="28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The Image of Women Then and Now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3" name="Freeform 3"/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4" name="Freeform 4"/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5" name="Freeform 5"/>
          <p:cNvSpPr/>
          <p:nvPr/>
        </p:nvSpPr>
        <p:spPr>
          <a:xfrm flipV="1">
            <a:off x="-914400" y="-11811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6" name="Freeform 6"/>
          <p:cNvSpPr/>
          <p:nvPr/>
        </p:nvSpPr>
        <p:spPr>
          <a:xfrm flipH="1">
            <a:off x="11846975" y="48294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7" name="Freeform 7"/>
          <p:cNvSpPr/>
          <p:nvPr/>
        </p:nvSpPr>
        <p:spPr>
          <a:xfrm>
            <a:off x="-1005710" y="8053561"/>
            <a:ext cx="4068819" cy="2787141"/>
          </a:xfrm>
          <a:custGeom>
            <a:avLst/>
            <a:gdLst/>
            <a:ahLst/>
            <a:cxnLst/>
            <a:rect l="l" t="t" r="r" b="b"/>
            <a:pathLst>
              <a:path w="4068819" h="2787141">
                <a:moveTo>
                  <a:pt x="0" y="0"/>
                </a:moveTo>
                <a:lnTo>
                  <a:pt x="4068819" y="0"/>
                </a:lnTo>
                <a:lnTo>
                  <a:pt x="4068819" y="2787141"/>
                </a:lnTo>
                <a:lnTo>
                  <a:pt x="0" y="27871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8" name="TextBox 8"/>
          <p:cNvSpPr txBox="1"/>
          <p:nvPr/>
        </p:nvSpPr>
        <p:spPr>
          <a:xfrm>
            <a:off x="1761742" y="1083085"/>
            <a:ext cx="15678394" cy="112364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ct val="150000"/>
              </a:lnSpc>
            </a:pPr>
            <a:r>
              <a:rPr lang="lt-LT" sz="3200" b="1" u="sng" noProof="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Pamokos tikslas</a:t>
            </a:r>
            <a:r>
              <a:rPr lang="en-US" sz="3200" b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 </a:t>
            </a:r>
            <a:r>
              <a:rPr lang="en-US" sz="3200" b="1" dirty="0">
                <a:solidFill>
                  <a:srgbClr val="663300"/>
                </a:solidFill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– </a:t>
            </a:r>
            <a:r>
              <a:rPr lang="en-US" sz="3200" dirty="0">
                <a:solidFill>
                  <a:srgbClr val="663300"/>
                </a:solidFill>
                <a:latin typeface="Times New Roman MT Bold" panose="020B0604020202020204" charset="0"/>
              </a:rPr>
              <a:t>u</a:t>
            </a:r>
            <a:r>
              <a:rPr lang="lt-LT" sz="3200" dirty="0">
                <a:solidFill>
                  <a:srgbClr val="663300"/>
                </a:solidFill>
                <a:latin typeface="Times New Roman MT Bold" panose="020B0604020202020204" charset="0"/>
              </a:rPr>
              <a:t>gdyti gebėjimą analizuoti literatūrinį tekstą istoriniame ir kultūriniame kontekste bei komunikuoti užsienio kalba, atskleidžiant Barboros Radvilaitės asmenybę ir moters įvaizdžio kaitą nuo Renesanso laikų iki šių dienų.</a:t>
            </a:r>
            <a:r>
              <a:rPr lang="lt-LT" sz="3200" b="0" i="0" dirty="0">
                <a:solidFill>
                  <a:srgbClr val="663300"/>
                </a:solidFill>
                <a:effectLst/>
                <a:latin typeface="Times New Roman MT Bold" panose="020B0604020202020204" charset="0"/>
              </a:rPr>
              <a:t> </a:t>
            </a:r>
          </a:p>
          <a:p>
            <a:pPr algn="l">
              <a:lnSpc>
                <a:spcPct val="150000"/>
              </a:lnSpc>
            </a:pPr>
            <a:endParaRPr lang="en-US" b="0" i="0" dirty="0">
              <a:solidFill>
                <a:srgbClr val="663300"/>
              </a:solidFill>
              <a:effectLst/>
              <a:latin typeface="Times New Roman MT Bold" panose="020B0604020202020204" charset="0"/>
            </a:endParaRPr>
          </a:p>
          <a:p>
            <a:pPr>
              <a:lnSpc>
                <a:spcPts val="5460"/>
              </a:lnSpc>
            </a:pPr>
            <a:r>
              <a:rPr lang="en-US" sz="3200" b="1" u="sng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Pamokos</a:t>
            </a:r>
            <a:r>
              <a:rPr lang="en-US" sz="3200" b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 </a:t>
            </a:r>
            <a:r>
              <a:rPr lang="en-US" sz="3200" b="1" u="sng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uždaviniai</a:t>
            </a:r>
            <a:r>
              <a:rPr lang="en-US" sz="3200" b="1" u="sng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  <a:ea typeface="Times New Roman MT Bold"/>
                <a:cs typeface="Times New Roman MT Bold"/>
                <a:sym typeface="Times New Roman MT Bold"/>
              </a:rPr>
              <a:t>:</a:t>
            </a:r>
          </a:p>
          <a:p>
            <a:pPr>
              <a:lnSpc>
                <a:spcPts val="5460"/>
              </a:lnSpc>
            </a:pPr>
            <a:r>
              <a:rPr lang="lt-LT" sz="3200" dirty="0">
                <a:solidFill>
                  <a:srgbClr val="663300"/>
                </a:solidFill>
                <a:latin typeface="Times New Roman MT Bold" panose="020B0604020202020204" charset="0"/>
              </a:rPr>
              <a:t>Analizuodami J. Grušo dramos </a:t>
            </a:r>
            <a:r>
              <a:rPr lang="lt-LT" sz="3200" i="1" dirty="0">
                <a:solidFill>
                  <a:srgbClr val="663300"/>
                </a:solidFill>
                <a:latin typeface="Times New Roman MT Bold" panose="020B0604020202020204" charset="0"/>
              </a:rPr>
              <a:t>„Barbora Radvilaitė“</a:t>
            </a:r>
            <a:r>
              <a:rPr lang="en-US" sz="3200" i="1" dirty="0">
                <a:solidFill>
                  <a:srgbClr val="663300"/>
                </a:solidFill>
                <a:latin typeface="Times New Roman MT Bold" panose="020B0604020202020204" charset="0"/>
              </a:rPr>
              <a:t> </a:t>
            </a:r>
            <a:r>
              <a:rPr lang="lt-LT" sz="3200" dirty="0">
                <a:solidFill>
                  <a:srgbClr val="663300"/>
                </a:solidFill>
                <a:latin typeface="Times New Roman MT Bold" panose="020B0604020202020204" charset="0"/>
              </a:rPr>
              <a:t> ištraukas ir pateiktą konspektą, dirbdami grupėse, </a:t>
            </a:r>
            <a:r>
              <a:rPr lang="lt-LT" sz="3200" dirty="0" err="1">
                <a:solidFill>
                  <a:srgbClr val="663300"/>
                </a:solidFill>
                <a:latin typeface="Times New Roman MT Bold" panose="020B0604020202020204" charset="0"/>
              </a:rPr>
              <a:t>atrin</a:t>
            </a:r>
            <a:r>
              <a:rPr lang="en-US" sz="3200" dirty="0">
                <a:solidFill>
                  <a:srgbClr val="663300"/>
                </a:solidFill>
                <a:latin typeface="Times New Roman MT Bold" panose="020B0604020202020204" charset="0"/>
              </a:rPr>
              <a:t>kite</a:t>
            </a:r>
            <a:r>
              <a:rPr lang="lt-LT" sz="3200" dirty="0">
                <a:solidFill>
                  <a:srgbClr val="663300"/>
                </a:solidFill>
                <a:latin typeface="Times New Roman MT Bold" panose="020B0604020202020204" charset="0"/>
              </a:rPr>
              <a:t> svarbiausius ir įdomiausius faktus apie Barboros Radvilaitės asmenybę ir </a:t>
            </a:r>
            <a:r>
              <a:rPr lang="lt-LT" sz="3200" dirty="0" err="1">
                <a:solidFill>
                  <a:srgbClr val="663300"/>
                </a:solidFill>
                <a:latin typeface="Times New Roman MT Bold" panose="020B0604020202020204" charset="0"/>
              </a:rPr>
              <a:t>paren</a:t>
            </a:r>
            <a:r>
              <a:rPr lang="en-US" sz="3200" dirty="0">
                <a:solidFill>
                  <a:srgbClr val="663300"/>
                </a:solidFill>
                <a:latin typeface="Times New Roman MT Bold" panose="020B0604020202020204" charset="0"/>
              </a:rPr>
              <a:t>kite </a:t>
            </a:r>
            <a:r>
              <a:rPr lang="lt-LT" sz="3200" dirty="0">
                <a:solidFill>
                  <a:srgbClr val="663300"/>
                </a:solidFill>
                <a:latin typeface="Times New Roman MT Bold" panose="020B0604020202020204" charset="0"/>
              </a:rPr>
              <a:t>vienos pastraipos pristatymą anglų kalba, ugdydami komunikavimo užsienio kalba ir kultūrinę kompetencijas</a:t>
            </a:r>
            <a:r>
              <a:rPr lang="en-US" sz="3200" dirty="0">
                <a:solidFill>
                  <a:srgbClr val="663300"/>
                </a:solidFill>
                <a:latin typeface="Times New Roman MT Bold" panose="020B0604020202020204" charset="0"/>
              </a:rPr>
              <a:t>. </a:t>
            </a:r>
            <a:endParaRPr lang="lt-LT" sz="3200" dirty="0">
              <a:solidFill>
                <a:srgbClr val="663300"/>
              </a:solidFill>
              <a:latin typeface="Times New Roman MT Bold" panose="020B0604020202020204" charset="0"/>
            </a:endParaRPr>
          </a:p>
          <a:p>
            <a:pPr>
              <a:lnSpc>
                <a:spcPts val="5460"/>
              </a:lnSpc>
            </a:pPr>
            <a:endParaRPr lang="lt-LT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 MT Bold" panose="020B0604020202020204" charset="0"/>
            </a:endParaRPr>
          </a:p>
          <a:p>
            <a:pPr>
              <a:lnSpc>
                <a:spcPts val="5460"/>
              </a:lnSpc>
            </a:pPr>
            <a:r>
              <a:rPr lang="en-US" sz="32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</a:rPr>
              <a:t>V</a:t>
            </a:r>
            <a:r>
              <a:rPr lang="lt-LT" sz="3200" dirty="0" err="1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</a:rPr>
              <a:t>ertinimas</a:t>
            </a:r>
            <a:r>
              <a:rPr lang="lt-LT" sz="3200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 Bold" panose="020B0604020202020204" charset="0"/>
              </a:rPr>
              <a:t> </a:t>
            </a:r>
            <a:r>
              <a:rPr lang="lt-LT" sz="3200" dirty="0">
                <a:solidFill>
                  <a:srgbClr val="663300"/>
                </a:solidFill>
                <a:latin typeface="Times New Roman MT Bold" panose="020B0604020202020204" charset="0"/>
              </a:rPr>
              <a:t>– formuojamasis.</a:t>
            </a:r>
            <a:endParaRPr lang="en-US" sz="3200" dirty="0">
              <a:solidFill>
                <a:srgbClr val="663300"/>
              </a:solidFill>
              <a:latin typeface="Times New Roman MT Bold" panose="020B0604020202020204" charset="0"/>
            </a:endParaRPr>
          </a:p>
          <a:p>
            <a:pPr algn="l">
              <a:lnSpc>
                <a:spcPts val="5460"/>
              </a:lnSpc>
            </a:pPr>
            <a:endParaRPr lang="en-US" sz="3900" b="1" u="sng" dirty="0">
              <a:solidFill>
                <a:srgbClr val="663300"/>
              </a:soli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A362B-8BCE-D1C3-5FAB-A0371C9C12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348DDC6D-1856-BEC4-BA8C-149111DCB9A7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518DD86B-BBEB-6E81-9F97-4935F3C7888D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AF1384D4-8968-370E-F23F-3C58E063B07E}"/>
              </a:ext>
            </a:extLst>
          </p:cNvPr>
          <p:cNvSpPr/>
          <p:nvPr/>
        </p:nvSpPr>
        <p:spPr>
          <a:xfrm>
            <a:off x="0" y="-114299"/>
            <a:ext cx="18288000" cy="10373994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9539AB54-F79B-E618-6B01-4D2B9013C0CE}"/>
              </a:ext>
            </a:extLst>
          </p:cNvPr>
          <p:cNvSpPr txBox="1"/>
          <p:nvPr/>
        </p:nvSpPr>
        <p:spPr>
          <a:xfrm>
            <a:off x="1695272" y="27305"/>
            <a:ext cx="9963328" cy="9269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399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Vertinimas - formuojamasis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E8163CD-ECB8-7388-04D3-516A51E2E13D}"/>
              </a:ext>
            </a:extLst>
          </p:cNvPr>
          <p:cNvSpPr txBox="1"/>
          <p:nvPr/>
        </p:nvSpPr>
        <p:spPr>
          <a:xfrm>
            <a:off x="1219200" y="1790700"/>
            <a:ext cx="16059694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FF000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FF000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70C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70C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70C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dirty="0">
                <a:solidFill>
                  <a:srgbClr val="7030A0"/>
                </a:solidFill>
                <a:latin typeface="Arial Black" pitchFamily="34"/>
              </a:rPr>
              <a:t> </a:t>
            </a:r>
            <a:endParaRPr lang="en-GB" sz="1800" dirty="0">
              <a:solidFill>
                <a:srgbClr val="00000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dirty="0">
                <a:solidFill>
                  <a:srgbClr val="000000"/>
                </a:solidFill>
                <a:latin typeface="Arial Black" pitchFamily="34"/>
              </a:rPr>
              <a:t> </a:t>
            </a: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dirty="0">
              <a:solidFill>
                <a:srgbClr val="FF0000"/>
              </a:solidFill>
              <a:latin typeface="Arial Black" pitchFamily="34"/>
            </a:endParaRPr>
          </a:p>
        </p:txBody>
      </p:sp>
      <p:sp>
        <p:nvSpPr>
          <p:cNvPr id="6" name="Penkiakampis 5">
            <a:extLst>
              <a:ext uri="{FF2B5EF4-FFF2-40B4-BE49-F238E27FC236}">
                <a16:creationId xmlns:a16="http://schemas.microsoft.com/office/drawing/2014/main" id="{4D640B49-3FD4-0B21-8610-10785FFF83E2}"/>
              </a:ext>
            </a:extLst>
          </p:cNvPr>
          <p:cNvSpPr/>
          <p:nvPr/>
        </p:nvSpPr>
        <p:spPr>
          <a:xfrm>
            <a:off x="848666" y="1478111"/>
            <a:ext cx="5791200" cy="990600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Aukštesnysis lygis </a:t>
            </a:r>
            <a:endParaRPr lang="lt-LT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E83BB1FA-EBF6-CF1F-5A3A-6E502BB324ED}"/>
              </a:ext>
            </a:extLst>
          </p:cNvPr>
          <p:cNvSpPr/>
          <p:nvPr/>
        </p:nvSpPr>
        <p:spPr>
          <a:xfrm>
            <a:off x="6676935" y="1095830"/>
            <a:ext cx="10969977" cy="212357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Gebu imtis lyderio vaidmens visos pamokos metu: padedu bendraklasiams, atrenku svarbiausią informaciją ir aktyviai prisidedu prie visų pamokos užduočių, pastraipos kūrimo, teksto vertimo ir pristatymo žodžiu.</a:t>
            </a:r>
            <a:endParaRPr lang="en-GB" sz="28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Penkiakampis 9">
            <a:extLst>
              <a:ext uri="{FF2B5EF4-FFF2-40B4-BE49-F238E27FC236}">
                <a16:creationId xmlns:a16="http://schemas.microsoft.com/office/drawing/2014/main" id="{A906FF29-8B89-5DB8-9285-2E836FC3E6E4}"/>
              </a:ext>
            </a:extLst>
          </p:cNvPr>
          <p:cNvSpPr/>
          <p:nvPr/>
        </p:nvSpPr>
        <p:spPr>
          <a:xfrm>
            <a:off x="848259" y="3617443"/>
            <a:ext cx="5791200" cy="1066800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Pagrindinis lygis</a:t>
            </a:r>
            <a:endParaRPr lang="lt-LT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2DB7DB7A-9E48-5990-E6AA-D12589F92178}"/>
              </a:ext>
            </a:extLst>
          </p:cNvPr>
          <p:cNvSpPr/>
          <p:nvPr/>
        </p:nvSpPr>
        <p:spPr>
          <a:xfrm>
            <a:off x="6676934" y="3332929"/>
            <a:ext cx="10969977" cy="19711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Gebu bendradarbiauti visos pamokos metu: atrenku informaciją, aktyviai dalyvauju grupės darbe, prisidedu prie užduočių atlikimo, pastraipos kūrimo ir vertimo bei dalyvauju pristatyme ir diskusijoje.</a:t>
            </a:r>
            <a:endParaRPr lang="en-GB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enkiakampis 11">
            <a:extLst>
              <a:ext uri="{FF2B5EF4-FFF2-40B4-BE49-F238E27FC236}">
                <a16:creationId xmlns:a16="http://schemas.microsoft.com/office/drawing/2014/main" id="{2CE426D5-1EF9-CA27-251B-A9AA5B440E8B}"/>
              </a:ext>
            </a:extLst>
          </p:cNvPr>
          <p:cNvSpPr/>
          <p:nvPr/>
        </p:nvSpPr>
        <p:spPr>
          <a:xfrm>
            <a:off x="848666" y="5819645"/>
            <a:ext cx="5791200" cy="1066800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Patenkinamas</a:t>
            </a:r>
            <a:r>
              <a:rPr lang="en-GB" sz="4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lygis</a:t>
            </a:r>
            <a:endParaRPr lang="lt-LT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tačiakampis 12">
            <a:extLst>
              <a:ext uri="{FF2B5EF4-FFF2-40B4-BE49-F238E27FC236}">
                <a16:creationId xmlns:a16="http://schemas.microsoft.com/office/drawing/2014/main" id="{191EE479-0102-6E6E-D5DF-EFF6EA53691D}"/>
              </a:ext>
            </a:extLst>
          </p:cNvPr>
          <p:cNvSpPr/>
          <p:nvPr/>
        </p:nvSpPr>
        <p:spPr>
          <a:xfrm>
            <a:off x="6676934" y="5460403"/>
            <a:ext cx="10969977" cy="195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Gebu atlikti paskirtas užduotis visos pamokos metu: išrenku faktus, prisidedu prie užduočių atlikimo ir padedu kurti pastraipą bei dalyvauju pamokos veiklose.</a:t>
            </a:r>
            <a:endParaRPr lang="en-GB" sz="28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enkiakampis 13">
            <a:extLst>
              <a:ext uri="{FF2B5EF4-FFF2-40B4-BE49-F238E27FC236}">
                <a16:creationId xmlns:a16="http://schemas.microsoft.com/office/drawing/2014/main" id="{FAB545C0-B2C7-0659-0942-80F432B5FC4E}"/>
              </a:ext>
            </a:extLst>
          </p:cNvPr>
          <p:cNvSpPr/>
          <p:nvPr/>
        </p:nvSpPr>
        <p:spPr>
          <a:xfrm>
            <a:off x="848666" y="8090449"/>
            <a:ext cx="5828270" cy="1038997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Slenkstinis</a:t>
            </a:r>
            <a:r>
              <a:rPr lang="en-GB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lygis</a:t>
            </a:r>
            <a:endParaRPr lang="lt-LT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tačiakampis 14">
            <a:extLst>
              <a:ext uri="{FF2B5EF4-FFF2-40B4-BE49-F238E27FC236}">
                <a16:creationId xmlns:a16="http://schemas.microsoft.com/office/drawing/2014/main" id="{F5AB3246-903F-3094-14F8-3E111C5868EF}"/>
              </a:ext>
            </a:extLst>
          </p:cNvPr>
          <p:cNvSpPr/>
          <p:nvPr/>
        </p:nvSpPr>
        <p:spPr>
          <a:xfrm>
            <a:off x="6676934" y="7629354"/>
            <a:ext cx="10969977" cy="195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Gebu perskaityti pateiktą tekstą ir visos pamokos metu atlikti bent vieną man paskirtą užduotį, įsitraukdamas į pamokos veiklas.</a:t>
            </a:r>
          </a:p>
        </p:txBody>
      </p:sp>
    </p:spTree>
    <p:extLst>
      <p:ext uri="{BB962C8B-B14F-4D97-AF65-F5344CB8AC3E}">
        <p14:creationId xmlns:p14="http://schemas.microsoft.com/office/powerpoint/2010/main" val="31880991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26531-193B-5D5F-2966-46FD6CC04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A5A3C9D-CF3B-BC4D-0E36-D10C0813FD61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63BDF4D-5B7D-C700-5745-20E8850F79AF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5CC79CEE-7717-53AC-E417-9BB15C0C2672}"/>
              </a:ext>
            </a:extLst>
          </p:cNvPr>
          <p:cNvSpPr/>
          <p:nvPr/>
        </p:nvSpPr>
        <p:spPr>
          <a:xfrm>
            <a:off x="0" y="247676"/>
            <a:ext cx="18028574" cy="10002494"/>
          </a:xfrm>
          <a:custGeom>
            <a:avLst/>
            <a:gdLst/>
            <a:ahLst/>
            <a:cxnLst/>
            <a:rect l="l" t="t" r="r" b="b"/>
            <a:pathLst>
              <a:path w="18028574" h="10002494">
                <a:moveTo>
                  <a:pt x="0" y="0"/>
                </a:moveTo>
                <a:lnTo>
                  <a:pt x="18028574" y="0"/>
                </a:lnTo>
                <a:lnTo>
                  <a:pt x="18028574" y="10002494"/>
                </a:lnTo>
                <a:lnTo>
                  <a:pt x="0" y="10002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7631" r="-1076" b="-1141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87C83FD-BC8B-8E50-CCC3-B7BFE1F13602}"/>
              </a:ext>
            </a:extLst>
          </p:cNvPr>
          <p:cNvSpPr/>
          <p:nvPr/>
        </p:nvSpPr>
        <p:spPr>
          <a:xfrm flipH="1">
            <a:off x="14040545" y="6892191"/>
            <a:ext cx="3988029" cy="3394809"/>
          </a:xfrm>
          <a:custGeom>
            <a:avLst/>
            <a:gdLst/>
            <a:ahLst/>
            <a:cxnLst/>
            <a:rect l="l" t="t" r="r" b="b"/>
            <a:pathLst>
              <a:path w="3988029" h="3394809">
                <a:moveTo>
                  <a:pt x="3988029" y="0"/>
                </a:moveTo>
                <a:lnTo>
                  <a:pt x="0" y="0"/>
                </a:lnTo>
                <a:lnTo>
                  <a:pt x="0" y="3394810"/>
                </a:lnTo>
                <a:lnTo>
                  <a:pt x="3988029" y="3394810"/>
                </a:lnTo>
                <a:lnTo>
                  <a:pt x="3988029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A3C7D3F-7614-A112-A4EF-0DB261294ADC}"/>
              </a:ext>
            </a:extLst>
          </p:cNvPr>
          <p:cNvSpPr txBox="1"/>
          <p:nvPr/>
        </p:nvSpPr>
        <p:spPr>
          <a:xfrm>
            <a:off x="321101" y="1071070"/>
            <a:ext cx="17631980" cy="68480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ct val="150000"/>
              </a:lnSpc>
            </a:pPr>
            <a:endParaRPr lang="lt-LT" sz="4000" b="1" dirty="0">
              <a:solidFill>
                <a:srgbClr val="66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ct val="150000"/>
              </a:lnSpc>
            </a:pPr>
            <a:r>
              <a:rPr lang="lt-LT" sz="4000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 MT"/>
                <a:ea typeface="Times New Roman MT"/>
                <a:cs typeface="Times New Roman MT"/>
                <a:sym typeface="Times New Roman MT"/>
              </a:rPr>
              <a:t>Išsirinkite, kas iš grupės narių bus atsakingas už:</a:t>
            </a: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>
              <a:lnSpc>
                <a:spcPct val="1500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1. įdomių faktų atrinkimą apie Barborą Radvilaitę.</a:t>
            </a:r>
          </a:p>
          <a:p>
            <a:pPr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2. susipažinimą su anglų kalbos žodynu.</a:t>
            </a:r>
          </a:p>
          <a:p>
            <a:pPr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3. pastraipos kūrimą – teiginio, argumentų, dalinės išvados formuluotes. </a:t>
            </a:r>
          </a:p>
          <a:p>
            <a:pPr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4. teksto vertimą į anglų kalbą.</a:t>
            </a:r>
          </a:p>
          <a:p>
            <a:pPr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5. teksto pristatymą anglų kalba.</a:t>
            </a:r>
          </a:p>
          <a:p>
            <a:pPr algn="ctr">
              <a:lnSpc>
                <a:spcPts val="7279"/>
              </a:lnSpc>
            </a:pPr>
            <a:r>
              <a:rPr lang="en-US" sz="51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4DFE6ACC-8F37-1007-8D2E-7F1B806BE604}"/>
              </a:ext>
            </a:extLst>
          </p:cNvPr>
          <p:cNvSpPr txBox="1"/>
          <p:nvPr/>
        </p:nvSpPr>
        <p:spPr>
          <a:xfrm>
            <a:off x="1219200" y="1071070"/>
            <a:ext cx="14795781" cy="890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 dirty="0" err="1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Grupinis</a:t>
            </a:r>
            <a:r>
              <a:rPr lang="en-US" sz="5199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 darbas po 4-5 </a:t>
            </a:r>
            <a:r>
              <a:rPr lang="en-US" sz="5199" b="1" dirty="0" err="1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mokinius</a:t>
            </a:r>
            <a:r>
              <a:rPr lang="en-US" sz="5199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49CDBC-BB1B-F5C3-E39B-7785970EE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41515" y="88650"/>
            <a:ext cx="4105868" cy="3495685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1341" y="7505699"/>
            <a:ext cx="3973218" cy="1587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320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26531-193B-5D5F-2966-46FD6CC04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A5A3C9D-CF3B-BC4D-0E36-D10C0813FD61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63BDF4D-5B7D-C700-5745-20E8850F79AF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5CC79CEE-7717-53AC-E417-9BB15C0C2672}"/>
              </a:ext>
            </a:extLst>
          </p:cNvPr>
          <p:cNvSpPr/>
          <p:nvPr/>
        </p:nvSpPr>
        <p:spPr>
          <a:xfrm>
            <a:off x="0" y="247676"/>
            <a:ext cx="18028574" cy="10002494"/>
          </a:xfrm>
          <a:custGeom>
            <a:avLst/>
            <a:gdLst/>
            <a:ahLst/>
            <a:cxnLst/>
            <a:rect l="l" t="t" r="r" b="b"/>
            <a:pathLst>
              <a:path w="18028574" h="10002494">
                <a:moveTo>
                  <a:pt x="0" y="0"/>
                </a:moveTo>
                <a:lnTo>
                  <a:pt x="18028574" y="0"/>
                </a:lnTo>
                <a:lnTo>
                  <a:pt x="18028574" y="10002494"/>
                </a:lnTo>
                <a:lnTo>
                  <a:pt x="0" y="10002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7631" r="-1076" b="-1141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87C83FD-BC8B-8E50-CCC3-B7BFE1F13602}"/>
              </a:ext>
            </a:extLst>
          </p:cNvPr>
          <p:cNvSpPr/>
          <p:nvPr/>
        </p:nvSpPr>
        <p:spPr>
          <a:xfrm flipH="1">
            <a:off x="14667990" y="7230789"/>
            <a:ext cx="3988029" cy="3394809"/>
          </a:xfrm>
          <a:custGeom>
            <a:avLst/>
            <a:gdLst/>
            <a:ahLst/>
            <a:cxnLst/>
            <a:rect l="l" t="t" r="r" b="b"/>
            <a:pathLst>
              <a:path w="3988029" h="3394809">
                <a:moveTo>
                  <a:pt x="3988029" y="0"/>
                </a:moveTo>
                <a:lnTo>
                  <a:pt x="0" y="0"/>
                </a:lnTo>
                <a:lnTo>
                  <a:pt x="0" y="3394810"/>
                </a:lnTo>
                <a:lnTo>
                  <a:pt x="3988029" y="3394810"/>
                </a:lnTo>
                <a:lnTo>
                  <a:pt x="3988029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A3C7D3F-7614-A112-A4EF-0DB261294ADC}"/>
              </a:ext>
            </a:extLst>
          </p:cNvPr>
          <p:cNvSpPr txBox="1"/>
          <p:nvPr/>
        </p:nvSpPr>
        <p:spPr>
          <a:xfrm>
            <a:off x="321101" y="1071070"/>
            <a:ext cx="17631980" cy="96714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Pasiskirstę atsakomybėmis grupėse </a:t>
            </a:r>
            <a:r>
              <a:rPr lang="lt-LT" sz="35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nuskenuokite QR kodus</a:t>
            </a: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, </a:t>
            </a:r>
            <a:r>
              <a:rPr lang="lt-LT" sz="35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išanalizuokite</a:t>
            </a: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pateiktus tekstus apie B. Radvilaitę ir</a:t>
            </a:r>
            <a:r>
              <a:rPr lang="lt-LT" sz="35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parenkite </a:t>
            </a: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trumpą, struktūruotą </a:t>
            </a:r>
            <a:r>
              <a:rPr lang="lt-LT" sz="35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pristatymą anglų kalba </a:t>
            </a: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(teiginys – 3 argumentuoti sakiniai – dalinė išvada).</a:t>
            </a:r>
          </a:p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Tekstų analizė (Text Analysis) – 5 min.</a:t>
            </a:r>
          </a:p>
          <a:p>
            <a:pPr algn="l">
              <a:lnSpc>
                <a:spcPts val="4900"/>
              </a:lnSpc>
            </a:pP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Perskaitykite pateiktą medžiagą ir atrinkite tris reikšmingiausius faktus ar idėjas. </a:t>
            </a:r>
          </a:p>
          <a:p>
            <a:pPr algn="l"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Struktūravimas (Structuring) – 3 min.</a:t>
            </a:r>
          </a:p>
          <a:p>
            <a:pPr algn="l">
              <a:lnSpc>
                <a:spcPts val="4900"/>
              </a:lnSpc>
            </a:pP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Suformuluokite pagrindinį teiginį, išdėstykite argumentus ir numatykite dalinę išvadą.</a:t>
            </a:r>
          </a:p>
          <a:p>
            <a:pPr algn="l"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Pastraipos rengimas anglų kalba (Paragraph Writing in English) – 5 min.</a:t>
            </a:r>
          </a:p>
          <a:p>
            <a:pPr algn="l">
              <a:lnSpc>
                <a:spcPts val="4900"/>
              </a:lnSpc>
            </a:pPr>
            <a:r>
              <a:rPr lang="lt-LT" sz="3500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Parenkite rišlią 5 sakinių pastraipą anglų kalba (esant poreikiui naudokitės pateiktu žodynėliu).</a:t>
            </a:r>
          </a:p>
          <a:p>
            <a:pPr algn="l">
              <a:lnSpc>
                <a:spcPts val="4900"/>
              </a:lnSpc>
            </a:pPr>
            <a:r>
              <a:rPr lang="lt-LT" sz="4000" b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Pristatymas (Presentation) – iki 2 minučių kiekvienai grupei.</a:t>
            </a:r>
          </a:p>
          <a:p>
            <a:pPr algn="l">
              <a:lnSpc>
                <a:spcPts val="4900"/>
              </a:lnSpc>
            </a:pPr>
            <a:endParaRPr lang="en-US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ctr">
              <a:lnSpc>
                <a:spcPts val="7279"/>
              </a:lnSpc>
            </a:pPr>
            <a:r>
              <a:rPr lang="en-US" sz="51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4DFE6ACC-8F37-1007-8D2E-7F1B806BE604}"/>
              </a:ext>
            </a:extLst>
          </p:cNvPr>
          <p:cNvSpPr txBox="1"/>
          <p:nvPr/>
        </p:nvSpPr>
        <p:spPr>
          <a:xfrm>
            <a:off x="1066799" y="482240"/>
            <a:ext cx="14795781" cy="890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lt-LT" sz="5199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Užduoties atlikimas</a:t>
            </a:r>
            <a:endParaRPr lang="en-US" sz="5199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49CDBC-BB1B-F5C3-E39B-7785970EE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27444" y="-638185"/>
            <a:ext cx="4105868" cy="3495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952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926531-193B-5D5F-2966-46FD6CC04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A5A3C9D-CF3B-BC4D-0E36-D10C0813FD61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63BDF4D-5B7D-C700-5745-20E8850F79AF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5CC79CEE-7717-53AC-E417-9BB15C0C2672}"/>
              </a:ext>
            </a:extLst>
          </p:cNvPr>
          <p:cNvSpPr/>
          <p:nvPr/>
        </p:nvSpPr>
        <p:spPr>
          <a:xfrm>
            <a:off x="-111936" y="495300"/>
            <a:ext cx="18028574" cy="10002494"/>
          </a:xfrm>
          <a:custGeom>
            <a:avLst/>
            <a:gdLst/>
            <a:ahLst/>
            <a:cxnLst/>
            <a:rect l="l" t="t" r="r" b="b"/>
            <a:pathLst>
              <a:path w="18028574" h="10002494">
                <a:moveTo>
                  <a:pt x="0" y="0"/>
                </a:moveTo>
                <a:lnTo>
                  <a:pt x="18028574" y="0"/>
                </a:lnTo>
                <a:lnTo>
                  <a:pt x="18028574" y="10002494"/>
                </a:lnTo>
                <a:lnTo>
                  <a:pt x="0" y="10002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7631" r="-1076" b="-1141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87C83FD-BC8B-8E50-CCC3-B7BFE1F13602}"/>
              </a:ext>
            </a:extLst>
          </p:cNvPr>
          <p:cNvSpPr/>
          <p:nvPr/>
        </p:nvSpPr>
        <p:spPr>
          <a:xfrm flipH="1">
            <a:off x="8077199" y="4000501"/>
            <a:ext cx="10578819" cy="6625098"/>
          </a:xfrm>
          <a:custGeom>
            <a:avLst/>
            <a:gdLst/>
            <a:ahLst/>
            <a:cxnLst/>
            <a:rect l="l" t="t" r="r" b="b"/>
            <a:pathLst>
              <a:path w="3988029" h="3394809">
                <a:moveTo>
                  <a:pt x="3988029" y="0"/>
                </a:moveTo>
                <a:lnTo>
                  <a:pt x="0" y="0"/>
                </a:lnTo>
                <a:lnTo>
                  <a:pt x="0" y="3394810"/>
                </a:lnTo>
                <a:lnTo>
                  <a:pt x="3988029" y="3394810"/>
                </a:lnTo>
                <a:lnTo>
                  <a:pt x="3988029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A3C7D3F-7614-A112-A4EF-0DB261294ADC}"/>
              </a:ext>
            </a:extLst>
          </p:cNvPr>
          <p:cNvSpPr txBox="1"/>
          <p:nvPr/>
        </p:nvSpPr>
        <p:spPr>
          <a:xfrm>
            <a:off x="321101" y="1071070"/>
            <a:ext cx="17631980" cy="28212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endParaRPr lang="en-US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ctr">
              <a:lnSpc>
                <a:spcPts val="7279"/>
              </a:lnSpc>
            </a:pPr>
            <a:r>
              <a:rPr lang="en-US" sz="51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49CDBC-BB1B-F5C3-E39B-7785970EE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27444" y="-638185"/>
            <a:ext cx="8857044" cy="7540777"/>
          </a:xfrm>
          <a:prstGeom prst="rect">
            <a:avLst/>
          </a:prstGeom>
        </p:spPr>
      </p:pic>
      <p:pic>
        <p:nvPicPr>
          <p:cNvPr id="2050" name="Picture 2" descr="Count-down Timers |">
            <a:extLst>
              <a:ext uri="{FF2B5EF4-FFF2-40B4-BE49-F238E27FC236}">
                <a16:creationId xmlns:a16="http://schemas.microsoft.com/office/drawing/2014/main" id="{36F38145-862A-36B8-AA86-713955043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53100"/>
            <a:ext cx="4572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ntraštė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15" name="Teksto vietos rezervavimo ženklas 1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16" name="Turinio vietos rezervavimo ženklas 15"/>
          <p:cNvSpPr>
            <a:spLocks noGrp="1"/>
          </p:cNvSpPr>
          <p:nvPr>
            <p:ph sz="half" idx="2"/>
          </p:nvPr>
        </p:nvSpPr>
        <p:spPr>
          <a:xfrm>
            <a:off x="321101" y="3390900"/>
            <a:ext cx="14233099" cy="5334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lt-LT" sz="66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Teksto analizė (</a:t>
            </a:r>
            <a:r>
              <a:rPr lang="lt-LT" sz="6600" b="1" i="1" dirty="0" err="1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Text</a:t>
            </a:r>
            <a:r>
              <a:rPr lang="lt-LT" sz="66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lt-LT" sz="6600" b="1" i="1" dirty="0" err="1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  <a:r>
              <a:rPr lang="lt-LT" sz="66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17" name="Teksto vietos rezervavimo ženklas 1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18" name="Turinio vietos rezervavimo ženklas 17"/>
          <p:cNvSpPr>
            <a:spLocks noGrp="1"/>
          </p:cNvSpPr>
          <p:nvPr>
            <p:ph sz="quarter" idx="4"/>
          </p:nvPr>
        </p:nvSpPr>
        <p:spPr>
          <a:xfrm>
            <a:off x="13335000" y="2806148"/>
            <a:ext cx="4041775" cy="3951288"/>
          </a:xfrm>
        </p:spPr>
        <p:txBody>
          <a:bodyPr/>
          <a:lstStyle/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351887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26531-193B-5D5F-2966-46FD6CC04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A5A3C9D-CF3B-BC4D-0E36-D10C0813FD61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63BDF4D-5B7D-C700-5745-20E8850F79AF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5CC79CEE-7717-53AC-E417-9BB15C0C2672}"/>
              </a:ext>
            </a:extLst>
          </p:cNvPr>
          <p:cNvSpPr/>
          <p:nvPr/>
        </p:nvSpPr>
        <p:spPr>
          <a:xfrm>
            <a:off x="0" y="247676"/>
            <a:ext cx="18028574" cy="10002494"/>
          </a:xfrm>
          <a:custGeom>
            <a:avLst/>
            <a:gdLst/>
            <a:ahLst/>
            <a:cxnLst/>
            <a:rect l="l" t="t" r="r" b="b"/>
            <a:pathLst>
              <a:path w="18028574" h="10002494">
                <a:moveTo>
                  <a:pt x="0" y="0"/>
                </a:moveTo>
                <a:lnTo>
                  <a:pt x="18028574" y="0"/>
                </a:lnTo>
                <a:lnTo>
                  <a:pt x="18028574" y="10002494"/>
                </a:lnTo>
                <a:lnTo>
                  <a:pt x="0" y="10002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7631" r="-1076" b="-1141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87C83FD-BC8B-8E50-CCC3-B7BFE1F13602}"/>
              </a:ext>
            </a:extLst>
          </p:cNvPr>
          <p:cNvSpPr/>
          <p:nvPr/>
        </p:nvSpPr>
        <p:spPr>
          <a:xfrm flipH="1">
            <a:off x="10715753" y="4838701"/>
            <a:ext cx="7940266" cy="5786898"/>
          </a:xfrm>
          <a:custGeom>
            <a:avLst/>
            <a:gdLst/>
            <a:ahLst/>
            <a:cxnLst/>
            <a:rect l="l" t="t" r="r" b="b"/>
            <a:pathLst>
              <a:path w="3988029" h="3394809">
                <a:moveTo>
                  <a:pt x="3988029" y="0"/>
                </a:moveTo>
                <a:lnTo>
                  <a:pt x="0" y="0"/>
                </a:lnTo>
                <a:lnTo>
                  <a:pt x="0" y="3394810"/>
                </a:lnTo>
                <a:lnTo>
                  <a:pt x="3988029" y="3394810"/>
                </a:lnTo>
                <a:lnTo>
                  <a:pt x="3988029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A3C7D3F-7614-A112-A4EF-0DB261294ADC}"/>
              </a:ext>
            </a:extLst>
          </p:cNvPr>
          <p:cNvSpPr txBox="1"/>
          <p:nvPr/>
        </p:nvSpPr>
        <p:spPr>
          <a:xfrm>
            <a:off x="3478425" y="1071070"/>
            <a:ext cx="14474656" cy="40780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endParaRPr lang="en-US" sz="4000" b="1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endParaRPr lang="lt-LT" sz="6600" b="1" i="1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r>
              <a:rPr lang="lt-LT" sz="6600" b="1" i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Struktūravimas (</a:t>
            </a:r>
            <a:r>
              <a:rPr lang="lt-LT" sz="6600" b="1" i="1" dirty="0" err="1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Structuring</a:t>
            </a:r>
            <a:r>
              <a:rPr lang="lt-LT" sz="6600" b="1" i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)</a:t>
            </a:r>
          </a:p>
          <a:p>
            <a:pPr algn="l">
              <a:lnSpc>
                <a:spcPts val="4900"/>
              </a:lnSpc>
            </a:pPr>
            <a:endParaRPr lang="en-US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ctr">
              <a:lnSpc>
                <a:spcPts val="7279"/>
              </a:lnSpc>
            </a:pPr>
            <a:r>
              <a:rPr lang="en-US" sz="5199" b="1" dirty="0">
                <a:solidFill>
                  <a:srgbClr val="000000"/>
                </a:solidFill>
                <a:latin typeface="Open Sans Bold"/>
                <a:ea typeface="Open Sans Bold"/>
                <a:cs typeface="Open Sans Bold"/>
                <a:sym typeface="Open Sans Bold"/>
              </a:rPr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49CDBC-BB1B-F5C3-E39B-7785970EE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627444" y="-638185"/>
            <a:ext cx="10076244" cy="8578789"/>
          </a:xfrm>
          <a:prstGeom prst="rect">
            <a:avLst/>
          </a:prstGeom>
        </p:spPr>
      </p:pic>
      <p:pic>
        <p:nvPicPr>
          <p:cNvPr id="3074" name="Picture 2" descr="Count-down Timers |">
            <a:extLst>
              <a:ext uri="{FF2B5EF4-FFF2-40B4-BE49-F238E27FC236}">
                <a16:creationId xmlns:a16="http://schemas.microsoft.com/office/drawing/2014/main" id="{758B3D1F-B3E1-D746-9C61-099CDBB212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6800" y="4838700"/>
            <a:ext cx="4572000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875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926531-193B-5D5F-2966-46FD6CC047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A5A3C9D-CF3B-BC4D-0E36-D10C0813FD61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463BDF4D-5B7D-C700-5745-20E8850F79AF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5CC79CEE-7717-53AC-E417-9BB15C0C2672}"/>
              </a:ext>
            </a:extLst>
          </p:cNvPr>
          <p:cNvSpPr/>
          <p:nvPr/>
        </p:nvSpPr>
        <p:spPr>
          <a:xfrm>
            <a:off x="0" y="247676"/>
            <a:ext cx="18028574" cy="10002494"/>
          </a:xfrm>
          <a:custGeom>
            <a:avLst/>
            <a:gdLst/>
            <a:ahLst/>
            <a:cxnLst/>
            <a:rect l="l" t="t" r="r" b="b"/>
            <a:pathLst>
              <a:path w="18028574" h="10002494">
                <a:moveTo>
                  <a:pt x="0" y="0"/>
                </a:moveTo>
                <a:lnTo>
                  <a:pt x="18028574" y="0"/>
                </a:lnTo>
                <a:lnTo>
                  <a:pt x="18028574" y="10002494"/>
                </a:lnTo>
                <a:lnTo>
                  <a:pt x="0" y="1000249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7631" r="-1076" b="-1141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87C83FD-BC8B-8E50-CCC3-B7BFE1F13602}"/>
              </a:ext>
            </a:extLst>
          </p:cNvPr>
          <p:cNvSpPr/>
          <p:nvPr/>
        </p:nvSpPr>
        <p:spPr>
          <a:xfrm flipH="1">
            <a:off x="10591800" y="5372101"/>
            <a:ext cx="8064217" cy="5253498"/>
          </a:xfrm>
          <a:custGeom>
            <a:avLst/>
            <a:gdLst/>
            <a:ahLst/>
            <a:cxnLst/>
            <a:rect l="l" t="t" r="r" b="b"/>
            <a:pathLst>
              <a:path w="3988029" h="3394809">
                <a:moveTo>
                  <a:pt x="3988029" y="0"/>
                </a:moveTo>
                <a:lnTo>
                  <a:pt x="0" y="0"/>
                </a:lnTo>
                <a:lnTo>
                  <a:pt x="0" y="3394810"/>
                </a:lnTo>
                <a:lnTo>
                  <a:pt x="3988029" y="3394810"/>
                </a:lnTo>
                <a:lnTo>
                  <a:pt x="3988029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TextBox 6">
            <a:extLst>
              <a:ext uri="{FF2B5EF4-FFF2-40B4-BE49-F238E27FC236}">
                <a16:creationId xmlns:a16="http://schemas.microsoft.com/office/drawing/2014/main" id="{8A3C7D3F-7614-A112-A4EF-0DB261294ADC}"/>
              </a:ext>
            </a:extLst>
          </p:cNvPr>
          <p:cNvSpPr txBox="1"/>
          <p:nvPr/>
        </p:nvSpPr>
        <p:spPr>
          <a:xfrm>
            <a:off x="1981200" y="2569783"/>
            <a:ext cx="16306800" cy="4037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 algn="l">
              <a:lnSpc>
                <a:spcPts val="4900"/>
              </a:lnSpc>
            </a:pPr>
            <a:endParaRPr lang="lt-LT" sz="3500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>
              <a:lnSpc>
                <a:spcPts val="4900"/>
              </a:lnSpc>
            </a:pPr>
            <a:r>
              <a:rPr lang="en-US" sz="6600" b="1" i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Pastraipos </a:t>
            </a:r>
            <a:r>
              <a:rPr lang="en-US" sz="6600" b="1" i="1" dirty="0" err="1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rengimas</a:t>
            </a:r>
            <a:r>
              <a:rPr lang="en-US" sz="6600" b="1" i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anglų </a:t>
            </a:r>
            <a:r>
              <a:rPr lang="en-US" sz="6600" b="1" i="1" dirty="0" err="1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kalba</a:t>
            </a:r>
            <a:r>
              <a:rPr lang="en-US" sz="6600" b="1" i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 </a:t>
            </a:r>
            <a:endParaRPr lang="lt-LT" sz="6600" b="1" i="1" dirty="0">
              <a:solidFill>
                <a:srgbClr val="663300"/>
              </a:solidFill>
              <a:latin typeface="Times New Roman MT"/>
              <a:ea typeface="Times New Roman MT"/>
              <a:cs typeface="Times New Roman MT"/>
              <a:sym typeface="Times New Roman MT"/>
            </a:endParaRPr>
          </a:p>
          <a:p>
            <a:pPr>
              <a:lnSpc>
                <a:spcPct val="150000"/>
              </a:lnSpc>
            </a:pPr>
            <a:r>
              <a:rPr lang="en-US" sz="6600" b="1" i="1" dirty="0">
                <a:solidFill>
                  <a:srgbClr val="6633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(Paragraph Writing in English) </a:t>
            </a:r>
            <a:endParaRPr lang="en-US" sz="6600" b="1" i="1" dirty="0">
              <a:solidFill>
                <a:srgbClr val="000000"/>
              </a:solidFill>
              <a:latin typeface="Open Sans Bold"/>
              <a:ea typeface="Open Sans Bold"/>
              <a:cs typeface="Open Sans Bold"/>
              <a:sym typeface="Open Sans Bold"/>
            </a:endParaRPr>
          </a:p>
        </p:txBody>
      </p:sp>
      <p:sp>
        <p:nvSpPr>
          <p:cNvPr id="7" name="TextBox 7">
            <a:extLst>
              <a:ext uri="{FF2B5EF4-FFF2-40B4-BE49-F238E27FC236}">
                <a16:creationId xmlns:a16="http://schemas.microsoft.com/office/drawing/2014/main" id="{4DFE6ACC-8F37-1007-8D2E-7F1B806BE604}"/>
              </a:ext>
            </a:extLst>
          </p:cNvPr>
          <p:cNvSpPr txBox="1"/>
          <p:nvPr/>
        </p:nvSpPr>
        <p:spPr>
          <a:xfrm>
            <a:off x="1066799" y="36830"/>
            <a:ext cx="14795781" cy="89082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endParaRPr lang="en-US" sz="5199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49CDBC-BB1B-F5C3-E39B-7785970EE27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14400" y="-876300"/>
            <a:ext cx="7954409" cy="6772285"/>
          </a:xfrm>
          <a:prstGeom prst="rect">
            <a:avLst/>
          </a:prstGeom>
        </p:spPr>
      </p:pic>
      <p:pic>
        <p:nvPicPr>
          <p:cNvPr id="2050" name="Picture 2" descr="Count-down Timers |">
            <a:extLst>
              <a:ext uri="{FF2B5EF4-FFF2-40B4-BE49-F238E27FC236}">
                <a16:creationId xmlns:a16="http://schemas.microsoft.com/office/drawing/2014/main" id="{36F38145-862A-36B8-AA86-713955043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631" y="8267700"/>
            <a:ext cx="3731368" cy="1492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457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381D8E3-873C-A39E-1F8C-B5AA2864FD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AA01A75-0CC7-39CB-63B9-8DBE70133BEE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9369277-B2DE-1575-64D4-8B6819883A19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02686D3A-E0B9-B57C-789F-78EC265B9319}"/>
              </a:ext>
            </a:extLst>
          </p:cNvPr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40404B57-2B7D-F245-CCC3-56D8C4B8BBFF}"/>
              </a:ext>
            </a:extLst>
          </p:cNvPr>
          <p:cNvSpPr/>
          <p:nvPr/>
        </p:nvSpPr>
        <p:spPr>
          <a:xfrm flipV="1">
            <a:off x="-368019" y="-338599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64FC6BD2-692F-2AFC-AFBB-868A54A09816}"/>
              </a:ext>
            </a:extLst>
          </p:cNvPr>
          <p:cNvSpPr/>
          <p:nvPr/>
        </p:nvSpPr>
        <p:spPr>
          <a:xfrm flipH="1">
            <a:off x="11846975" y="48294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3EB848B7-075A-D2B2-6AD8-15863838CA60}"/>
              </a:ext>
            </a:extLst>
          </p:cNvPr>
          <p:cNvSpPr/>
          <p:nvPr/>
        </p:nvSpPr>
        <p:spPr>
          <a:xfrm>
            <a:off x="-453504" y="7727500"/>
            <a:ext cx="4068819" cy="2787141"/>
          </a:xfrm>
          <a:custGeom>
            <a:avLst/>
            <a:gdLst/>
            <a:ahLst/>
            <a:cxnLst/>
            <a:rect l="l" t="t" r="r" b="b"/>
            <a:pathLst>
              <a:path w="4068819" h="2787141">
                <a:moveTo>
                  <a:pt x="0" y="0"/>
                </a:moveTo>
                <a:lnTo>
                  <a:pt x="4068819" y="0"/>
                </a:lnTo>
                <a:lnTo>
                  <a:pt x="4068819" y="2787141"/>
                </a:lnTo>
                <a:lnTo>
                  <a:pt x="0" y="27871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B07D0C1E-B70A-5799-464F-C603EED2921E}"/>
              </a:ext>
            </a:extLst>
          </p:cNvPr>
          <p:cNvSpPr txBox="1"/>
          <p:nvPr/>
        </p:nvSpPr>
        <p:spPr>
          <a:xfrm>
            <a:off x="1772293" y="1826914"/>
            <a:ext cx="15678394" cy="29879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>
              <a:lnSpc>
                <a:spcPts val="5274"/>
              </a:lnSpc>
            </a:pPr>
            <a:r>
              <a:rPr lang="lt-LT" sz="6600" b="1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 MT"/>
                <a:cs typeface="Times New Roman" panose="02020603050405020304" pitchFamily="18" charset="0"/>
                <a:sym typeface="Times New Roman MT"/>
              </a:rPr>
              <a:t>Pristatymas (</a:t>
            </a:r>
            <a:r>
              <a:rPr lang="lt-LT" sz="6600" b="1" i="1" dirty="0" err="1">
                <a:solidFill>
                  <a:srgbClr val="663300"/>
                </a:solidFill>
                <a:latin typeface="Times New Roman" panose="02020603050405020304" pitchFamily="18" charset="0"/>
                <a:ea typeface="Times New Roman MT"/>
                <a:cs typeface="Times New Roman" panose="02020603050405020304" pitchFamily="18" charset="0"/>
                <a:sym typeface="Times New Roman MT"/>
              </a:rPr>
              <a:t>Presentation</a:t>
            </a:r>
            <a:r>
              <a:rPr lang="lt-LT" sz="6600" b="1" i="1" dirty="0">
                <a:solidFill>
                  <a:srgbClr val="663300"/>
                </a:solidFill>
                <a:latin typeface="Times New Roman" panose="02020603050405020304" pitchFamily="18" charset="0"/>
                <a:ea typeface="Times New Roman MT"/>
                <a:cs typeface="Times New Roman" panose="02020603050405020304" pitchFamily="18" charset="0"/>
                <a:sym typeface="Times New Roman MT"/>
              </a:rPr>
              <a:t>)</a:t>
            </a:r>
            <a:endParaRPr lang="en-US" sz="66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pic>
        <p:nvPicPr>
          <p:cNvPr id="1026" name="Picture 2" descr="Time gifs for use in powerpoints! - GIFs - Imgur">
            <a:extLst>
              <a:ext uri="{FF2B5EF4-FFF2-40B4-BE49-F238E27FC236}">
                <a16:creationId xmlns:a16="http://schemas.microsoft.com/office/drawing/2014/main" id="{0D53B3B8-F6D9-2114-5604-02395D1F1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308" y="4300538"/>
            <a:ext cx="7038992" cy="247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68536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361014-B7FF-F229-F719-9B1F2755E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D284BD7-0551-C324-DB1A-B6E4E10199D2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31567A3-DC70-B889-07F2-9A195E386BB9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890C54A7-C69A-7AD3-C0EA-57E10A84F4C2}"/>
              </a:ext>
            </a:extLst>
          </p:cNvPr>
          <p:cNvSpPr/>
          <p:nvPr/>
        </p:nvSpPr>
        <p:spPr>
          <a:xfrm>
            <a:off x="999849" y="1032336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926118B5-D7CC-A4F0-6B72-BBD3B8AE51B7}"/>
              </a:ext>
            </a:extLst>
          </p:cNvPr>
          <p:cNvSpPr/>
          <p:nvPr/>
        </p:nvSpPr>
        <p:spPr>
          <a:xfrm flipV="1">
            <a:off x="-368019" y="-338599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2B73DE9B-F17D-E199-E497-081F1675AE41}"/>
              </a:ext>
            </a:extLst>
          </p:cNvPr>
          <p:cNvSpPr/>
          <p:nvPr/>
        </p:nvSpPr>
        <p:spPr>
          <a:xfrm flipH="1">
            <a:off x="11846975" y="48294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2640BF03-EC07-C3DC-8B23-539109C383F8}"/>
              </a:ext>
            </a:extLst>
          </p:cNvPr>
          <p:cNvSpPr/>
          <p:nvPr/>
        </p:nvSpPr>
        <p:spPr>
          <a:xfrm>
            <a:off x="-453504" y="7727500"/>
            <a:ext cx="4068819" cy="2787141"/>
          </a:xfrm>
          <a:custGeom>
            <a:avLst/>
            <a:gdLst/>
            <a:ahLst/>
            <a:cxnLst/>
            <a:rect l="l" t="t" r="r" b="b"/>
            <a:pathLst>
              <a:path w="4068819" h="2787141">
                <a:moveTo>
                  <a:pt x="0" y="0"/>
                </a:moveTo>
                <a:lnTo>
                  <a:pt x="4068819" y="0"/>
                </a:lnTo>
                <a:lnTo>
                  <a:pt x="4068819" y="2787141"/>
                </a:lnTo>
                <a:lnTo>
                  <a:pt x="0" y="27871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A24DFF6A-D98F-D7CF-A271-EE59C5FD13CC}"/>
              </a:ext>
            </a:extLst>
          </p:cNvPr>
          <p:cNvSpPr txBox="1"/>
          <p:nvPr/>
        </p:nvSpPr>
        <p:spPr>
          <a:xfrm>
            <a:off x="1371601" y="1826914"/>
            <a:ext cx="15544800" cy="88656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40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r>
              <a:rPr lang="en-US" sz="4000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After listening to all the presentations, we think the most important idea was that…, and the most interesting presentation was … because …</a:t>
            </a:r>
            <a:endParaRPr lang="lt-LT" sz="40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lt-LT" sz="40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lt-LT" sz="40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r>
              <a:rPr lang="lt-LT" sz="4000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Išklausę visų grupių pristatymus, manome, kad svarbiausia idėja buvo…, o įdomiausias pristatymas buvo …, nes …</a:t>
            </a:r>
            <a:endParaRPr lang="en-US" sz="40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lt-LT" sz="72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72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72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72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>
              <a:lnSpc>
                <a:spcPts val="5274"/>
              </a:lnSpc>
            </a:pPr>
            <a:r>
              <a:rPr lang="en-US" sz="4800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 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EAA806BC-C111-4083-D80F-B1B7A85FFF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828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945244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01D454F-EA0B-E42B-FAB4-F7C1018E15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1736F492-A18C-F301-3812-C0AFBCB294C4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0853CFA2-EEAA-4EBE-0AD9-31495DC49223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grpSp>
        <p:nvGrpSpPr>
          <p:cNvPr id="4" name="Group 4">
            <a:extLst>
              <a:ext uri="{FF2B5EF4-FFF2-40B4-BE49-F238E27FC236}">
                <a16:creationId xmlns:a16="http://schemas.microsoft.com/office/drawing/2014/main" id="{BAAC0870-2BCA-3C61-A30C-FE935D9A9DC6}"/>
              </a:ext>
            </a:extLst>
          </p:cNvPr>
          <p:cNvGrpSpPr>
            <a:grpSpLocks noChangeAspect="1"/>
          </p:cNvGrpSpPr>
          <p:nvPr/>
        </p:nvGrpSpPr>
        <p:grpSpPr>
          <a:xfrm>
            <a:off x="-368019" y="88026"/>
            <a:ext cx="19189420" cy="9482750"/>
            <a:chOff x="0" y="0"/>
            <a:chExt cx="5180330" cy="318643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B92BD9ED-5FC5-60DE-BC26-00946BDCD693}"/>
                </a:ext>
              </a:extLst>
            </p:cNvPr>
            <p:cNvSpPr/>
            <p:nvPr/>
          </p:nvSpPr>
          <p:spPr>
            <a:xfrm>
              <a:off x="301368" y="307195"/>
              <a:ext cx="4576325" cy="2574405"/>
            </a:xfrm>
            <a:custGeom>
              <a:avLst/>
              <a:gdLst/>
              <a:ahLst/>
              <a:cxnLst/>
              <a:rect l="l" t="t" r="r" b="b"/>
              <a:pathLst>
                <a:path w="4576325" h="2574405">
                  <a:moveTo>
                    <a:pt x="1927482" y="2554115"/>
                  </a:moveTo>
                  <a:lnTo>
                    <a:pt x="1927482" y="2554115"/>
                  </a:lnTo>
                  <a:cubicBezTo>
                    <a:pt x="1869062" y="2564275"/>
                    <a:pt x="1735712" y="2585865"/>
                    <a:pt x="1678562" y="2566815"/>
                  </a:cubicBezTo>
                  <a:cubicBezTo>
                    <a:pt x="1673482" y="2566815"/>
                    <a:pt x="1631572" y="2555385"/>
                    <a:pt x="1622682" y="2552845"/>
                  </a:cubicBezTo>
                  <a:cubicBezTo>
                    <a:pt x="1620142" y="2550305"/>
                    <a:pt x="1603632" y="2547765"/>
                    <a:pt x="1597282" y="2543955"/>
                  </a:cubicBezTo>
                  <a:lnTo>
                    <a:pt x="1597282" y="2543955"/>
                  </a:lnTo>
                  <a:lnTo>
                    <a:pt x="1596012" y="2543955"/>
                  </a:lnTo>
                  <a:cubicBezTo>
                    <a:pt x="1480442" y="2503315"/>
                    <a:pt x="1331852" y="2405525"/>
                    <a:pt x="1216282" y="2355995"/>
                  </a:cubicBezTo>
                  <a:lnTo>
                    <a:pt x="1216282" y="2357265"/>
                  </a:lnTo>
                  <a:lnTo>
                    <a:pt x="1154052" y="2331865"/>
                  </a:lnTo>
                  <a:cubicBezTo>
                    <a:pt x="1004192" y="2275985"/>
                    <a:pt x="886082" y="2264555"/>
                    <a:pt x="760352" y="2234075"/>
                  </a:cubicBezTo>
                  <a:lnTo>
                    <a:pt x="765432" y="2213755"/>
                  </a:lnTo>
                  <a:lnTo>
                    <a:pt x="764162" y="2213755"/>
                  </a:lnTo>
                  <a:lnTo>
                    <a:pt x="759082" y="2231535"/>
                  </a:lnTo>
                  <a:cubicBezTo>
                    <a:pt x="681612" y="2213755"/>
                    <a:pt x="643512" y="2198515"/>
                    <a:pt x="592712" y="2173115"/>
                  </a:cubicBezTo>
                  <a:cubicBezTo>
                    <a:pt x="591442" y="2171845"/>
                    <a:pt x="590172" y="2171845"/>
                    <a:pt x="588902" y="2170575"/>
                  </a:cubicBezTo>
                  <a:cubicBezTo>
                    <a:pt x="581282" y="2166765"/>
                    <a:pt x="577472" y="2164225"/>
                    <a:pt x="574932" y="2161685"/>
                  </a:cubicBezTo>
                  <a:cubicBezTo>
                    <a:pt x="576202" y="2162955"/>
                    <a:pt x="553342" y="2147715"/>
                    <a:pt x="492382" y="2085485"/>
                  </a:cubicBezTo>
                  <a:lnTo>
                    <a:pt x="492382" y="2085485"/>
                  </a:lnTo>
                  <a:cubicBezTo>
                    <a:pt x="425072" y="2009285"/>
                    <a:pt x="378082" y="1919115"/>
                    <a:pt x="263782" y="1741315"/>
                  </a:cubicBezTo>
                  <a:lnTo>
                    <a:pt x="263782" y="1741315"/>
                  </a:lnTo>
                  <a:cubicBezTo>
                    <a:pt x="158372" y="1585105"/>
                    <a:pt x="88522" y="1522875"/>
                    <a:pt x="31372" y="1407305"/>
                  </a:cubicBezTo>
                  <a:lnTo>
                    <a:pt x="30102" y="1404765"/>
                  </a:lnTo>
                  <a:lnTo>
                    <a:pt x="30102" y="1404765"/>
                  </a:lnTo>
                  <a:cubicBezTo>
                    <a:pt x="30102" y="1403495"/>
                    <a:pt x="14862" y="1369205"/>
                    <a:pt x="16132" y="1371745"/>
                  </a:cubicBezTo>
                  <a:cubicBezTo>
                    <a:pt x="12322" y="1364125"/>
                    <a:pt x="9782" y="1351425"/>
                    <a:pt x="9782" y="1350155"/>
                  </a:cubicBezTo>
                  <a:cubicBezTo>
                    <a:pt x="8512" y="1347615"/>
                    <a:pt x="7242" y="1343805"/>
                    <a:pt x="7242" y="1339995"/>
                  </a:cubicBezTo>
                  <a:cubicBezTo>
                    <a:pt x="-10538" y="1277765"/>
                    <a:pt x="7242" y="1220615"/>
                    <a:pt x="30102" y="1164735"/>
                  </a:cubicBezTo>
                  <a:lnTo>
                    <a:pt x="32642" y="1166005"/>
                  </a:lnTo>
                  <a:cubicBezTo>
                    <a:pt x="78362" y="1073295"/>
                    <a:pt x="135512" y="1004715"/>
                    <a:pt x="266322" y="829455"/>
                  </a:cubicBezTo>
                  <a:lnTo>
                    <a:pt x="265052" y="829455"/>
                  </a:lnTo>
                  <a:cubicBezTo>
                    <a:pt x="360302" y="680865"/>
                    <a:pt x="428882" y="551325"/>
                    <a:pt x="492382" y="487825"/>
                  </a:cubicBezTo>
                  <a:lnTo>
                    <a:pt x="505082" y="500525"/>
                  </a:lnTo>
                  <a:lnTo>
                    <a:pt x="505082" y="499255"/>
                  </a:lnTo>
                  <a:lnTo>
                    <a:pt x="489842" y="485285"/>
                  </a:lnTo>
                  <a:cubicBezTo>
                    <a:pt x="519052" y="452265"/>
                    <a:pt x="562232" y="414165"/>
                    <a:pt x="588902" y="402735"/>
                  </a:cubicBezTo>
                  <a:cubicBezTo>
                    <a:pt x="610492" y="381145"/>
                    <a:pt x="743842" y="344315"/>
                    <a:pt x="759082" y="339235"/>
                  </a:cubicBezTo>
                  <a:lnTo>
                    <a:pt x="764162" y="359555"/>
                  </a:lnTo>
                  <a:lnTo>
                    <a:pt x="765432" y="359555"/>
                  </a:lnTo>
                  <a:lnTo>
                    <a:pt x="761622" y="340505"/>
                  </a:lnTo>
                  <a:cubicBezTo>
                    <a:pt x="971172" y="289705"/>
                    <a:pt x="987682" y="306215"/>
                    <a:pt x="1218822" y="216045"/>
                  </a:cubicBezTo>
                  <a:lnTo>
                    <a:pt x="1218822" y="216045"/>
                  </a:lnTo>
                  <a:cubicBezTo>
                    <a:pt x="1371222" y="144925"/>
                    <a:pt x="1490602" y="67455"/>
                    <a:pt x="1598552" y="28085"/>
                  </a:cubicBezTo>
                  <a:lnTo>
                    <a:pt x="1598552" y="29355"/>
                  </a:lnTo>
                  <a:cubicBezTo>
                    <a:pt x="1651892" y="9035"/>
                    <a:pt x="1698882" y="2685"/>
                    <a:pt x="1707772" y="2685"/>
                  </a:cubicBezTo>
                  <a:cubicBezTo>
                    <a:pt x="1738252" y="-7475"/>
                    <a:pt x="1895732" y="14115"/>
                    <a:pt x="1927482" y="19195"/>
                  </a:cubicBezTo>
                  <a:lnTo>
                    <a:pt x="1927482" y="17925"/>
                  </a:lnTo>
                  <a:cubicBezTo>
                    <a:pt x="2324992" y="75075"/>
                    <a:pt x="2239902" y="76345"/>
                    <a:pt x="2650112" y="17925"/>
                  </a:cubicBezTo>
                  <a:lnTo>
                    <a:pt x="2650112" y="19195"/>
                  </a:lnTo>
                  <a:cubicBezTo>
                    <a:pt x="2681862" y="14115"/>
                    <a:pt x="2838072" y="-7475"/>
                    <a:pt x="2869822" y="2685"/>
                  </a:cubicBezTo>
                  <a:cubicBezTo>
                    <a:pt x="2871092" y="2685"/>
                    <a:pt x="2923162" y="9035"/>
                    <a:pt x="2979042" y="29355"/>
                  </a:cubicBezTo>
                  <a:lnTo>
                    <a:pt x="2979042" y="28085"/>
                  </a:lnTo>
                  <a:cubicBezTo>
                    <a:pt x="3086992" y="67455"/>
                    <a:pt x="3206372" y="144925"/>
                    <a:pt x="3358772" y="216045"/>
                  </a:cubicBezTo>
                  <a:lnTo>
                    <a:pt x="3358772" y="216045"/>
                  </a:lnTo>
                  <a:lnTo>
                    <a:pt x="3422272" y="241445"/>
                  </a:lnTo>
                  <a:cubicBezTo>
                    <a:pt x="3565782" y="296055"/>
                    <a:pt x="3686432" y="308755"/>
                    <a:pt x="3815972" y="340505"/>
                  </a:cubicBezTo>
                  <a:lnTo>
                    <a:pt x="3810892" y="359555"/>
                  </a:lnTo>
                  <a:lnTo>
                    <a:pt x="3812162" y="359555"/>
                  </a:lnTo>
                  <a:lnTo>
                    <a:pt x="3817242" y="339235"/>
                  </a:lnTo>
                  <a:cubicBezTo>
                    <a:pt x="3937892" y="376065"/>
                    <a:pt x="3998852" y="387495"/>
                    <a:pt x="4086482" y="485285"/>
                  </a:cubicBezTo>
                  <a:lnTo>
                    <a:pt x="4071242" y="499255"/>
                  </a:lnTo>
                  <a:lnTo>
                    <a:pt x="4071242" y="500525"/>
                  </a:lnTo>
                  <a:lnTo>
                    <a:pt x="4083942" y="487825"/>
                  </a:lnTo>
                  <a:cubicBezTo>
                    <a:pt x="4147442" y="551325"/>
                    <a:pt x="4221102" y="689755"/>
                    <a:pt x="4311272" y="829455"/>
                  </a:cubicBezTo>
                  <a:lnTo>
                    <a:pt x="4310002" y="829455"/>
                  </a:lnTo>
                  <a:cubicBezTo>
                    <a:pt x="4312542" y="833265"/>
                    <a:pt x="4494152" y="1066945"/>
                    <a:pt x="4543682" y="1166005"/>
                  </a:cubicBezTo>
                  <a:lnTo>
                    <a:pt x="4546222" y="1164735"/>
                  </a:lnTo>
                  <a:cubicBezTo>
                    <a:pt x="4569082" y="1220615"/>
                    <a:pt x="4586862" y="1277765"/>
                    <a:pt x="4569082" y="1339995"/>
                  </a:cubicBezTo>
                  <a:cubicBezTo>
                    <a:pt x="4569082" y="1343805"/>
                    <a:pt x="4567812" y="1347615"/>
                    <a:pt x="4566541" y="1350155"/>
                  </a:cubicBezTo>
                  <a:cubicBezTo>
                    <a:pt x="4566541" y="1361585"/>
                    <a:pt x="4546221" y="1403495"/>
                    <a:pt x="4546221" y="1404765"/>
                  </a:cubicBezTo>
                  <a:lnTo>
                    <a:pt x="4546221" y="1404765"/>
                  </a:lnTo>
                  <a:cubicBezTo>
                    <a:pt x="4482721" y="1526685"/>
                    <a:pt x="4397631" y="1616855"/>
                    <a:pt x="4313812" y="1741315"/>
                  </a:cubicBezTo>
                  <a:lnTo>
                    <a:pt x="4313812" y="1741315"/>
                  </a:lnTo>
                  <a:cubicBezTo>
                    <a:pt x="4312541" y="1742585"/>
                    <a:pt x="4148712" y="2014365"/>
                    <a:pt x="4085212" y="2085485"/>
                  </a:cubicBezTo>
                  <a:lnTo>
                    <a:pt x="4085212" y="2085485"/>
                  </a:lnTo>
                  <a:cubicBezTo>
                    <a:pt x="4083941" y="2086755"/>
                    <a:pt x="4026791" y="2150255"/>
                    <a:pt x="3988691" y="2169305"/>
                  </a:cubicBezTo>
                  <a:cubicBezTo>
                    <a:pt x="3987421" y="2170575"/>
                    <a:pt x="3986151" y="2170575"/>
                    <a:pt x="3984882" y="2171845"/>
                  </a:cubicBezTo>
                  <a:cubicBezTo>
                    <a:pt x="3939162" y="2194705"/>
                    <a:pt x="3904872" y="2211215"/>
                    <a:pt x="3818512" y="2230265"/>
                  </a:cubicBezTo>
                  <a:lnTo>
                    <a:pt x="3813432" y="2212485"/>
                  </a:lnTo>
                  <a:lnTo>
                    <a:pt x="3812162" y="2212485"/>
                  </a:lnTo>
                  <a:lnTo>
                    <a:pt x="3817241" y="2232805"/>
                  </a:lnTo>
                  <a:cubicBezTo>
                    <a:pt x="3650871" y="2272175"/>
                    <a:pt x="3574671" y="2269635"/>
                    <a:pt x="3361312" y="2355995"/>
                  </a:cubicBezTo>
                  <a:lnTo>
                    <a:pt x="3361312" y="2354725"/>
                  </a:lnTo>
                  <a:cubicBezTo>
                    <a:pt x="3240662" y="2406795"/>
                    <a:pt x="3140332" y="2480455"/>
                    <a:pt x="2980312" y="2542685"/>
                  </a:cubicBezTo>
                  <a:lnTo>
                    <a:pt x="2980312" y="2542685"/>
                  </a:lnTo>
                  <a:cubicBezTo>
                    <a:pt x="2976502" y="2543955"/>
                    <a:pt x="2956182" y="2550305"/>
                    <a:pt x="2954912" y="2551575"/>
                  </a:cubicBezTo>
                  <a:cubicBezTo>
                    <a:pt x="2939672" y="2556655"/>
                    <a:pt x="2901572" y="2565545"/>
                    <a:pt x="2899032" y="2565545"/>
                  </a:cubicBezTo>
                  <a:cubicBezTo>
                    <a:pt x="2840612" y="2584595"/>
                    <a:pt x="2705992" y="2563005"/>
                    <a:pt x="2650112" y="2554115"/>
                  </a:cubicBezTo>
                  <a:lnTo>
                    <a:pt x="2650112" y="2552845"/>
                  </a:lnTo>
                  <a:cubicBezTo>
                    <a:pt x="2525652" y="2541415"/>
                    <a:pt x="2408812" y="2469025"/>
                    <a:pt x="1927482" y="2554115"/>
                  </a:cubicBezTo>
                  <a:close/>
                </a:path>
              </a:pathLst>
            </a:custGeom>
            <a:blipFill>
              <a:blip r:embed="rId4"/>
              <a:stretch>
                <a:fillRect t="-10550" b="-10550"/>
              </a:stretch>
            </a:blipFill>
          </p:spPr>
          <p:txBody>
            <a:bodyPr/>
            <a:lstStyle/>
            <a:p>
              <a:endParaRPr lang="lt-LT" dirty="0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90F9CCC4-C871-E94E-8EC1-829C7471B479}"/>
                </a:ext>
              </a:extLst>
            </p:cNvPr>
            <p:cNvSpPr/>
            <p:nvPr/>
          </p:nvSpPr>
          <p:spPr>
            <a:xfrm>
              <a:off x="0" y="0"/>
              <a:ext cx="5180330" cy="3186430"/>
            </a:xfrm>
            <a:custGeom>
              <a:avLst/>
              <a:gdLst/>
              <a:ahLst/>
              <a:cxnLst/>
              <a:rect l="l" t="t" r="r" b="b"/>
              <a:pathLst>
                <a:path w="5180330" h="3186430">
                  <a:moveTo>
                    <a:pt x="0" y="0"/>
                  </a:moveTo>
                  <a:lnTo>
                    <a:pt x="5180330" y="0"/>
                  </a:lnTo>
                  <a:lnTo>
                    <a:pt x="5180330" y="3186430"/>
                  </a:lnTo>
                  <a:lnTo>
                    <a:pt x="0" y="3186430"/>
                  </a:lnTo>
                  <a:close/>
                </a:path>
              </a:pathLst>
            </a:custGeom>
            <a:blipFill>
              <a:blip r:embed="rId5"/>
              <a:stretch>
                <a:fillRect t="-59" b="-59"/>
              </a:stretch>
            </a:blipFill>
          </p:spPr>
          <p:txBody>
            <a:bodyPr/>
            <a:lstStyle/>
            <a:p>
              <a:endParaRPr lang="lt-LT" dirty="0"/>
            </a:p>
          </p:txBody>
        </p:sp>
      </p:grpSp>
      <p:sp>
        <p:nvSpPr>
          <p:cNvPr id="7" name="Freeform 7">
            <a:extLst>
              <a:ext uri="{FF2B5EF4-FFF2-40B4-BE49-F238E27FC236}">
                <a16:creationId xmlns:a16="http://schemas.microsoft.com/office/drawing/2014/main" id="{8DCC66E1-1128-A147-DA01-2418AA2E8347}"/>
              </a:ext>
            </a:extLst>
          </p:cNvPr>
          <p:cNvSpPr/>
          <p:nvPr/>
        </p:nvSpPr>
        <p:spPr>
          <a:xfrm flipV="1">
            <a:off x="0" y="0"/>
            <a:ext cx="4191000" cy="4184650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8"/>
                </a:moveTo>
                <a:lnTo>
                  <a:pt x="6809044" y="5796198"/>
                </a:lnTo>
                <a:lnTo>
                  <a:pt x="6809044" y="0"/>
                </a:lnTo>
                <a:lnTo>
                  <a:pt x="0" y="0"/>
                </a:lnTo>
                <a:lnTo>
                  <a:pt x="0" y="5796198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8" name="Freeform 8">
            <a:extLst>
              <a:ext uri="{FF2B5EF4-FFF2-40B4-BE49-F238E27FC236}">
                <a16:creationId xmlns:a16="http://schemas.microsoft.com/office/drawing/2014/main" id="{BD99C677-169F-C07B-E9D0-3D8B9ACDC57C}"/>
              </a:ext>
            </a:extLst>
          </p:cNvPr>
          <p:cNvSpPr/>
          <p:nvPr/>
        </p:nvSpPr>
        <p:spPr>
          <a:xfrm flipH="1">
            <a:off x="13448839" y="6819900"/>
            <a:ext cx="5207180" cy="38056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9" name="Freeform 9">
            <a:extLst>
              <a:ext uri="{FF2B5EF4-FFF2-40B4-BE49-F238E27FC236}">
                <a16:creationId xmlns:a16="http://schemas.microsoft.com/office/drawing/2014/main" id="{C7986509-9881-AD33-0CA0-1AC9432A1E7C}"/>
              </a:ext>
            </a:extLst>
          </p:cNvPr>
          <p:cNvSpPr/>
          <p:nvPr/>
        </p:nvSpPr>
        <p:spPr>
          <a:xfrm>
            <a:off x="-207337" y="6439434"/>
            <a:ext cx="5207180" cy="3566919"/>
          </a:xfrm>
          <a:custGeom>
            <a:avLst/>
            <a:gdLst/>
            <a:ahLst/>
            <a:cxnLst/>
            <a:rect l="l" t="t" r="r" b="b"/>
            <a:pathLst>
              <a:path w="5207180" h="3566919">
                <a:moveTo>
                  <a:pt x="0" y="0"/>
                </a:moveTo>
                <a:lnTo>
                  <a:pt x="5207181" y="0"/>
                </a:lnTo>
                <a:lnTo>
                  <a:pt x="5207181" y="3566919"/>
                </a:lnTo>
                <a:lnTo>
                  <a:pt x="0" y="35669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10" name="TextBox 10">
            <a:extLst>
              <a:ext uri="{FF2B5EF4-FFF2-40B4-BE49-F238E27FC236}">
                <a16:creationId xmlns:a16="http://schemas.microsoft.com/office/drawing/2014/main" id="{A9660149-9207-2346-9799-4FD697F48D13}"/>
              </a:ext>
            </a:extLst>
          </p:cNvPr>
          <p:cNvSpPr txBox="1"/>
          <p:nvPr/>
        </p:nvSpPr>
        <p:spPr>
          <a:xfrm>
            <a:off x="381000" y="4184650"/>
            <a:ext cx="17319347" cy="18269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2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Why was Barbora Radvilaitė visible and heard in her time?</a:t>
            </a:r>
            <a:endParaRPr lang="lt-LT" sz="52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279"/>
              </a:lnSpc>
            </a:pPr>
            <a:r>
              <a:rPr lang="en-US" sz="52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 </a:t>
            </a:r>
            <a:r>
              <a:rPr lang="lt-LT" sz="28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Kodėl Barbora Radvilaitė buvo pastebima ir turėjo balsą savo laikmečio visuomenėje?</a:t>
            </a:r>
            <a:endParaRPr lang="en-US" sz="28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</p:spTree>
    <p:extLst>
      <p:ext uri="{BB962C8B-B14F-4D97-AF65-F5344CB8AC3E}">
        <p14:creationId xmlns:p14="http://schemas.microsoft.com/office/powerpoint/2010/main" val="2657534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09F720-EE80-68EF-DCC6-D1F0C27C7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3">
            <a:extLst>
              <a:ext uri="{FF2B5EF4-FFF2-40B4-BE49-F238E27FC236}">
                <a16:creationId xmlns:a16="http://schemas.microsoft.com/office/drawing/2014/main" id="{60E04F6F-DCBA-9332-D3E7-0BF993FFA51F}"/>
              </a:ext>
            </a:extLst>
          </p:cNvPr>
          <p:cNvSpPr/>
          <p:nvPr/>
        </p:nvSpPr>
        <p:spPr>
          <a:xfrm>
            <a:off x="-327660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 dirty="0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D73697EC-E356-76E2-76F6-9EBEF41BED08}"/>
              </a:ext>
            </a:extLst>
          </p:cNvPr>
          <p:cNvSpPr/>
          <p:nvPr/>
        </p:nvSpPr>
        <p:spPr>
          <a:xfrm flipV="1">
            <a:off x="-762000" y="-1082752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C0EB24AB-CB64-4CA2-3E8C-AA0805F80B82}"/>
              </a:ext>
            </a:extLst>
          </p:cNvPr>
          <p:cNvSpPr/>
          <p:nvPr/>
        </p:nvSpPr>
        <p:spPr>
          <a:xfrm flipH="1">
            <a:off x="12039600" y="4717818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71BFF7F4-B66E-480E-6D82-509F718DA0AD}"/>
              </a:ext>
            </a:extLst>
          </p:cNvPr>
          <p:cNvSpPr/>
          <p:nvPr/>
        </p:nvSpPr>
        <p:spPr>
          <a:xfrm>
            <a:off x="-1195095" y="8128665"/>
            <a:ext cx="4068819" cy="2787141"/>
          </a:xfrm>
          <a:custGeom>
            <a:avLst/>
            <a:gdLst/>
            <a:ahLst/>
            <a:cxnLst/>
            <a:rect l="l" t="t" r="r" b="b"/>
            <a:pathLst>
              <a:path w="4068819" h="2787141">
                <a:moveTo>
                  <a:pt x="0" y="0"/>
                </a:moveTo>
                <a:lnTo>
                  <a:pt x="4068819" y="0"/>
                </a:lnTo>
                <a:lnTo>
                  <a:pt x="4068819" y="2787141"/>
                </a:lnTo>
                <a:lnTo>
                  <a:pt x="0" y="278714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E3832708-481D-2B55-428D-DD10CA350AEA}"/>
              </a:ext>
            </a:extLst>
          </p:cNvPr>
          <p:cNvSpPr txBox="1"/>
          <p:nvPr/>
        </p:nvSpPr>
        <p:spPr>
          <a:xfrm>
            <a:off x="839315" y="1826914"/>
            <a:ext cx="16924570" cy="26473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ct val="150000"/>
              </a:lnSpc>
            </a:pPr>
            <a:endParaRPr lang="en-US" sz="48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0017B7-8489-D2D8-76FA-C97969384EFF}"/>
              </a:ext>
            </a:extLst>
          </p:cNvPr>
          <p:cNvSpPr txBox="1"/>
          <p:nvPr/>
        </p:nvSpPr>
        <p:spPr>
          <a:xfrm>
            <a:off x="524115" y="952500"/>
            <a:ext cx="17078085" cy="2205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1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effectLst/>
                <a:uLnTx/>
                <a:uFillTx/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Do you think ordinary women in the 16th century could be influential or heard? </a:t>
            </a:r>
            <a:endParaRPr kumimoji="0" lang="lt-LT" sz="4800" b="1" i="1" u="none" strike="noStrike" kern="1200" cap="none" spc="0" normalizeH="0" baseline="0" noProof="0" dirty="0">
              <a:ln>
                <a:noFill/>
              </a:ln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effectLst/>
              <a:uLnTx/>
              <a:uFillTx/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77EA732-91E8-A956-8E15-62896D5ADE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902" y="2748417"/>
            <a:ext cx="3762905" cy="539772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83AC164-326F-7339-2D4A-A2C1516C5CF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937" y="3467100"/>
            <a:ext cx="4076126" cy="661379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EFF9EE9-E64C-F29D-E9F0-E42A3FFD34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05930" y="2599281"/>
            <a:ext cx="3831327" cy="5112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427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6085091-15DE-CBEA-66A2-47C911739C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27E51800-2CB4-9750-8108-48D3BDDF66AC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0F3DF383-65D6-E9CF-4DBA-8D44636B8195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D7DD070B-3DEC-C7B3-C126-38E2A46D305A}"/>
              </a:ext>
            </a:extLst>
          </p:cNvPr>
          <p:cNvSpPr/>
          <p:nvPr/>
        </p:nvSpPr>
        <p:spPr>
          <a:xfrm>
            <a:off x="1143000" y="1028699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8F37EE11-06A7-0A5A-8647-D704E23E1B54}"/>
              </a:ext>
            </a:extLst>
          </p:cNvPr>
          <p:cNvSpPr/>
          <p:nvPr/>
        </p:nvSpPr>
        <p:spPr>
          <a:xfrm flipV="1">
            <a:off x="-368019" y="-338599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1EF30C5A-AA3F-7D13-64FE-73723E8008AC}"/>
              </a:ext>
            </a:extLst>
          </p:cNvPr>
          <p:cNvSpPr/>
          <p:nvPr/>
        </p:nvSpPr>
        <p:spPr>
          <a:xfrm flipH="1">
            <a:off x="11846975" y="48294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85F830BE-84CA-0DEE-E1EE-86B4A09E053C}"/>
              </a:ext>
            </a:extLst>
          </p:cNvPr>
          <p:cNvSpPr/>
          <p:nvPr/>
        </p:nvSpPr>
        <p:spPr>
          <a:xfrm>
            <a:off x="-453504" y="7727500"/>
            <a:ext cx="4068819" cy="2787141"/>
          </a:xfrm>
          <a:custGeom>
            <a:avLst/>
            <a:gdLst/>
            <a:ahLst/>
            <a:cxnLst/>
            <a:rect l="l" t="t" r="r" b="b"/>
            <a:pathLst>
              <a:path w="4068819" h="2787141">
                <a:moveTo>
                  <a:pt x="0" y="0"/>
                </a:moveTo>
                <a:lnTo>
                  <a:pt x="4068819" y="0"/>
                </a:lnTo>
                <a:lnTo>
                  <a:pt x="4068819" y="2787141"/>
                </a:lnTo>
                <a:lnTo>
                  <a:pt x="0" y="27871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02DA5233-30C9-1B37-25BB-DEFDF1E7825A}"/>
              </a:ext>
            </a:extLst>
          </p:cNvPr>
          <p:cNvSpPr txBox="1"/>
          <p:nvPr/>
        </p:nvSpPr>
        <p:spPr>
          <a:xfrm>
            <a:off x="1772293" y="1826914"/>
            <a:ext cx="14534507" cy="644323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ct val="150000"/>
              </a:lnSpc>
            </a:pPr>
            <a:r>
              <a:rPr lang="en-US" sz="48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How about today? </a:t>
            </a:r>
            <a:endParaRPr lang="lt-LT" sz="48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algn="ctr">
              <a:lnSpc>
                <a:spcPct val="150000"/>
              </a:lnSpc>
            </a:pPr>
            <a:r>
              <a:rPr lang="en-US" sz="48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How is a woman’s voice heard in the 21st century?</a:t>
            </a:r>
          </a:p>
          <a:p>
            <a:pPr algn="ctr">
              <a:lnSpc>
                <a:spcPct val="150000"/>
              </a:lnSpc>
            </a:pPr>
            <a:r>
              <a:rPr lang="en-US" sz="48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How can a woman be visible and heard nowadays?</a:t>
            </a:r>
          </a:p>
          <a:p>
            <a:pPr algn="l">
              <a:lnSpc>
                <a:spcPct val="15000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</p:spTree>
    <p:extLst>
      <p:ext uri="{BB962C8B-B14F-4D97-AF65-F5344CB8AC3E}">
        <p14:creationId xmlns:p14="http://schemas.microsoft.com/office/powerpoint/2010/main" val="24623841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BD1B4A5-21D9-FDE5-3DEF-1B04324512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E5C1DE0-CCF8-7F75-A3A2-959FA84983C6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F00C6C62-7409-1175-8C07-1DE4EFA5D60B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069FFDA4-BF53-EF60-198A-2D3BFDD8C198}"/>
              </a:ext>
            </a:extLst>
          </p:cNvPr>
          <p:cNvSpPr/>
          <p:nvPr/>
        </p:nvSpPr>
        <p:spPr>
          <a:xfrm>
            <a:off x="-1371601" y="-1011771"/>
            <a:ext cx="20726400" cy="11420485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8F0C782E-9A9A-6CF5-ABB5-AC4817CC302B}"/>
              </a:ext>
            </a:extLst>
          </p:cNvPr>
          <p:cNvSpPr txBox="1"/>
          <p:nvPr/>
        </p:nvSpPr>
        <p:spPr>
          <a:xfrm>
            <a:off x="1772293" y="1826914"/>
            <a:ext cx="15678394" cy="28986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2C68CBE-4F82-C5D3-920E-9D53A45B0ECD}"/>
              </a:ext>
            </a:extLst>
          </p:cNvPr>
          <p:cNvSpPr txBox="1"/>
          <p:nvPr/>
        </p:nvSpPr>
        <p:spPr>
          <a:xfrm>
            <a:off x="380376" y="170111"/>
            <a:ext cx="1729739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Today, influence is often created through social media. </a:t>
            </a:r>
            <a:r>
              <a:rPr lang="en-US" sz="48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influencer </a:t>
            </a:r>
            <a:r>
              <a:rPr lang="en-US" sz="48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a person who reaches a large audience and shapes opinions through visibility.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CF26A91-6CE7-666B-02EF-9C954DD803C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024" y="2160263"/>
            <a:ext cx="8839200" cy="574311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8771016-F197-3F46-8A62-7CF621FDF6BB}"/>
              </a:ext>
            </a:extLst>
          </p:cNvPr>
          <p:cNvSpPr txBox="1"/>
          <p:nvPr/>
        </p:nvSpPr>
        <p:spPr>
          <a:xfrm>
            <a:off x="342901" y="7903379"/>
            <a:ext cx="172973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8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Influenceris</a:t>
            </a:r>
            <a:r>
              <a:rPr lang="lt-LT" sz="48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tai asmuo, kuris pasiekia plačią auditoriją ir savo matomumu daro įtaką kitų nuomonėms.</a:t>
            </a:r>
          </a:p>
        </p:txBody>
      </p:sp>
    </p:spTree>
    <p:extLst>
      <p:ext uri="{BB962C8B-B14F-4D97-AF65-F5344CB8AC3E}">
        <p14:creationId xmlns:p14="http://schemas.microsoft.com/office/powerpoint/2010/main" val="3218682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04D65E-5E62-3FDA-D41F-EAD910BBB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EAD40E43-9F60-8CA9-FD5F-85DDA064DCD9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430AB9E-313C-947F-C2E8-34B19AB64CD1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409B5E65-941C-DB95-C111-57F840CF7D9D}"/>
              </a:ext>
            </a:extLst>
          </p:cNvPr>
          <p:cNvSpPr/>
          <p:nvPr/>
        </p:nvSpPr>
        <p:spPr>
          <a:xfrm>
            <a:off x="-762000" y="-638185"/>
            <a:ext cx="19583400" cy="1156337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B5AAEA46-B77E-2AA5-BB90-A7FB325B8CA6}"/>
              </a:ext>
            </a:extLst>
          </p:cNvPr>
          <p:cNvSpPr txBox="1"/>
          <p:nvPr/>
        </p:nvSpPr>
        <p:spPr>
          <a:xfrm>
            <a:off x="1772293" y="1826914"/>
            <a:ext cx="15678394" cy="21933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r>
              <a:rPr lang="lt-LT" sz="5400" b="1" i="1" dirty="0">
                <a:solidFill>
                  <a:srgbClr val="663300"/>
                </a:solidFill>
                <a:effectLst/>
                <a:latin typeface="Times New Roman" panose="02020603050405020304" pitchFamily="18" charset="0"/>
                <a:ea typeface="Aptos" panose="020B0004020202020204" pitchFamily="34" charset="0"/>
                <a:cs typeface="Times New Roman" panose="02020603050405020304" pitchFamily="18" charset="0"/>
              </a:rPr>
              <a:t>The Wizard Liz</a:t>
            </a:r>
            <a:endParaRPr lang="en-US" sz="5400" b="1" dirty="0">
              <a:solidFill>
                <a:srgbClr val="663300"/>
              </a:soli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160E11B-F3EF-BF53-7457-9193010F75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-638185"/>
            <a:ext cx="5738328" cy="1128912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BF74A71-EB2C-C13A-F6A3-EEA74672BF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5928" y="-2206094"/>
            <a:ext cx="3100872" cy="14075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245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0F30DA-237F-0BD8-D488-F8D67527F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14F79F4-E85A-5AE0-A482-8B710860AAB0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91DC1FB0-C592-6779-61D7-6B17F751DB03}"/>
              </a:ext>
            </a:extLst>
          </p:cNvPr>
          <p:cNvSpPr/>
          <p:nvPr/>
        </p:nvSpPr>
        <p:spPr>
          <a:xfrm>
            <a:off x="-4071280" y="-454084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B61B98DF-374E-2273-CFFA-39552F48F169}"/>
              </a:ext>
            </a:extLst>
          </p:cNvPr>
          <p:cNvSpPr/>
          <p:nvPr/>
        </p:nvSpPr>
        <p:spPr>
          <a:xfrm>
            <a:off x="228600" y="647700"/>
            <a:ext cx="17754599" cy="100584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C2CE92B8-5F1D-C27C-B9E0-B1D52D6ABAB0}"/>
              </a:ext>
            </a:extLst>
          </p:cNvPr>
          <p:cNvSpPr/>
          <p:nvPr/>
        </p:nvSpPr>
        <p:spPr>
          <a:xfrm flipV="1">
            <a:off x="-765104" y="-638185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012B3636-FA23-4F4D-D123-C6B8109D0EAA}"/>
              </a:ext>
            </a:extLst>
          </p:cNvPr>
          <p:cNvSpPr txBox="1"/>
          <p:nvPr/>
        </p:nvSpPr>
        <p:spPr>
          <a:xfrm>
            <a:off x="1772293" y="1826914"/>
            <a:ext cx="15678394" cy="357835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1F06198-1EA6-BDAE-DD36-B1506CE4A8FC}"/>
              </a:ext>
            </a:extLst>
          </p:cNvPr>
          <p:cNvSpPr txBox="1"/>
          <p:nvPr/>
        </p:nvSpPr>
        <p:spPr>
          <a:xfrm rot="10800000" flipV="1">
            <a:off x="2355801" y="1002492"/>
            <a:ext cx="14782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what ways is a modern influencer like Wizard Liz </a:t>
            </a:r>
            <a:r>
              <a:rPr lang="en-US" sz="40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</a:t>
            </a:r>
            <a:r>
              <a:rPr lang="en-US" sz="40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Barbora Radvilaitė? And how are they </a:t>
            </a:r>
            <a:r>
              <a:rPr lang="en-US" sz="40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different</a:t>
            </a:r>
            <a:r>
              <a:rPr lang="en-US" sz="40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lt-LT" sz="4000" i="1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7C4921FF-8C08-A6D1-C8AB-F6845E67E8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846196" y="2658089"/>
            <a:ext cx="3083075" cy="49228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A0DDC69-06C9-9887-4DFF-5C96039E610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8600" y="2661212"/>
            <a:ext cx="2834799" cy="49346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C79B1AD-D65B-312F-0946-FE14FD2954B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846196" y="5666279"/>
            <a:ext cx="6809822" cy="57977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7BBA405-8187-F54E-F48C-3C5474791DED}"/>
              </a:ext>
            </a:extLst>
          </p:cNvPr>
          <p:cNvSpPr txBox="1"/>
          <p:nvPr/>
        </p:nvSpPr>
        <p:spPr>
          <a:xfrm>
            <a:off x="1066800" y="8420100"/>
            <a:ext cx="1325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0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Kuo šiuolaikinė influencerė, tokia kaip Wizard Liz, yra </a:t>
            </a:r>
            <a:r>
              <a:rPr lang="lt-LT" sz="40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panaši</a:t>
            </a:r>
            <a:r>
              <a:rPr lang="lt-LT" sz="40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į Barborą Radvilaitę? Ir kuo jos </a:t>
            </a:r>
            <a:r>
              <a:rPr lang="lt-LT" sz="4000" b="1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skiriasi</a:t>
            </a:r>
            <a:r>
              <a:rPr lang="lt-LT" sz="4000" i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7529068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365281B-44FE-6147-FEE4-9DA89605A7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A60DA212-A02E-1CB5-D21A-A047A58EE97E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EF2A20EF-4894-10E1-3E93-7984D4D8288E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7A4C9360-8867-22DC-BEEF-71475E2CBD28}"/>
              </a:ext>
            </a:extLst>
          </p:cNvPr>
          <p:cNvSpPr/>
          <p:nvPr/>
        </p:nvSpPr>
        <p:spPr>
          <a:xfrm>
            <a:off x="152400" y="342900"/>
            <a:ext cx="18135600" cy="9753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1B30E602-F2FD-5A58-D407-A5610EE0647E}"/>
              </a:ext>
            </a:extLst>
          </p:cNvPr>
          <p:cNvSpPr/>
          <p:nvPr/>
        </p:nvSpPr>
        <p:spPr>
          <a:xfrm flipV="1">
            <a:off x="-1423057" y="-997095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CB883546-837F-4A39-6874-33C18C2020EC}"/>
              </a:ext>
            </a:extLst>
          </p:cNvPr>
          <p:cNvSpPr txBox="1"/>
          <p:nvPr/>
        </p:nvSpPr>
        <p:spPr>
          <a:xfrm>
            <a:off x="914400" y="1714500"/>
            <a:ext cx="8991600" cy="92332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7167"/>
              </a:lnSpc>
            </a:pPr>
            <a:r>
              <a:rPr lang="en-US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From</a:t>
            </a:r>
            <a:r>
              <a:rPr lang="en-US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 crowns </a:t>
            </a:r>
            <a:r>
              <a:rPr lang="en-US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to</a:t>
            </a:r>
            <a:r>
              <a:rPr lang="en-US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 followers, </a:t>
            </a:r>
            <a:r>
              <a:rPr lang="en-US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the</a:t>
            </a:r>
            <a:r>
              <a:rPr lang="en-US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 image of women </a:t>
            </a:r>
            <a:r>
              <a:rPr lang="en-US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changes across time, while their </a:t>
            </a:r>
            <a:r>
              <a:rPr lang="en-US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influence </a:t>
            </a:r>
            <a:r>
              <a:rPr lang="en-US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endures.</a:t>
            </a:r>
          </a:p>
          <a:p>
            <a:pPr>
              <a:lnSpc>
                <a:spcPts val="7167"/>
              </a:lnSpc>
            </a:pPr>
            <a:endParaRPr lang="en-US" sz="40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>
              <a:lnSpc>
                <a:spcPts val="7167"/>
              </a:lnSpc>
            </a:pPr>
            <a:r>
              <a:rPr lang="lt-LT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Nuo</a:t>
            </a:r>
            <a:r>
              <a:rPr lang="lt-LT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 karūnų </a:t>
            </a:r>
            <a:r>
              <a:rPr lang="lt-LT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iki</a:t>
            </a:r>
            <a:r>
              <a:rPr lang="lt-LT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 sekėjų moters įvaizdis </a:t>
            </a:r>
            <a:r>
              <a:rPr lang="lt-LT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laikui bėgant keičiasi</a:t>
            </a:r>
            <a:r>
              <a:rPr lang="lt-LT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, </a:t>
            </a:r>
            <a:r>
              <a:rPr lang="lt-LT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tačiau jo </a:t>
            </a:r>
            <a:r>
              <a:rPr lang="lt-LT" sz="40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įtaka </a:t>
            </a:r>
            <a:r>
              <a:rPr lang="lt-LT" sz="4000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" panose="02020603050405020304" pitchFamily="18" charset="0"/>
                <a:ea typeface="Times New Roman MT Bold"/>
                <a:cs typeface="Times New Roman" panose="02020603050405020304" pitchFamily="18" charset="0"/>
                <a:sym typeface="Times New Roman MT Bold"/>
              </a:rPr>
              <a:t>išlieka.</a:t>
            </a:r>
            <a:endParaRPr lang="en-US" sz="4000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40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40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  <a:p>
            <a:pPr algn="ctr">
              <a:lnSpc>
                <a:spcPts val="7167"/>
              </a:lnSpc>
            </a:pPr>
            <a:endParaRPr lang="en-US" sz="4000" b="1" i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" panose="02020603050405020304" pitchFamily="18" charset="0"/>
              <a:ea typeface="Times New Roman MT Bold"/>
              <a:cs typeface="Times New Roman" panose="02020603050405020304" pitchFamily="18" charset="0"/>
              <a:sym typeface="Times New Roman MT Bold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3E9C027-8D6A-8BBF-4F58-58C7EEA2BFC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6774" y="491242"/>
            <a:ext cx="6301905" cy="9452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065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E4CA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4C2C51-39F3-C57E-1AF7-87B9AAE06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6B05038C-943D-F638-F7DD-E346A5E09F6F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B9D34002-3406-EADC-9D84-D8FAE90A9E09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C1D328B6-6DDD-70DD-0604-24336F6E908B}"/>
              </a:ext>
            </a:extLst>
          </p:cNvPr>
          <p:cNvSpPr/>
          <p:nvPr/>
        </p:nvSpPr>
        <p:spPr>
          <a:xfrm>
            <a:off x="1028700" y="1028700"/>
            <a:ext cx="16230600" cy="8229600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Freeform 5">
            <a:extLst>
              <a:ext uri="{FF2B5EF4-FFF2-40B4-BE49-F238E27FC236}">
                <a16:creationId xmlns:a16="http://schemas.microsoft.com/office/drawing/2014/main" id="{9A5B8FA1-6809-1559-7C2A-BCB9208BBA1C}"/>
              </a:ext>
            </a:extLst>
          </p:cNvPr>
          <p:cNvSpPr/>
          <p:nvPr/>
        </p:nvSpPr>
        <p:spPr>
          <a:xfrm flipV="1">
            <a:off x="-368019" y="-338599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0" y="5796199"/>
                </a:moveTo>
                <a:lnTo>
                  <a:pt x="6809044" y="5796199"/>
                </a:lnTo>
                <a:lnTo>
                  <a:pt x="6809044" y="0"/>
                </a:lnTo>
                <a:lnTo>
                  <a:pt x="0" y="0"/>
                </a:lnTo>
                <a:lnTo>
                  <a:pt x="0" y="5796199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6" name="Freeform 6">
            <a:extLst>
              <a:ext uri="{FF2B5EF4-FFF2-40B4-BE49-F238E27FC236}">
                <a16:creationId xmlns:a16="http://schemas.microsoft.com/office/drawing/2014/main" id="{ED9D6EBB-5B21-96B6-1C33-DF4B702A55F7}"/>
              </a:ext>
            </a:extLst>
          </p:cNvPr>
          <p:cNvSpPr/>
          <p:nvPr/>
        </p:nvSpPr>
        <p:spPr>
          <a:xfrm flipH="1">
            <a:off x="11846975" y="4829400"/>
            <a:ext cx="6809044" cy="5796198"/>
          </a:xfrm>
          <a:custGeom>
            <a:avLst/>
            <a:gdLst/>
            <a:ahLst/>
            <a:cxnLst/>
            <a:rect l="l" t="t" r="r" b="b"/>
            <a:pathLst>
              <a:path w="6809044" h="5796198">
                <a:moveTo>
                  <a:pt x="6809044" y="0"/>
                </a:moveTo>
                <a:lnTo>
                  <a:pt x="0" y="0"/>
                </a:lnTo>
                <a:lnTo>
                  <a:pt x="0" y="5796199"/>
                </a:lnTo>
                <a:lnTo>
                  <a:pt x="6809044" y="5796199"/>
                </a:lnTo>
                <a:lnTo>
                  <a:pt x="6809044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7" name="Freeform 7">
            <a:extLst>
              <a:ext uri="{FF2B5EF4-FFF2-40B4-BE49-F238E27FC236}">
                <a16:creationId xmlns:a16="http://schemas.microsoft.com/office/drawing/2014/main" id="{C790BEB6-D8C4-71F9-FFD4-A004C020C194}"/>
              </a:ext>
            </a:extLst>
          </p:cNvPr>
          <p:cNvSpPr/>
          <p:nvPr/>
        </p:nvSpPr>
        <p:spPr>
          <a:xfrm>
            <a:off x="-453504" y="7727500"/>
            <a:ext cx="4068819" cy="2787141"/>
          </a:xfrm>
          <a:custGeom>
            <a:avLst/>
            <a:gdLst/>
            <a:ahLst/>
            <a:cxnLst/>
            <a:rect l="l" t="t" r="r" b="b"/>
            <a:pathLst>
              <a:path w="4068819" h="2787141">
                <a:moveTo>
                  <a:pt x="0" y="0"/>
                </a:moveTo>
                <a:lnTo>
                  <a:pt x="4068819" y="0"/>
                </a:lnTo>
                <a:lnTo>
                  <a:pt x="4068819" y="2787141"/>
                </a:lnTo>
                <a:lnTo>
                  <a:pt x="0" y="278714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8" name="TextBox 8">
            <a:extLst>
              <a:ext uri="{FF2B5EF4-FFF2-40B4-BE49-F238E27FC236}">
                <a16:creationId xmlns:a16="http://schemas.microsoft.com/office/drawing/2014/main" id="{4C58812B-8A21-EC21-7116-3AD0BFB519AC}"/>
              </a:ext>
            </a:extLst>
          </p:cNvPr>
          <p:cNvSpPr txBox="1"/>
          <p:nvPr/>
        </p:nvSpPr>
        <p:spPr>
          <a:xfrm>
            <a:off x="1772293" y="1826914"/>
            <a:ext cx="15678394" cy="36763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460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l">
              <a:lnSpc>
                <a:spcPts val="5274"/>
              </a:lnSpc>
            </a:pPr>
            <a:endParaRPr lang="en-US" sz="3900" b="1" dirty="0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BF8B16">
                      <a:alpha val="100000"/>
                    </a:srgbClr>
                  </a:gs>
                </a:gsLst>
                <a:lin ang="16200000"/>
              </a:gradFill>
              <a:latin typeface="Times New Roman MT Bold"/>
              <a:ea typeface="Times New Roman MT Bold"/>
              <a:cs typeface="Times New Roman MT Bold"/>
              <a:sym typeface="Times New Roman MT Bold"/>
            </a:endParaRPr>
          </a:p>
          <a:p>
            <a:pPr algn="ctr">
              <a:lnSpc>
                <a:spcPts val="7167"/>
              </a:lnSpc>
            </a:pPr>
            <a:r>
              <a:rPr lang="en-US" sz="6600" b="1" i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Let’s evaluate our work during the lesson!</a:t>
            </a:r>
          </a:p>
        </p:txBody>
      </p:sp>
    </p:spTree>
    <p:extLst>
      <p:ext uri="{BB962C8B-B14F-4D97-AF65-F5344CB8AC3E}">
        <p14:creationId xmlns:p14="http://schemas.microsoft.com/office/powerpoint/2010/main" val="20561636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36E07D-A499-8CAE-BE91-3ADBBB191E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90EB6B32-9434-B0B3-4797-E5A5C7019889}"/>
              </a:ext>
            </a:extLst>
          </p:cNvPr>
          <p:cNvSpPr/>
          <p:nvPr/>
        </p:nvSpPr>
        <p:spPr>
          <a:xfrm>
            <a:off x="-368019" y="-1582170"/>
            <a:ext cx="19024037" cy="13451339"/>
          </a:xfrm>
          <a:custGeom>
            <a:avLst/>
            <a:gdLst/>
            <a:ahLst/>
            <a:cxnLst/>
            <a:rect l="l" t="t" r="r" b="b"/>
            <a:pathLst>
              <a:path w="19024037" h="13451339">
                <a:moveTo>
                  <a:pt x="0" y="0"/>
                </a:moveTo>
                <a:lnTo>
                  <a:pt x="19024038" y="0"/>
                </a:lnTo>
                <a:lnTo>
                  <a:pt x="19024038" y="13451340"/>
                </a:lnTo>
                <a:lnTo>
                  <a:pt x="0" y="1345134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4285" b="-44285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3" name="Freeform 3">
            <a:extLst>
              <a:ext uri="{FF2B5EF4-FFF2-40B4-BE49-F238E27FC236}">
                <a16:creationId xmlns:a16="http://schemas.microsoft.com/office/drawing/2014/main" id="{F3325310-9111-2A0F-788A-62767046CCFB}"/>
              </a:ext>
            </a:extLst>
          </p:cNvPr>
          <p:cNvSpPr/>
          <p:nvPr/>
        </p:nvSpPr>
        <p:spPr>
          <a:xfrm>
            <a:off x="-4071280" y="-638185"/>
            <a:ext cx="26430560" cy="11563370"/>
          </a:xfrm>
          <a:custGeom>
            <a:avLst/>
            <a:gdLst/>
            <a:ahLst/>
            <a:cxnLst/>
            <a:rect l="l" t="t" r="r" b="b"/>
            <a:pathLst>
              <a:path w="26430560" h="11563370">
                <a:moveTo>
                  <a:pt x="0" y="0"/>
                </a:moveTo>
                <a:lnTo>
                  <a:pt x="26430560" y="0"/>
                </a:lnTo>
                <a:lnTo>
                  <a:pt x="26430560" y="11563370"/>
                </a:lnTo>
                <a:lnTo>
                  <a:pt x="0" y="1156337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0000"/>
            </a:blip>
            <a:stretch>
              <a:fillRect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4" name="Freeform 4">
            <a:extLst>
              <a:ext uri="{FF2B5EF4-FFF2-40B4-BE49-F238E27FC236}">
                <a16:creationId xmlns:a16="http://schemas.microsoft.com/office/drawing/2014/main" id="{812D612E-8205-E1A2-67CC-1A14E8D00E23}"/>
              </a:ext>
            </a:extLst>
          </p:cNvPr>
          <p:cNvSpPr/>
          <p:nvPr/>
        </p:nvSpPr>
        <p:spPr>
          <a:xfrm>
            <a:off x="0" y="-114299"/>
            <a:ext cx="18288000" cy="10373994"/>
          </a:xfrm>
          <a:custGeom>
            <a:avLst/>
            <a:gdLst/>
            <a:ahLst/>
            <a:cxnLst/>
            <a:rect l="l" t="t" r="r" b="b"/>
            <a:pathLst>
              <a:path w="16230600" h="8229600">
                <a:moveTo>
                  <a:pt x="0" y="0"/>
                </a:moveTo>
                <a:lnTo>
                  <a:pt x="16230600" y="0"/>
                </a:lnTo>
                <a:lnTo>
                  <a:pt x="16230600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-4020" t="-19292" r="-1076" b="-21912"/>
            </a:stretch>
          </a:blipFill>
        </p:spPr>
        <p:txBody>
          <a:bodyPr/>
          <a:lstStyle/>
          <a:p>
            <a:endParaRPr lang="lt-LT"/>
          </a:p>
        </p:txBody>
      </p:sp>
      <p:sp>
        <p:nvSpPr>
          <p:cNvPr id="5" name="TextBox 5">
            <a:extLst>
              <a:ext uri="{FF2B5EF4-FFF2-40B4-BE49-F238E27FC236}">
                <a16:creationId xmlns:a16="http://schemas.microsoft.com/office/drawing/2014/main" id="{4631CDA5-2414-A3B4-CE78-8D1EC81D60B9}"/>
              </a:ext>
            </a:extLst>
          </p:cNvPr>
          <p:cNvSpPr txBox="1"/>
          <p:nvPr/>
        </p:nvSpPr>
        <p:spPr>
          <a:xfrm>
            <a:off x="1695272" y="27305"/>
            <a:ext cx="9963328" cy="92692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399" b="1" dirty="0">
                <a:gradFill>
                  <a:gsLst>
                    <a:gs pos="0">
                      <a:srgbClr val="000000">
                        <a:alpha val="100000"/>
                      </a:srgbClr>
                    </a:gs>
                    <a:gs pos="100000">
                      <a:srgbClr val="BF8B16">
                        <a:alpha val="100000"/>
                      </a:srgbClr>
                    </a:gs>
                  </a:gsLst>
                  <a:lin ang="16200000"/>
                </a:gradFill>
                <a:latin typeface="Times New Roman MT Bold"/>
                <a:ea typeface="Times New Roman MT Bold"/>
                <a:cs typeface="Times New Roman MT Bold"/>
                <a:sym typeface="Times New Roman MT Bold"/>
              </a:rPr>
              <a:t>Vertinimas - formuojamasis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16036D-746F-8D1A-9FBD-8BEC814B6352}"/>
              </a:ext>
            </a:extLst>
          </p:cNvPr>
          <p:cNvSpPr txBox="1"/>
          <p:nvPr/>
        </p:nvSpPr>
        <p:spPr>
          <a:xfrm>
            <a:off x="1219200" y="1790700"/>
            <a:ext cx="16059694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FF000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FF000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70C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70C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70C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3600" dirty="0">
              <a:solidFill>
                <a:srgbClr val="00B05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3600" dirty="0">
                <a:solidFill>
                  <a:srgbClr val="7030A0"/>
                </a:solidFill>
                <a:latin typeface="Arial Black" pitchFamily="34"/>
              </a:rPr>
              <a:t> </a:t>
            </a:r>
            <a:endParaRPr lang="en-GB" sz="1800" dirty="0">
              <a:solidFill>
                <a:srgbClr val="000000"/>
              </a:solidFill>
              <a:latin typeface="Arial Black" pitchFamily="34"/>
            </a:endParaRP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dirty="0">
                <a:solidFill>
                  <a:srgbClr val="000000"/>
                </a:solidFill>
                <a:latin typeface="Arial Black" pitchFamily="34"/>
              </a:rPr>
              <a:t> </a:t>
            </a:r>
          </a:p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dirty="0">
              <a:solidFill>
                <a:srgbClr val="FF0000"/>
              </a:solidFill>
              <a:latin typeface="Arial Black" pitchFamily="34"/>
            </a:endParaRPr>
          </a:p>
        </p:txBody>
      </p:sp>
      <p:sp>
        <p:nvSpPr>
          <p:cNvPr id="6" name="Penkiakampis 5">
            <a:extLst>
              <a:ext uri="{FF2B5EF4-FFF2-40B4-BE49-F238E27FC236}">
                <a16:creationId xmlns:a16="http://schemas.microsoft.com/office/drawing/2014/main" id="{52E030C9-7EFC-9433-50CB-81200A0AE0F5}"/>
              </a:ext>
            </a:extLst>
          </p:cNvPr>
          <p:cNvSpPr/>
          <p:nvPr/>
        </p:nvSpPr>
        <p:spPr>
          <a:xfrm>
            <a:off x="848666" y="1478111"/>
            <a:ext cx="5791200" cy="990600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Aukštesnysis lygis </a:t>
            </a:r>
            <a:endParaRPr lang="lt-LT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EF4A7801-3EE9-F18B-DAAB-4DCC9F87094F}"/>
              </a:ext>
            </a:extLst>
          </p:cNvPr>
          <p:cNvSpPr/>
          <p:nvPr/>
        </p:nvSpPr>
        <p:spPr>
          <a:xfrm>
            <a:off x="6676935" y="1095830"/>
            <a:ext cx="10969977" cy="2123578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Gebu imtis lyderio vaidmens visos pamokos metu: padedu bendraklasiams, atrenku svarbiausią informaciją ir aktyviai prisidedu prie visų pamokos užduočių, pastraipos kūrimo, teksto vertimo ir pristatymo žodžiu.</a:t>
            </a:r>
            <a:endParaRPr lang="en-GB" sz="28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Penkiakampis 9">
            <a:extLst>
              <a:ext uri="{FF2B5EF4-FFF2-40B4-BE49-F238E27FC236}">
                <a16:creationId xmlns:a16="http://schemas.microsoft.com/office/drawing/2014/main" id="{24B63A51-3125-70BF-7018-EC717A747B85}"/>
              </a:ext>
            </a:extLst>
          </p:cNvPr>
          <p:cNvSpPr/>
          <p:nvPr/>
        </p:nvSpPr>
        <p:spPr>
          <a:xfrm>
            <a:off x="848259" y="3617443"/>
            <a:ext cx="5791200" cy="1066800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Pagrindinis lygis</a:t>
            </a:r>
            <a:endParaRPr lang="lt-LT" sz="40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126839E4-E922-EB36-8EBA-8C4C478D7302}"/>
              </a:ext>
            </a:extLst>
          </p:cNvPr>
          <p:cNvSpPr/>
          <p:nvPr/>
        </p:nvSpPr>
        <p:spPr>
          <a:xfrm>
            <a:off x="6676934" y="3332929"/>
            <a:ext cx="10969977" cy="197118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Gebu bendradarbiauti visos pamokos metu: atrenku informaciją, aktyviai dalyvauju grupės darbe, prisidedu prie užduočių atlikimo, pastraipos kūrimo ir vertimo bei dalyvauju pristatyme ir diskusijoje.</a:t>
            </a:r>
            <a:endParaRPr lang="en-GB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Penkiakampis 11">
            <a:extLst>
              <a:ext uri="{FF2B5EF4-FFF2-40B4-BE49-F238E27FC236}">
                <a16:creationId xmlns:a16="http://schemas.microsoft.com/office/drawing/2014/main" id="{D2E900B1-B377-2E74-9022-C4158334A9B0}"/>
              </a:ext>
            </a:extLst>
          </p:cNvPr>
          <p:cNvSpPr/>
          <p:nvPr/>
        </p:nvSpPr>
        <p:spPr>
          <a:xfrm>
            <a:off x="848666" y="5819645"/>
            <a:ext cx="5791200" cy="1066800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Patenkinamas</a:t>
            </a:r>
            <a:r>
              <a:rPr lang="en-GB" sz="4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lygis</a:t>
            </a:r>
            <a:endParaRPr lang="lt-LT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Stačiakampis 12">
            <a:extLst>
              <a:ext uri="{FF2B5EF4-FFF2-40B4-BE49-F238E27FC236}">
                <a16:creationId xmlns:a16="http://schemas.microsoft.com/office/drawing/2014/main" id="{4096074B-DA4E-2B0A-B113-B2237E495836}"/>
              </a:ext>
            </a:extLst>
          </p:cNvPr>
          <p:cNvSpPr/>
          <p:nvPr/>
        </p:nvSpPr>
        <p:spPr>
          <a:xfrm>
            <a:off x="6676934" y="5460403"/>
            <a:ext cx="10969977" cy="195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lt-LT" sz="2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Gebu atlikti paskirtas užduotis visos pamokos metu: išrenku faktus, prisidedu prie užduočių atlikimo ir padedu kurti pastraipą bei dalyvauju pamokos veiklose.</a:t>
            </a:r>
            <a:endParaRPr lang="en-GB" sz="2800" b="1" kern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Penkiakampis 13">
            <a:extLst>
              <a:ext uri="{FF2B5EF4-FFF2-40B4-BE49-F238E27FC236}">
                <a16:creationId xmlns:a16="http://schemas.microsoft.com/office/drawing/2014/main" id="{F5B4EF47-FBE4-A1EF-17E9-AF472C99C7A6}"/>
              </a:ext>
            </a:extLst>
          </p:cNvPr>
          <p:cNvSpPr/>
          <p:nvPr/>
        </p:nvSpPr>
        <p:spPr>
          <a:xfrm>
            <a:off x="848666" y="8090449"/>
            <a:ext cx="5828270" cy="1038997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Slenkstinis</a:t>
            </a:r>
            <a:r>
              <a:rPr lang="en-GB" sz="4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40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lygis</a:t>
            </a:r>
            <a:endParaRPr lang="lt-LT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Stačiakampis 14">
            <a:extLst>
              <a:ext uri="{FF2B5EF4-FFF2-40B4-BE49-F238E27FC236}">
                <a16:creationId xmlns:a16="http://schemas.microsoft.com/office/drawing/2014/main" id="{CD81977B-D956-AB78-5951-EBCD4FDC4502}"/>
              </a:ext>
            </a:extLst>
          </p:cNvPr>
          <p:cNvSpPr/>
          <p:nvPr/>
        </p:nvSpPr>
        <p:spPr>
          <a:xfrm>
            <a:off x="6676934" y="7629354"/>
            <a:ext cx="10969977" cy="195606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1371600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800" b="1" kern="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Gebu perskaityti pateiktą tekstą ir visos pamokos metu atlikti bent vieną man paskirtą užduotį, įsitraukdamas į pamokos veiklas.</a:t>
            </a:r>
          </a:p>
        </p:txBody>
      </p:sp>
    </p:spTree>
    <p:extLst>
      <p:ext uri="{BB962C8B-B14F-4D97-AF65-F5344CB8AC3E}">
        <p14:creationId xmlns:p14="http://schemas.microsoft.com/office/powerpoint/2010/main" val="170913024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19.0.7022"/>
  <p:tag name="SLIDO_PRESENTATION_ID" val="890385bd-bef9-4801-af6a-68b33d72618b"/>
  <p:tag name="SLIDO_EVENT_UUID" val="701a083f-8e9c-4c02-b0b5-3e36433d3b9d"/>
  <p:tag name="SLIDO_EVENT_SECTION_UUID" val="d5b71b35-bb6d-4666-a9ba-07e6e647509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796</TotalTime>
  <Words>826</Words>
  <Application>Microsoft Office PowerPoint</Application>
  <PresentationFormat>Custom</PresentationFormat>
  <Paragraphs>138</Paragraphs>
  <Slides>20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9" baseType="lpstr">
      <vt:lpstr>Times New Roman MT</vt:lpstr>
      <vt:lpstr>Open Sans Bold</vt:lpstr>
      <vt:lpstr>Arial</vt:lpstr>
      <vt:lpstr>Calibri</vt:lpstr>
      <vt:lpstr>Times New Roman</vt:lpstr>
      <vt:lpstr>Arial Black</vt:lpstr>
      <vt:lpstr>Aptos</vt:lpstr>
      <vt:lpstr>Times New Roman MT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Moters įvaizdžio kaita nuo XVI a. iki šių dienų</dc:title>
  <dc:creator>IT-013014</dc:creator>
  <cp:lastModifiedBy>Gintarė Genienė</cp:lastModifiedBy>
  <cp:revision>77</cp:revision>
  <cp:lastPrinted>2026-01-27T14:49:02Z</cp:lastPrinted>
  <dcterms:created xsi:type="dcterms:W3CDTF">2006-08-16T00:00:00Z</dcterms:created>
  <dcterms:modified xsi:type="dcterms:W3CDTF">2026-02-05T15:13:50Z</dcterms:modified>
  <dc:identifier>DAG-kDO0TIE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c169b65-f46a-4265-b5a1-5f9adb1dee0c_Enabled">
    <vt:lpwstr>true</vt:lpwstr>
  </property>
  <property fmtid="{D5CDD505-2E9C-101B-9397-08002B2CF9AE}" pid="3" name="MSIP_Label_fc169b65-f46a-4265-b5a1-5f9adb1dee0c_SetDate">
    <vt:lpwstr>2026-01-16T10:45:58Z</vt:lpwstr>
  </property>
  <property fmtid="{D5CDD505-2E9C-101B-9397-08002B2CF9AE}" pid="4" name="MSIP_Label_fc169b65-f46a-4265-b5a1-5f9adb1dee0c_Method">
    <vt:lpwstr>Standard</vt:lpwstr>
  </property>
  <property fmtid="{D5CDD505-2E9C-101B-9397-08002B2CF9AE}" pid="5" name="MSIP_Label_fc169b65-f46a-4265-b5a1-5f9adb1dee0c_Name">
    <vt:lpwstr>defa4170-0d19-0005-0004-bc88714345d2</vt:lpwstr>
  </property>
  <property fmtid="{D5CDD505-2E9C-101B-9397-08002B2CF9AE}" pid="6" name="MSIP_Label_fc169b65-f46a-4265-b5a1-5f9adb1dee0c_SiteId">
    <vt:lpwstr>9ad8e586-ef09-4504-a3db-4f7ea34a4883</vt:lpwstr>
  </property>
  <property fmtid="{D5CDD505-2E9C-101B-9397-08002B2CF9AE}" pid="7" name="MSIP_Label_fc169b65-f46a-4265-b5a1-5f9adb1dee0c_ActionId">
    <vt:lpwstr>58601cb9-411a-42bf-beac-8e91e5ff4566</vt:lpwstr>
  </property>
  <property fmtid="{D5CDD505-2E9C-101B-9397-08002B2CF9AE}" pid="8" name="MSIP_Label_fc169b65-f46a-4265-b5a1-5f9adb1dee0c_ContentBits">
    <vt:lpwstr>0</vt:lpwstr>
  </property>
  <property fmtid="{D5CDD505-2E9C-101B-9397-08002B2CF9AE}" pid="9" name="MSIP_Label_fc169b65-f46a-4265-b5a1-5f9adb1dee0c_Tag">
    <vt:lpwstr>10, 3, 0, 1</vt:lpwstr>
  </property>
</Properties>
</file>