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handoutMasterIdLst>
    <p:handoutMasterId r:id="rId19"/>
  </p:handoutMasterIdLst>
  <p:sldIdLst>
    <p:sldId id="256" r:id="rId2"/>
    <p:sldId id="271" r:id="rId3"/>
    <p:sldId id="257" r:id="rId4"/>
    <p:sldId id="258" r:id="rId5"/>
    <p:sldId id="259" r:id="rId6"/>
    <p:sldId id="260" r:id="rId7"/>
    <p:sldId id="268" r:id="rId8"/>
    <p:sldId id="269" r:id="rId9"/>
    <p:sldId id="270" r:id="rId10"/>
    <p:sldId id="261" r:id="rId11"/>
    <p:sldId id="272" r:id="rId12"/>
    <p:sldId id="262" r:id="rId13"/>
    <p:sldId id="263" r:id="rId14"/>
    <p:sldId id="264" r:id="rId15"/>
    <p:sldId id="265" r:id="rId16"/>
    <p:sldId id="266" r:id="rId17"/>
    <p:sldId id="267" r:id="rId18"/>
  </p:sldIdLst>
  <p:sldSz cx="18288000" cy="10287000"/>
  <p:notesSz cx="6858000" cy="9144000"/>
  <p:embeddedFontLst>
    <p:embeddedFont>
      <p:font typeface="Bitter" panose="020B0604020202020204" charset="0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Cambria" panose="02040503050406030204" pitchFamily="18" charset="0"/>
      <p:regular r:id="rId25"/>
      <p:bold r:id="rId26"/>
      <p:italic r:id="rId27"/>
      <p:boldItalic r:id="rId28"/>
    </p:embeddedFont>
    <p:embeddedFont>
      <p:font typeface="Linotype Feltpen Medium" panose="020B0604020202020204" charset="0"/>
      <p:regular r:id="rId29"/>
    </p:embeddedFont>
    <p:embeddedFont>
      <p:font typeface="Bitter Bold" panose="020B0604020202020204" charset="0"/>
      <p:regular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 stiliaus, lentelės tinklelis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2" d="100"/>
          <a:sy n="72" d="100"/>
        </p:scale>
        <p:origin x="-65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E13EA9-806E-46CC-B921-7B0DE96F4960}" type="datetimeFigureOut">
              <a:rPr lang="lt-LT" smtClean="0"/>
              <a:t>2026-03-17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C73D89-F7BD-4D4E-8142-31C1B5619CAA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6794140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ctrTitle"/>
          </p:nvPr>
        </p:nvSpPr>
        <p:spPr>
          <a:xfrm>
            <a:off x="1371600" y="3195640"/>
            <a:ext cx="15544800" cy="2205038"/>
          </a:xfrm>
        </p:spPr>
        <p:txBody>
          <a:bodyPr/>
          <a:lstStyle/>
          <a:p>
            <a:r>
              <a:rPr lang="lt-LT"/>
              <a:t>Spustelėję redag. ruoš. pavad. stilių</a:t>
            </a:r>
          </a:p>
        </p:txBody>
      </p:sp>
      <p:sp>
        <p:nvSpPr>
          <p:cNvPr id="3" name="Antrinis pavadinimas 2"/>
          <p:cNvSpPr>
            <a:spLocks noGrp="1"/>
          </p:cNvSpPr>
          <p:nvPr>
            <p:ph type="subTitle" idx="1"/>
          </p:nvPr>
        </p:nvSpPr>
        <p:spPr>
          <a:xfrm>
            <a:off x="2743200" y="5829300"/>
            <a:ext cx="12801600" cy="26289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816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2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6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20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9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lt-LT"/>
              <a:t>Spustelėję redag. ruoš. paantrš. stilių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218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redag. ruoš. pavad. stilių</a:t>
            </a:r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477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1444626" y="6610352"/>
            <a:ext cx="15544800" cy="2043113"/>
          </a:xfrm>
        </p:spPr>
        <p:txBody>
          <a:bodyPr anchor="t"/>
          <a:lstStyle>
            <a:lvl1pPr algn="l">
              <a:defRPr sz="7100" b="1" cap="all"/>
            </a:lvl1pPr>
          </a:lstStyle>
          <a:p>
            <a:r>
              <a:rPr lang="lt-LT"/>
              <a:t>Spustelėję redag. ruoš. pavad. stilių</a:t>
            </a:r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1444626" y="4360072"/>
            <a:ext cx="15544800" cy="2250281"/>
          </a:xfrm>
        </p:spPr>
        <p:txBody>
          <a:bodyPr anchor="b"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816415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2pPr>
            <a:lvl3pPr marL="1632832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3pPr>
            <a:lvl4pPr marL="2449246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4pPr>
            <a:lvl5pPr marL="3265661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5pPr>
            <a:lvl6pPr marL="4082078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6pPr>
            <a:lvl7pPr marL="4898493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7pPr>
            <a:lvl8pPr marL="5714908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8pPr>
            <a:lvl9pPr marL="6531325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Spustelėję redag. ruoš. teksto stilių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47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redag. ruoš. pavad. stilių</a:t>
            </a:r>
          </a:p>
        </p:txBody>
      </p:sp>
      <p:sp>
        <p:nvSpPr>
          <p:cNvPr id="3" name="Turinio vietos rezervavimo ženklas 2"/>
          <p:cNvSpPr>
            <a:spLocks noGrp="1"/>
          </p:cNvSpPr>
          <p:nvPr>
            <p:ph sz="half" idx="1"/>
          </p:nvPr>
        </p:nvSpPr>
        <p:spPr>
          <a:xfrm>
            <a:off x="1828800" y="3600450"/>
            <a:ext cx="16306800" cy="10184607"/>
          </a:xfrm>
        </p:spPr>
        <p:txBody>
          <a:bodyPr/>
          <a:lstStyle>
            <a:lvl1pPr>
              <a:defRPr sz="5000"/>
            </a:lvl1pPr>
            <a:lvl2pPr>
              <a:defRPr sz="4300"/>
            </a:lvl2pPr>
            <a:lvl3pPr>
              <a:defRPr sz="36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18440400" y="3600450"/>
            <a:ext cx="16306800" cy="10184607"/>
          </a:xfrm>
        </p:spPr>
        <p:txBody>
          <a:bodyPr/>
          <a:lstStyle>
            <a:lvl1pPr>
              <a:defRPr sz="5000"/>
            </a:lvl1pPr>
            <a:lvl2pPr>
              <a:defRPr sz="4300"/>
            </a:lvl2pPr>
            <a:lvl3pPr>
              <a:defRPr sz="3600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6124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914400" y="411957"/>
            <a:ext cx="16459200" cy="1714500"/>
          </a:xfrm>
        </p:spPr>
        <p:txBody>
          <a:bodyPr/>
          <a:lstStyle>
            <a:lvl1pPr>
              <a:defRPr/>
            </a:lvl1pPr>
          </a:lstStyle>
          <a:p>
            <a:r>
              <a:rPr lang="lt-LT"/>
              <a:t>Spustelėję redag. ruoš. pavad. stilių</a:t>
            </a:r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914400" y="2302671"/>
            <a:ext cx="8080376" cy="959643"/>
          </a:xfrm>
        </p:spPr>
        <p:txBody>
          <a:bodyPr anchor="b"/>
          <a:lstStyle>
            <a:lvl1pPr marL="0" indent="0">
              <a:buNone/>
              <a:defRPr sz="4300" b="1"/>
            </a:lvl1pPr>
            <a:lvl2pPr marL="816415" indent="0">
              <a:buNone/>
              <a:defRPr sz="3600" b="1"/>
            </a:lvl2pPr>
            <a:lvl3pPr marL="1632832" indent="0">
              <a:buNone/>
              <a:defRPr sz="3200" b="1"/>
            </a:lvl3pPr>
            <a:lvl4pPr marL="2449246" indent="0">
              <a:buNone/>
              <a:defRPr sz="2900" b="1"/>
            </a:lvl4pPr>
            <a:lvl5pPr marL="3265661" indent="0">
              <a:buNone/>
              <a:defRPr sz="2900" b="1"/>
            </a:lvl5pPr>
            <a:lvl6pPr marL="4082078" indent="0">
              <a:buNone/>
              <a:defRPr sz="2900" b="1"/>
            </a:lvl6pPr>
            <a:lvl7pPr marL="4898493" indent="0">
              <a:buNone/>
              <a:defRPr sz="2900" b="1"/>
            </a:lvl7pPr>
            <a:lvl8pPr marL="5714908" indent="0">
              <a:buNone/>
              <a:defRPr sz="2900" b="1"/>
            </a:lvl8pPr>
            <a:lvl9pPr marL="6531325" indent="0">
              <a:buNone/>
              <a:defRPr sz="2900" b="1"/>
            </a:lvl9pPr>
          </a:lstStyle>
          <a:p>
            <a:pPr lvl="0"/>
            <a:r>
              <a:rPr lang="lt-LT"/>
              <a:t>Spustelėję redag. ruoš. teksto stilių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914400" y="3262313"/>
            <a:ext cx="8080376" cy="5926932"/>
          </a:xfrm>
        </p:spPr>
        <p:txBody>
          <a:bodyPr/>
          <a:lstStyle>
            <a:lvl1pPr>
              <a:defRPr sz="4300"/>
            </a:lvl1pPr>
            <a:lvl2pPr>
              <a:defRPr sz="36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5" name="Teksto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9290053" y="2302671"/>
            <a:ext cx="8083550" cy="959643"/>
          </a:xfrm>
        </p:spPr>
        <p:txBody>
          <a:bodyPr anchor="b"/>
          <a:lstStyle>
            <a:lvl1pPr marL="0" indent="0">
              <a:buNone/>
              <a:defRPr sz="4300" b="1"/>
            </a:lvl1pPr>
            <a:lvl2pPr marL="816415" indent="0">
              <a:buNone/>
              <a:defRPr sz="3600" b="1"/>
            </a:lvl2pPr>
            <a:lvl3pPr marL="1632832" indent="0">
              <a:buNone/>
              <a:defRPr sz="3200" b="1"/>
            </a:lvl3pPr>
            <a:lvl4pPr marL="2449246" indent="0">
              <a:buNone/>
              <a:defRPr sz="2900" b="1"/>
            </a:lvl4pPr>
            <a:lvl5pPr marL="3265661" indent="0">
              <a:buNone/>
              <a:defRPr sz="2900" b="1"/>
            </a:lvl5pPr>
            <a:lvl6pPr marL="4082078" indent="0">
              <a:buNone/>
              <a:defRPr sz="2900" b="1"/>
            </a:lvl6pPr>
            <a:lvl7pPr marL="4898493" indent="0">
              <a:buNone/>
              <a:defRPr sz="2900" b="1"/>
            </a:lvl7pPr>
            <a:lvl8pPr marL="5714908" indent="0">
              <a:buNone/>
              <a:defRPr sz="2900" b="1"/>
            </a:lvl8pPr>
            <a:lvl9pPr marL="6531325" indent="0">
              <a:buNone/>
              <a:defRPr sz="2900" b="1"/>
            </a:lvl9pPr>
          </a:lstStyle>
          <a:p>
            <a:pPr lvl="0"/>
            <a:r>
              <a:rPr lang="lt-LT"/>
              <a:t>Spustelėję redag. ruoš. teksto stilių</a:t>
            </a:r>
          </a:p>
        </p:txBody>
      </p:sp>
      <p:sp>
        <p:nvSpPr>
          <p:cNvPr id="6" name="Turinio vietos rezervavimo ženklas 5"/>
          <p:cNvSpPr>
            <a:spLocks noGrp="1"/>
          </p:cNvSpPr>
          <p:nvPr>
            <p:ph sz="quarter" idx="4"/>
          </p:nvPr>
        </p:nvSpPr>
        <p:spPr>
          <a:xfrm>
            <a:off x="9290053" y="3262313"/>
            <a:ext cx="8083550" cy="5926932"/>
          </a:xfrm>
        </p:spPr>
        <p:txBody>
          <a:bodyPr/>
          <a:lstStyle>
            <a:lvl1pPr>
              <a:defRPr sz="4300"/>
            </a:lvl1pPr>
            <a:lvl2pPr>
              <a:defRPr sz="36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378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redag. ruoš. pavad. stilių</a:t>
            </a:r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438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605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914403" y="409575"/>
            <a:ext cx="6016626" cy="1743075"/>
          </a:xfrm>
        </p:spPr>
        <p:txBody>
          <a:bodyPr anchor="b"/>
          <a:lstStyle>
            <a:lvl1pPr algn="l">
              <a:defRPr sz="3600" b="1"/>
            </a:lvl1pPr>
          </a:lstStyle>
          <a:p>
            <a:r>
              <a:rPr lang="lt-LT"/>
              <a:t>Spustelėję redag. ruoš. pavad. stilių</a:t>
            </a:r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>
          <a:xfrm>
            <a:off x="7150100" y="409577"/>
            <a:ext cx="10223500" cy="8779670"/>
          </a:xfrm>
        </p:spPr>
        <p:txBody>
          <a:bodyPr/>
          <a:lstStyle>
            <a:lvl1pPr>
              <a:defRPr sz="5700"/>
            </a:lvl1pPr>
            <a:lvl2pPr>
              <a:defRPr sz="5000"/>
            </a:lvl2pPr>
            <a:lvl3pPr>
              <a:defRPr sz="4300"/>
            </a:lvl3pPr>
            <a:lvl4pPr>
              <a:defRPr sz="3600"/>
            </a:lvl4pPr>
            <a:lvl5pPr>
              <a:defRPr sz="3600"/>
            </a:lvl5pPr>
            <a:lvl6pPr>
              <a:defRPr sz="3600"/>
            </a:lvl6pPr>
            <a:lvl7pPr>
              <a:defRPr sz="3600"/>
            </a:lvl7pPr>
            <a:lvl8pPr>
              <a:defRPr sz="3600"/>
            </a:lvl8pPr>
            <a:lvl9pPr>
              <a:defRPr sz="3600"/>
            </a:lvl9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914403" y="2152652"/>
            <a:ext cx="6016626" cy="7036595"/>
          </a:xfrm>
        </p:spPr>
        <p:txBody>
          <a:bodyPr/>
          <a:lstStyle>
            <a:lvl1pPr marL="0" indent="0">
              <a:buNone/>
              <a:defRPr sz="2500"/>
            </a:lvl1pPr>
            <a:lvl2pPr marL="816415" indent="0">
              <a:buNone/>
              <a:defRPr sz="2100"/>
            </a:lvl2pPr>
            <a:lvl3pPr marL="1632832" indent="0">
              <a:buNone/>
              <a:defRPr sz="1800"/>
            </a:lvl3pPr>
            <a:lvl4pPr marL="2449246" indent="0">
              <a:buNone/>
              <a:defRPr sz="1600"/>
            </a:lvl4pPr>
            <a:lvl5pPr marL="3265661" indent="0">
              <a:buNone/>
              <a:defRPr sz="1600"/>
            </a:lvl5pPr>
            <a:lvl6pPr marL="4082078" indent="0">
              <a:buNone/>
              <a:defRPr sz="1600"/>
            </a:lvl6pPr>
            <a:lvl7pPr marL="4898493" indent="0">
              <a:buNone/>
              <a:defRPr sz="1600"/>
            </a:lvl7pPr>
            <a:lvl8pPr marL="5714908" indent="0">
              <a:buNone/>
              <a:defRPr sz="1600"/>
            </a:lvl8pPr>
            <a:lvl9pPr marL="6531325" indent="0">
              <a:buNone/>
              <a:defRPr sz="1600"/>
            </a:lvl9pPr>
          </a:lstStyle>
          <a:p>
            <a:pPr lvl="0"/>
            <a:r>
              <a:rPr lang="lt-LT"/>
              <a:t>Spustelėję redag. ruoš. teksto stilių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058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3584576" y="7200900"/>
            <a:ext cx="10972800" cy="850107"/>
          </a:xfrm>
        </p:spPr>
        <p:txBody>
          <a:bodyPr anchor="b"/>
          <a:lstStyle>
            <a:lvl1pPr algn="l">
              <a:defRPr sz="3600" b="1"/>
            </a:lvl1pPr>
          </a:lstStyle>
          <a:p>
            <a:r>
              <a:rPr lang="lt-LT"/>
              <a:t>Spustelėję redag. ruoš. pavad. stilių</a:t>
            </a:r>
          </a:p>
        </p:txBody>
      </p:sp>
      <p:sp>
        <p:nvSpPr>
          <p:cNvPr id="3" name="Paveikslėlio vietos rezervavimo ženklas 2"/>
          <p:cNvSpPr>
            <a:spLocks noGrp="1"/>
          </p:cNvSpPr>
          <p:nvPr>
            <p:ph type="pic" idx="1"/>
          </p:nvPr>
        </p:nvSpPr>
        <p:spPr>
          <a:xfrm>
            <a:off x="3584576" y="919163"/>
            <a:ext cx="10972800" cy="6172200"/>
          </a:xfrm>
        </p:spPr>
        <p:txBody>
          <a:bodyPr/>
          <a:lstStyle>
            <a:lvl1pPr marL="0" indent="0">
              <a:buNone/>
              <a:defRPr sz="5700"/>
            </a:lvl1pPr>
            <a:lvl2pPr marL="816415" indent="0">
              <a:buNone/>
              <a:defRPr sz="5000"/>
            </a:lvl2pPr>
            <a:lvl3pPr marL="1632832" indent="0">
              <a:buNone/>
              <a:defRPr sz="4300"/>
            </a:lvl3pPr>
            <a:lvl4pPr marL="2449246" indent="0">
              <a:buNone/>
              <a:defRPr sz="3600"/>
            </a:lvl4pPr>
            <a:lvl5pPr marL="3265661" indent="0">
              <a:buNone/>
              <a:defRPr sz="3600"/>
            </a:lvl5pPr>
            <a:lvl6pPr marL="4082078" indent="0">
              <a:buNone/>
              <a:defRPr sz="3600"/>
            </a:lvl6pPr>
            <a:lvl7pPr marL="4898493" indent="0">
              <a:buNone/>
              <a:defRPr sz="3600"/>
            </a:lvl7pPr>
            <a:lvl8pPr marL="5714908" indent="0">
              <a:buNone/>
              <a:defRPr sz="3600"/>
            </a:lvl8pPr>
            <a:lvl9pPr marL="6531325" indent="0">
              <a:buNone/>
              <a:defRPr sz="3600"/>
            </a:lvl9pPr>
          </a:lstStyle>
          <a:p>
            <a:endParaRPr lang="lt-LT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3584576" y="8051007"/>
            <a:ext cx="10972800" cy="1207293"/>
          </a:xfrm>
        </p:spPr>
        <p:txBody>
          <a:bodyPr/>
          <a:lstStyle>
            <a:lvl1pPr marL="0" indent="0">
              <a:buNone/>
              <a:defRPr sz="2500"/>
            </a:lvl1pPr>
            <a:lvl2pPr marL="816415" indent="0">
              <a:buNone/>
              <a:defRPr sz="2100"/>
            </a:lvl2pPr>
            <a:lvl3pPr marL="1632832" indent="0">
              <a:buNone/>
              <a:defRPr sz="1800"/>
            </a:lvl3pPr>
            <a:lvl4pPr marL="2449246" indent="0">
              <a:buNone/>
              <a:defRPr sz="1600"/>
            </a:lvl4pPr>
            <a:lvl5pPr marL="3265661" indent="0">
              <a:buNone/>
              <a:defRPr sz="1600"/>
            </a:lvl5pPr>
            <a:lvl6pPr marL="4082078" indent="0">
              <a:buNone/>
              <a:defRPr sz="1600"/>
            </a:lvl6pPr>
            <a:lvl7pPr marL="4898493" indent="0">
              <a:buNone/>
              <a:defRPr sz="1600"/>
            </a:lvl7pPr>
            <a:lvl8pPr marL="5714908" indent="0">
              <a:buNone/>
              <a:defRPr sz="1600"/>
            </a:lvl8pPr>
            <a:lvl9pPr marL="6531325" indent="0">
              <a:buNone/>
              <a:defRPr sz="1600"/>
            </a:lvl9pPr>
          </a:lstStyle>
          <a:p>
            <a:pPr lvl="0"/>
            <a:r>
              <a:rPr lang="lt-LT"/>
              <a:t>Spustelėję redag. ruoš. teksto stilių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221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redag. ruoš. pavad. stilių</a:t>
            </a:r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708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/>
          <p:cNvSpPr>
            <a:spLocks noGrp="1"/>
          </p:cNvSpPr>
          <p:nvPr>
            <p:ph type="title" orient="vert"/>
          </p:nvPr>
        </p:nvSpPr>
        <p:spPr>
          <a:xfrm>
            <a:off x="26517600" y="619125"/>
            <a:ext cx="8229600" cy="13165932"/>
          </a:xfrm>
        </p:spPr>
        <p:txBody>
          <a:bodyPr vert="eaVert"/>
          <a:lstStyle/>
          <a:p>
            <a:r>
              <a:rPr lang="lt-LT"/>
              <a:t>Spustelėję redag. ruoš. pavad. stilių</a:t>
            </a:r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1828800" y="619125"/>
            <a:ext cx="24384000" cy="13165932"/>
          </a:xfrm>
        </p:spPr>
        <p:txBody>
          <a:bodyPr vert="eaVert"/>
          <a:lstStyle/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333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/>
          <p:cNvSpPr>
            <a:spLocks noGrp="1"/>
          </p:cNvSpPr>
          <p:nvPr>
            <p:ph type="title"/>
          </p:nvPr>
        </p:nvSpPr>
        <p:spPr>
          <a:xfrm>
            <a:off x="914400" y="411957"/>
            <a:ext cx="16459200" cy="1714500"/>
          </a:xfrm>
          <a:prstGeom prst="rect">
            <a:avLst/>
          </a:prstGeom>
        </p:spPr>
        <p:txBody>
          <a:bodyPr vert="horz" lIns="163283" tIns="81642" rIns="163283" bIns="81642" rtlCol="0" anchor="ctr">
            <a:normAutofit/>
          </a:bodyPr>
          <a:lstStyle/>
          <a:p>
            <a:r>
              <a:rPr lang="lt-LT"/>
              <a:t>Spustelėję redag. ruoš. pavad. stilių</a:t>
            </a:r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914400" y="2400302"/>
            <a:ext cx="16459200" cy="6788945"/>
          </a:xfrm>
          <a:prstGeom prst="rect">
            <a:avLst/>
          </a:prstGeom>
        </p:spPr>
        <p:txBody>
          <a:bodyPr vert="horz" lIns="163283" tIns="81642" rIns="163283" bIns="81642" rtlCol="0">
            <a:normAutofit/>
          </a:bodyPr>
          <a:lstStyle/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2"/>
          </p:nvPr>
        </p:nvSpPr>
        <p:spPr>
          <a:xfrm>
            <a:off x="914400" y="9534527"/>
            <a:ext cx="4267200" cy="547688"/>
          </a:xfrm>
          <a:prstGeom prst="rect">
            <a:avLst/>
          </a:prstGeom>
        </p:spPr>
        <p:txBody>
          <a:bodyPr vert="horz" lIns="163283" tIns="81642" rIns="163283" bIns="81642" rtlCol="0" anchor="ctr"/>
          <a:lstStyle>
            <a:lvl1pPr algn="l">
              <a:defRPr sz="2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3/17/2026</a:t>
            </a:fld>
            <a:endParaRPr lang="en-US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3"/>
          </p:nvPr>
        </p:nvSpPr>
        <p:spPr>
          <a:xfrm>
            <a:off x="6248400" y="9534527"/>
            <a:ext cx="5791200" cy="547688"/>
          </a:xfrm>
          <a:prstGeom prst="rect">
            <a:avLst/>
          </a:prstGeom>
        </p:spPr>
        <p:txBody>
          <a:bodyPr vert="horz" lIns="163283" tIns="81642" rIns="163283" bIns="81642" rtlCol="0" anchor="ctr"/>
          <a:lstStyle>
            <a:lvl1pPr algn="ctr">
              <a:defRPr sz="2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4"/>
          </p:nvPr>
        </p:nvSpPr>
        <p:spPr>
          <a:xfrm>
            <a:off x="13106400" y="9534527"/>
            <a:ext cx="4267200" cy="547688"/>
          </a:xfrm>
          <a:prstGeom prst="rect">
            <a:avLst/>
          </a:prstGeom>
        </p:spPr>
        <p:txBody>
          <a:bodyPr vert="horz" lIns="163283" tIns="81642" rIns="163283" bIns="81642" rtlCol="0" anchor="ctr"/>
          <a:lstStyle>
            <a:lvl1pPr algn="r">
              <a:defRPr sz="2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820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632832" rtl="0" eaLnBrk="1" latinLnBrk="0" hangingPunct="1">
        <a:spcBef>
          <a:spcPct val="0"/>
        </a:spcBef>
        <a:buNone/>
        <a:defRPr sz="7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12313" indent="-612313" algn="l" defTabSz="1632832" rtl="0" eaLnBrk="1" latinLnBrk="0" hangingPunct="1">
        <a:spcBef>
          <a:spcPct val="20000"/>
        </a:spcBef>
        <a:buFont typeface="Arial" panose="020B0604020202020204" pitchFamily="34" charset="0"/>
        <a:buChar char="•"/>
        <a:defRPr sz="5700" kern="1200">
          <a:solidFill>
            <a:schemeClr val="tx1"/>
          </a:solidFill>
          <a:latin typeface="+mn-lt"/>
          <a:ea typeface="+mn-ea"/>
          <a:cs typeface="+mn-cs"/>
        </a:defRPr>
      </a:lvl1pPr>
      <a:lvl2pPr marL="1326675" indent="-510260" algn="l" defTabSz="1632832" rtl="0" eaLnBrk="1" latinLnBrk="0" hangingPunct="1">
        <a:spcBef>
          <a:spcPct val="20000"/>
        </a:spcBef>
        <a:buFont typeface="Arial" panose="020B0604020202020204" pitchFamily="34" charset="0"/>
        <a:buChar char="–"/>
        <a:defRPr sz="5000" kern="1200">
          <a:solidFill>
            <a:schemeClr val="tx1"/>
          </a:solidFill>
          <a:latin typeface="+mn-lt"/>
          <a:ea typeface="+mn-ea"/>
          <a:cs typeface="+mn-cs"/>
        </a:defRPr>
      </a:lvl2pPr>
      <a:lvl3pPr marL="2041039" indent="-408207" algn="l" defTabSz="1632832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2857454" indent="-408207" algn="l" defTabSz="1632832" rtl="0" eaLnBrk="1" latinLnBrk="0" hangingPunct="1">
        <a:spcBef>
          <a:spcPct val="20000"/>
        </a:spcBef>
        <a:buFont typeface="Arial" panose="020B0604020202020204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73869" indent="-408207" algn="l" defTabSz="1632832" rtl="0" eaLnBrk="1" latinLnBrk="0" hangingPunct="1">
        <a:spcBef>
          <a:spcPct val="20000"/>
        </a:spcBef>
        <a:buFont typeface="Arial" panose="020B0604020202020204" pitchFamily="34" charset="0"/>
        <a:buChar char="»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490286" indent="-408207" algn="l" defTabSz="1632832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306700" indent="-408207" algn="l" defTabSz="1632832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123115" indent="-408207" algn="l" defTabSz="1632832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6939532" indent="-408207" algn="l" defTabSz="1632832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1632832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6415" algn="l" defTabSz="1632832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32832" algn="l" defTabSz="1632832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49246" algn="l" defTabSz="1632832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65661" algn="l" defTabSz="1632832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82078" algn="l" defTabSz="1632832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98493" algn="l" defTabSz="1632832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714908" algn="l" defTabSz="1632832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31325" algn="l" defTabSz="1632832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2.svg"/><Relationship Id="rId18" Type="http://schemas.openxmlformats.org/officeDocument/2006/relationships/image" Target="../media/image12.png"/><Relationship Id="rId3" Type="http://schemas.openxmlformats.org/officeDocument/2006/relationships/image" Target="../media/image2.png"/><Relationship Id="rId21" Type="http://schemas.openxmlformats.org/officeDocument/2006/relationships/image" Target="../media/image15.png"/><Relationship Id="rId7" Type="http://schemas.openxmlformats.org/officeDocument/2006/relationships/image" Target="../media/image5.png"/><Relationship Id="rId12" Type="http://schemas.openxmlformats.org/officeDocument/2006/relationships/image" Target="../media/image9.png"/><Relationship Id="rId17" Type="http://schemas.openxmlformats.org/officeDocument/2006/relationships/image" Target="../media/image16.svg"/><Relationship Id="rId2" Type="http://schemas.openxmlformats.org/officeDocument/2006/relationships/image" Target="../media/image1.jpeg"/><Relationship Id="rId16" Type="http://schemas.openxmlformats.org/officeDocument/2006/relationships/image" Target="../media/image11.pn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3.png"/><Relationship Id="rId15" Type="http://schemas.openxmlformats.org/officeDocument/2006/relationships/image" Target="../media/image14.svg"/><Relationship Id="rId10" Type="http://schemas.openxmlformats.org/officeDocument/2006/relationships/image" Target="../media/image9.svg"/><Relationship Id="rId19" Type="http://schemas.openxmlformats.org/officeDocument/2006/relationships/image" Target="../media/image13.pn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2.svg"/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12" Type="http://schemas.openxmlformats.org/officeDocument/2006/relationships/image" Target="../media/image9.png"/><Relationship Id="rId17" Type="http://schemas.openxmlformats.org/officeDocument/2006/relationships/image" Target="../media/image16.svg"/><Relationship Id="rId2" Type="http://schemas.openxmlformats.org/officeDocument/2006/relationships/image" Target="../media/image1.jpe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3.png"/><Relationship Id="rId15" Type="http://schemas.openxmlformats.org/officeDocument/2006/relationships/image" Target="../media/image1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3.png"/><Relationship Id="rId7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.png"/><Relationship Id="rId7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5.sv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35.sv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5.png"/><Relationship Id="rId3" Type="http://schemas.openxmlformats.org/officeDocument/2006/relationships/image" Target="../media/image11.png"/><Relationship Id="rId7" Type="http://schemas.openxmlformats.org/officeDocument/2006/relationships/image" Target="../media/image35.svg"/><Relationship Id="rId12" Type="http://schemas.openxmlformats.org/officeDocument/2006/relationships/image" Target="../media/image34.png"/><Relationship Id="rId17" Type="http://schemas.openxmlformats.org/officeDocument/2006/relationships/image" Target="../media/image39.gif"/><Relationship Id="rId2" Type="http://schemas.openxmlformats.org/officeDocument/2006/relationships/image" Target="../media/image1.jpeg"/><Relationship Id="rId16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11" Type="http://schemas.openxmlformats.org/officeDocument/2006/relationships/image" Target="../media/image39.svg"/><Relationship Id="rId5" Type="http://schemas.openxmlformats.org/officeDocument/2006/relationships/image" Target="../media/image4.png"/><Relationship Id="rId15" Type="http://schemas.openxmlformats.org/officeDocument/2006/relationships/image" Target="../media/image37.png"/><Relationship Id="rId10" Type="http://schemas.openxmlformats.org/officeDocument/2006/relationships/image" Target="../media/image33.png"/><Relationship Id="rId4" Type="http://schemas.openxmlformats.org/officeDocument/2006/relationships/image" Target="../media/image16.svg"/><Relationship Id="rId9" Type="http://schemas.openxmlformats.org/officeDocument/2006/relationships/image" Target="../media/image32.png"/><Relationship Id="rId1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4.sv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2.svg"/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12" Type="http://schemas.openxmlformats.org/officeDocument/2006/relationships/image" Target="../media/image9.png"/><Relationship Id="rId17" Type="http://schemas.openxmlformats.org/officeDocument/2006/relationships/image" Target="../media/image16.svg"/><Relationship Id="rId2" Type="http://schemas.openxmlformats.org/officeDocument/2006/relationships/image" Target="../media/image1.jpe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3.png"/><Relationship Id="rId15" Type="http://schemas.openxmlformats.org/officeDocument/2006/relationships/image" Target="../media/image1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7.png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/>
          <p:cNvSpPr/>
          <p:nvPr/>
        </p:nvSpPr>
        <p:spPr>
          <a:xfrm rot="-704203">
            <a:off x="-5916378" y="-1008258"/>
            <a:ext cx="13954559" cy="2250173"/>
          </a:xfrm>
          <a:custGeom>
            <a:avLst/>
            <a:gdLst/>
            <a:ahLst/>
            <a:cxnLst/>
            <a:rect l="l" t="t" r="r" b="b"/>
            <a:pathLst>
              <a:path w="13954559" h="2250173">
                <a:moveTo>
                  <a:pt x="0" y="0"/>
                </a:moveTo>
                <a:lnTo>
                  <a:pt x="13954559" y="0"/>
                </a:lnTo>
                <a:lnTo>
                  <a:pt x="13954559" y="2250172"/>
                </a:lnTo>
                <a:lnTo>
                  <a:pt x="0" y="22501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grpSp>
        <p:nvGrpSpPr>
          <p:cNvPr id="4" name="Group 4"/>
          <p:cNvGrpSpPr/>
          <p:nvPr/>
        </p:nvGrpSpPr>
        <p:grpSpPr>
          <a:xfrm>
            <a:off x="-5105400" y="2400527"/>
            <a:ext cx="23987538" cy="5803767"/>
            <a:chOff x="0" y="0"/>
            <a:chExt cx="8793805" cy="2127655"/>
          </a:xfrm>
        </p:grpSpPr>
        <p:sp>
          <p:nvSpPr>
            <p:cNvPr id="5" name="Freeform 5"/>
            <p:cNvSpPr/>
            <p:nvPr/>
          </p:nvSpPr>
          <p:spPr>
            <a:xfrm>
              <a:off x="1945" y="-127"/>
              <a:ext cx="8791684" cy="2130594"/>
            </a:xfrm>
            <a:custGeom>
              <a:avLst/>
              <a:gdLst/>
              <a:ahLst/>
              <a:cxnLst/>
              <a:rect l="l" t="t" r="r" b="b"/>
              <a:pathLst>
                <a:path w="8791684" h="2130594">
                  <a:moveTo>
                    <a:pt x="8781468" y="2012165"/>
                  </a:moveTo>
                  <a:cubicBezTo>
                    <a:pt x="8615710" y="2036636"/>
                    <a:pt x="8490819" y="1983038"/>
                    <a:pt x="8347255" y="2012165"/>
                  </a:cubicBezTo>
                  <a:cubicBezTo>
                    <a:pt x="8231348" y="2045651"/>
                    <a:pt x="7990374" y="2014048"/>
                    <a:pt x="7835713" y="2119261"/>
                  </a:cubicBezTo>
                  <a:cubicBezTo>
                    <a:pt x="7762083" y="2068041"/>
                    <a:pt x="7651283" y="2147340"/>
                    <a:pt x="7316420" y="2116983"/>
                  </a:cubicBezTo>
                  <a:cubicBezTo>
                    <a:pt x="7315187" y="2162706"/>
                    <a:pt x="7241204" y="2075274"/>
                    <a:pt x="7205269" y="2114605"/>
                  </a:cubicBezTo>
                  <a:cubicBezTo>
                    <a:pt x="7167749" y="2125602"/>
                    <a:pt x="7196990" y="2129813"/>
                    <a:pt x="7151543" y="2091521"/>
                  </a:cubicBezTo>
                  <a:cubicBezTo>
                    <a:pt x="7127411" y="2114308"/>
                    <a:pt x="7105920" y="2144927"/>
                    <a:pt x="7001463" y="2120351"/>
                  </a:cubicBezTo>
                  <a:cubicBezTo>
                    <a:pt x="6762603" y="2086964"/>
                    <a:pt x="6923604" y="1993738"/>
                    <a:pt x="6557914" y="2115596"/>
                  </a:cubicBezTo>
                  <a:cubicBezTo>
                    <a:pt x="6487102" y="2174137"/>
                    <a:pt x="6329447" y="1973131"/>
                    <a:pt x="6248241" y="2127909"/>
                  </a:cubicBezTo>
                  <a:cubicBezTo>
                    <a:pt x="6217415" y="2109156"/>
                    <a:pt x="6226223" y="2089243"/>
                    <a:pt x="6132510" y="2125305"/>
                  </a:cubicBezTo>
                  <a:cubicBezTo>
                    <a:pt x="6019245" y="2015534"/>
                    <a:pt x="6069096" y="2210331"/>
                    <a:pt x="5848203" y="2052190"/>
                  </a:cubicBezTo>
                  <a:cubicBezTo>
                    <a:pt x="5701997" y="2133369"/>
                    <a:pt x="5726835" y="2065069"/>
                    <a:pt x="5463665" y="2085973"/>
                  </a:cubicBezTo>
                  <a:cubicBezTo>
                    <a:pt x="5455210" y="2096079"/>
                    <a:pt x="5337541" y="1986902"/>
                    <a:pt x="5280468" y="2022271"/>
                  </a:cubicBezTo>
                  <a:cubicBezTo>
                    <a:pt x="5175658" y="2077750"/>
                    <a:pt x="5286105" y="1927360"/>
                    <a:pt x="5014305" y="2038915"/>
                  </a:cubicBezTo>
                  <a:cubicBezTo>
                    <a:pt x="4904562" y="2041193"/>
                    <a:pt x="4730349" y="2023162"/>
                    <a:pt x="4625540" y="2044562"/>
                  </a:cubicBezTo>
                  <a:cubicBezTo>
                    <a:pt x="4320270" y="2074580"/>
                    <a:pt x="3961098" y="1865243"/>
                    <a:pt x="3772088" y="2011769"/>
                  </a:cubicBezTo>
                  <a:cubicBezTo>
                    <a:pt x="3582726" y="2007311"/>
                    <a:pt x="3772969" y="1943113"/>
                    <a:pt x="3616018" y="2004735"/>
                  </a:cubicBezTo>
                  <a:cubicBezTo>
                    <a:pt x="3504691" y="2000376"/>
                    <a:pt x="3352144" y="1956190"/>
                    <a:pt x="3116983" y="2029206"/>
                  </a:cubicBezTo>
                  <a:cubicBezTo>
                    <a:pt x="2982756" y="1956388"/>
                    <a:pt x="2690874" y="2051100"/>
                    <a:pt x="2451661" y="2086271"/>
                  </a:cubicBezTo>
                  <a:cubicBezTo>
                    <a:pt x="2277800" y="2044363"/>
                    <a:pt x="2384019" y="2016623"/>
                    <a:pt x="2100768" y="2010877"/>
                  </a:cubicBezTo>
                  <a:cubicBezTo>
                    <a:pt x="2093546" y="2042679"/>
                    <a:pt x="1924794" y="1896846"/>
                    <a:pt x="1705310" y="1961342"/>
                  </a:cubicBezTo>
                  <a:cubicBezTo>
                    <a:pt x="1586408" y="1909230"/>
                    <a:pt x="1582004" y="1893280"/>
                    <a:pt x="1389647" y="1866332"/>
                  </a:cubicBezTo>
                  <a:cubicBezTo>
                    <a:pt x="1373617" y="1826308"/>
                    <a:pt x="1265989" y="1915571"/>
                    <a:pt x="1108687" y="1826902"/>
                  </a:cubicBezTo>
                  <a:cubicBezTo>
                    <a:pt x="1124188" y="1848698"/>
                    <a:pt x="879690" y="1859893"/>
                    <a:pt x="675531" y="1855435"/>
                  </a:cubicBezTo>
                  <a:cubicBezTo>
                    <a:pt x="606128" y="1886642"/>
                    <a:pt x="423812" y="1878023"/>
                    <a:pt x="379069" y="1792128"/>
                  </a:cubicBezTo>
                  <a:cubicBezTo>
                    <a:pt x="392281" y="1757453"/>
                    <a:pt x="58827" y="1837602"/>
                    <a:pt x="3340" y="1677403"/>
                  </a:cubicBezTo>
                  <a:cubicBezTo>
                    <a:pt x="11443" y="1412883"/>
                    <a:pt x="-13883" y="1138258"/>
                    <a:pt x="11971" y="884140"/>
                  </a:cubicBezTo>
                  <a:cubicBezTo>
                    <a:pt x="-3469" y="858480"/>
                    <a:pt x="38570" y="872350"/>
                    <a:pt x="203799" y="833316"/>
                  </a:cubicBezTo>
                  <a:cubicBezTo>
                    <a:pt x="195696" y="833812"/>
                    <a:pt x="302620" y="827174"/>
                    <a:pt x="396861" y="751781"/>
                  </a:cubicBezTo>
                  <a:cubicBezTo>
                    <a:pt x="527212" y="744846"/>
                    <a:pt x="698960" y="718096"/>
                    <a:pt x="815571" y="684016"/>
                  </a:cubicBezTo>
                  <a:cubicBezTo>
                    <a:pt x="1088605" y="627446"/>
                    <a:pt x="1574253" y="671830"/>
                    <a:pt x="2344914" y="591285"/>
                  </a:cubicBezTo>
                  <a:cubicBezTo>
                    <a:pt x="2496227" y="567904"/>
                    <a:pt x="2732622" y="544623"/>
                    <a:pt x="2944531" y="510146"/>
                  </a:cubicBezTo>
                  <a:cubicBezTo>
                    <a:pt x="3010059" y="532536"/>
                    <a:pt x="3078054" y="377985"/>
                    <a:pt x="3381738" y="428412"/>
                  </a:cubicBezTo>
                  <a:cubicBezTo>
                    <a:pt x="3552957" y="358468"/>
                    <a:pt x="3912833" y="334096"/>
                    <a:pt x="4079824" y="288722"/>
                  </a:cubicBezTo>
                  <a:cubicBezTo>
                    <a:pt x="4239593" y="334195"/>
                    <a:pt x="4468060" y="280697"/>
                    <a:pt x="4649144" y="279706"/>
                  </a:cubicBezTo>
                  <a:cubicBezTo>
                    <a:pt x="4965158" y="275842"/>
                    <a:pt x="4531298" y="218282"/>
                    <a:pt x="5447988" y="192424"/>
                  </a:cubicBezTo>
                  <a:cubicBezTo>
                    <a:pt x="5608638" y="231557"/>
                    <a:pt x="5756781" y="226307"/>
                    <a:pt x="6011495" y="196189"/>
                  </a:cubicBezTo>
                  <a:cubicBezTo>
                    <a:pt x="6210017" y="218480"/>
                    <a:pt x="6288404" y="232053"/>
                    <a:pt x="6449758" y="203322"/>
                  </a:cubicBezTo>
                  <a:cubicBezTo>
                    <a:pt x="6740407" y="161019"/>
                    <a:pt x="7029295" y="97514"/>
                    <a:pt x="7495390" y="30443"/>
                  </a:cubicBezTo>
                  <a:cubicBezTo>
                    <a:pt x="7527802" y="8746"/>
                    <a:pt x="7493100" y="44808"/>
                    <a:pt x="7838531" y="31433"/>
                  </a:cubicBezTo>
                  <a:cubicBezTo>
                    <a:pt x="7860550" y="32622"/>
                    <a:pt x="7900184" y="96325"/>
                    <a:pt x="8031241" y="50752"/>
                  </a:cubicBezTo>
                  <a:cubicBezTo>
                    <a:pt x="8093774" y="73142"/>
                    <a:pt x="8400805" y="49464"/>
                    <a:pt x="8527282" y="0"/>
                  </a:cubicBezTo>
                  <a:cubicBezTo>
                    <a:pt x="8557051" y="1910"/>
                    <a:pt x="8709950" y="39359"/>
                    <a:pt x="8738311" y="6170"/>
                  </a:cubicBezTo>
                  <a:cubicBezTo>
                    <a:pt x="8845582" y="374616"/>
                    <a:pt x="8705370" y="754654"/>
                    <a:pt x="8791684" y="1136772"/>
                  </a:cubicBezTo>
                  <a:cubicBezTo>
                    <a:pt x="8750818" y="1432995"/>
                    <a:pt x="8781115" y="1685924"/>
                    <a:pt x="8781468" y="2012165"/>
                  </a:cubicBezTo>
                  <a:close/>
                </a:path>
              </a:pathLst>
            </a:custGeom>
            <a:blipFill>
              <a:blip r:embed="rId5"/>
              <a:stretch>
                <a:fillRect l="-22" t="-152542" r="-22" b="-152541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6" name="Freeform 6"/>
          <p:cNvSpPr/>
          <p:nvPr/>
        </p:nvSpPr>
        <p:spPr>
          <a:xfrm rot="-1239994">
            <a:off x="1561207" y="773840"/>
            <a:ext cx="3413872" cy="3457618"/>
          </a:xfrm>
          <a:custGeom>
            <a:avLst/>
            <a:gdLst/>
            <a:ahLst/>
            <a:cxnLst/>
            <a:rect l="l" t="t" r="r" b="b"/>
            <a:pathLst>
              <a:path w="3413872" h="3457618">
                <a:moveTo>
                  <a:pt x="0" y="0"/>
                </a:moveTo>
                <a:lnTo>
                  <a:pt x="3413872" y="0"/>
                </a:lnTo>
                <a:lnTo>
                  <a:pt x="3413872" y="3457618"/>
                </a:lnTo>
                <a:lnTo>
                  <a:pt x="0" y="34576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013" t="-7088" r="-11018" b="-1549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7" name="AutoShape 7"/>
          <p:cNvSpPr/>
          <p:nvPr/>
        </p:nvSpPr>
        <p:spPr>
          <a:xfrm>
            <a:off x="3051865" y="1388648"/>
            <a:ext cx="8191148" cy="1132500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8" name="Freeform 8"/>
          <p:cNvSpPr/>
          <p:nvPr/>
        </p:nvSpPr>
        <p:spPr>
          <a:xfrm rot="-1228639">
            <a:off x="13546772" y="453406"/>
            <a:ext cx="3413872" cy="3457618"/>
          </a:xfrm>
          <a:custGeom>
            <a:avLst/>
            <a:gdLst/>
            <a:ahLst/>
            <a:cxnLst/>
            <a:rect l="l" t="t" r="r" b="b"/>
            <a:pathLst>
              <a:path w="3413872" h="3457618">
                <a:moveTo>
                  <a:pt x="0" y="0"/>
                </a:moveTo>
                <a:lnTo>
                  <a:pt x="3413872" y="0"/>
                </a:lnTo>
                <a:lnTo>
                  <a:pt x="3413872" y="3457619"/>
                </a:lnTo>
                <a:lnTo>
                  <a:pt x="0" y="34576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013" t="-7088" r="-11018" b="-1549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9" name="Freeform 9"/>
          <p:cNvSpPr/>
          <p:nvPr/>
        </p:nvSpPr>
        <p:spPr>
          <a:xfrm rot="-4541543">
            <a:off x="16325930" y="3515268"/>
            <a:ext cx="2977435" cy="3346726"/>
          </a:xfrm>
          <a:custGeom>
            <a:avLst/>
            <a:gdLst/>
            <a:ahLst/>
            <a:cxnLst/>
            <a:rect l="l" t="t" r="r" b="b"/>
            <a:pathLst>
              <a:path w="2977435" h="3346726">
                <a:moveTo>
                  <a:pt x="0" y="0"/>
                </a:moveTo>
                <a:lnTo>
                  <a:pt x="2977435" y="0"/>
                </a:lnTo>
                <a:lnTo>
                  <a:pt x="2977435" y="3346726"/>
                </a:lnTo>
                <a:lnTo>
                  <a:pt x="0" y="334672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4735" t="-5684" r="-14057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0" name="AutoShape 10"/>
          <p:cNvSpPr/>
          <p:nvPr/>
        </p:nvSpPr>
        <p:spPr>
          <a:xfrm flipV="1">
            <a:off x="-2145458" y="1388648"/>
            <a:ext cx="5197323" cy="2115213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1" name="Freeform 11"/>
          <p:cNvSpPr/>
          <p:nvPr/>
        </p:nvSpPr>
        <p:spPr>
          <a:xfrm rot="-1274617">
            <a:off x="11100273" y="1912633"/>
            <a:ext cx="483902" cy="539166"/>
          </a:xfrm>
          <a:custGeom>
            <a:avLst/>
            <a:gdLst/>
            <a:ahLst/>
            <a:cxnLst/>
            <a:rect l="l" t="t" r="r" b="b"/>
            <a:pathLst>
              <a:path w="483902" h="539166">
                <a:moveTo>
                  <a:pt x="0" y="0"/>
                </a:moveTo>
                <a:lnTo>
                  <a:pt x="483901" y="0"/>
                </a:lnTo>
                <a:lnTo>
                  <a:pt x="483901" y="539167"/>
                </a:lnTo>
                <a:lnTo>
                  <a:pt x="0" y="53916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3" name="Freeform 13"/>
          <p:cNvSpPr/>
          <p:nvPr/>
        </p:nvSpPr>
        <p:spPr>
          <a:xfrm rot="253123">
            <a:off x="9043111" y="6060931"/>
            <a:ext cx="5813694" cy="523232"/>
          </a:xfrm>
          <a:custGeom>
            <a:avLst/>
            <a:gdLst/>
            <a:ahLst/>
            <a:cxnLst/>
            <a:rect l="l" t="t" r="r" b="b"/>
            <a:pathLst>
              <a:path w="5813694" h="523232">
                <a:moveTo>
                  <a:pt x="0" y="0"/>
                </a:moveTo>
                <a:lnTo>
                  <a:pt x="5813693" y="0"/>
                </a:lnTo>
                <a:lnTo>
                  <a:pt x="5813693" y="523232"/>
                </a:lnTo>
                <a:lnTo>
                  <a:pt x="0" y="52323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4" name="AutoShape 14"/>
          <p:cNvSpPr/>
          <p:nvPr/>
        </p:nvSpPr>
        <p:spPr>
          <a:xfrm flipH="1">
            <a:off x="7768148" y="7281783"/>
            <a:ext cx="8029629" cy="2592636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5" name="Freeform 15"/>
          <p:cNvSpPr/>
          <p:nvPr/>
        </p:nvSpPr>
        <p:spPr>
          <a:xfrm rot="-1274617">
            <a:off x="7595116" y="9239981"/>
            <a:ext cx="483902" cy="539166"/>
          </a:xfrm>
          <a:custGeom>
            <a:avLst/>
            <a:gdLst/>
            <a:ahLst/>
            <a:cxnLst/>
            <a:rect l="l" t="t" r="r" b="b"/>
            <a:pathLst>
              <a:path w="483902" h="539166">
                <a:moveTo>
                  <a:pt x="0" y="0"/>
                </a:moveTo>
                <a:lnTo>
                  <a:pt x="483902" y="0"/>
                </a:lnTo>
                <a:lnTo>
                  <a:pt x="483902" y="539167"/>
                </a:lnTo>
                <a:lnTo>
                  <a:pt x="0" y="53916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6" name="AutoShape 16"/>
          <p:cNvSpPr/>
          <p:nvPr/>
        </p:nvSpPr>
        <p:spPr>
          <a:xfrm flipH="1" flipV="1">
            <a:off x="1960121" y="6397451"/>
            <a:ext cx="5753121" cy="3451045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7" name="Freeform 17"/>
          <p:cNvSpPr/>
          <p:nvPr/>
        </p:nvSpPr>
        <p:spPr>
          <a:xfrm rot="-1274617">
            <a:off x="1829815" y="5795229"/>
            <a:ext cx="483902" cy="539166"/>
          </a:xfrm>
          <a:custGeom>
            <a:avLst/>
            <a:gdLst/>
            <a:ahLst/>
            <a:cxnLst/>
            <a:rect l="l" t="t" r="r" b="b"/>
            <a:pathLst>
              <a:path w="483902" h="539166">
                <a:moveTo>
                  <a:pt x="0" y="0"/>
                </a:moveTo>
                <a:lnTo>
                  <a:pt x="483901" y="0"/>
                </a:lnTo>
                <a:lnTo>
                  <a:pt x="483901" y="539166"/>
                </a:lnTo>
                <a:lnTo>
                  <a:pt x="0" y="53916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8" name="AutoShape 18"/>
          <p:cNvSpPr/>
          <p:nvPr/>
        </p:nvSpPr>
        <p:spPr>
          <a:xfrm flipV="1">
            <a:off x="-437822" y="6396500"/>
            <a:ext cx="2400389" cy="2610419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9" name="AutoShape 19"/>
          <p:cNvSpPr/>
          <p:nvPr/>
        </p:nvSpPr>
        <p:spPr>
          <a:xfrm>
            <a:off x="15846965" y="7304390"/>
            <a:ext cx="3221239" cy="275666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20" name="Freeform 20"/>
          <p:cNvSpPr/>
          <p:nvPr/>
        </p:nvSpPr>
        <p:spPr>
          <a:xfrm rot="-4541543">
            <a:off x="-2355074" y="3514448"/>
            <a:ext cx="3253463" cy="3654743"/>
          </a:xfrm>
          <a:custGeom>
            <a:avLst/>
            <a:gdLst/>
            <a:ahLst/>
            <a:cxnLst/>
            <a:rect l="l" t="t" r="r" b="b"/>
            <a:pathLst>
              <a:path w="3253463" h="3654743">
                <a:moveTo>
                  <a:pt x="0" y="0"/>
                </a:moveTo>
                <a:lnTo>
                  <a:pt x="3253463" y="0"/>
                </a:lnTo>
                <a:lnTo>
                  <a:pt x="3253463" y="3654743"/>
                </a:lnTo>
                <a:lnTo>
                  <a:pt x="0" y="365474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13897" t="-6185" r="-15287" b="-881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1" name="AutoShape 21"/>
          <p:cNvSpPr/>
          <p:nvPr/>
        </p:nvSpPr>
        <p:spPr>
          <a:xfrm>
            <a:off x="15047356" y="995204"/>
            <a:ext cx="4601897" cy="849379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22" name="AutoShape 22"/>
          <p:cNvSpPr/>
          <p:nvPr/>
        </p:nvSpPr>
        <p:spPr>
          <a:xfrm flipH="1">
            <a:off x="11273303" y="995204"/>
            <a:ext cx="3707129" cy="1525944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23" name="Freeform 23"/>
          <p:cNvSpPr/>
          <p:nvPr/>
        </p:nvSpPr>
        <p:spPr>
          <a:xfrm rot="-940358">
            <a:off x="5671826" y="9429395"/>
            <a:ext cx="16410964" cy="3712981"/>
          </a:xfrm>
          <a:custGeom>
            <a:avLst/>
            <a:gdLst/>
            <a:ahLst/>
            <a:cxnLst/>
            <a:rect l="l" t="t" r="r" b="b"/>
            <a:pathLst>
              <a:path w="16410964" h="3712981">
                <a:moveTo>
                  <a:pt x="0" y="0"/>
                </a:moveTo>
                <a:lnTo>
                  <a:pt x="16410964" y="0"/>
                </a:lnTo>
                <a:lnTo>
                  <a:pt x="16410964" y="3712980"/>
                </a:lnTo>
                <a:lnTo>
                  <a:pt x="0" y="371298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4" name="Freeform 24"/>
          <p:cNvSpPr/>
          <p:nvPr/>
        </p:nvSpPr>
        <p:spPr>
          <a:xfrm rot="1050506">
            <a:off x="12063162" y="8765966"/>
            <a:ext cx="3413872" cy="3457618"/>
          </a:xfrm>
          <a:custGeom>
            <a:avLst/>
            <a:gdLst/>
            <a:ahLst/>
            <a:cxnLst/>
            <a:rect l="l" t="t" r="r" b="b"/>
            <a:pathLst>
              <a:path w="3413872" h="3457618">
                <a:moveTo>
                  <a:pt x="0" y="0"/>
                </a:moveTo>
                <a:lnTo>
                  <a:pt x="3413872" y="0"/>
                </a:lnTo>
                <a:lnTo>
                  <a:pt x="3413872" y="3457618"/>
                </a:lnTo>
                <a:lnTo>
                  <a:pt x="0" y="34576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013" t="-7088" r="-11018" b="-1549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5" name="Freeform 25"/>
          <p:cNvSpPr/>
          <p:nvPr/>
        </p:nvSpPr>
        <p:spPr>
          <a:xfrm rot="-3189893">
            <a:off x="-1606582" y="8890274"/>
            <a:ext cx="4141508" cy="4194579"/>
          </a:xfrm>
          <a:custGeom>
            <a:avLst/>
            <a:gdLst/>
            <a:ahLst/>
            <a:cxnLst/>
            <a:rect l="l" t="t" r="r" b="b"/>
            <a:pathLst>
              <a:path w="4141508" h="4194579">
                <a:moveTo>
                  <a:pt x="0" y="0"/>
                </a:moveTo>
                <a:lnTo>
                  <a:pt x="4141508" y="0"/>
                </a:lnTo>
                <a:lnTo>
                  <a:pt x="4141508" y="4194579"/>
                </a:lnTo>
                <a:lnTo>
                  <a:pt x="0" y="419457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013" t="-7088" r="-11018" b="-1549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6" name="Freeform 26"/>
          <p:cNvSpPr/>
          <p:nvPr/>
        </p:nvSpPr>
        <p:spPr>
          <a:xfrm rot="1565788">
            <a:off x="1883159" y="7437372"/>
            <a:ext cx="3291629" cy="4501373"/>
          </a:xfrm>
          <a:custGeom>
            <a:avLst/>
            <a:gdLst/>
            <a:ahLst/>
            <a:cxnLst/>
            <a:rect l="l" t="t" r="r" b="b"/>
            <a:pathLst>
              <a:path w="3291629" h="4501373">
                <a:moveTo>
                  <a:pt x="0" y="0"/>
                </a:moveTo>
                <a:lnTo>
                  <a:pt x="3291629" y="0"/>
                </a:lnTo>
                <a:lnTo>
                  <a:pt x="3291629" y="4501373"/>
                </a:lnTo>
                <a:lnTo>
                  <a:pt x="0" y="450137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7" name="Freeform 27"/>
          <p:cNvSpPr/>
          <p:nvPr/>
        </p:nvSpPr>
        <p:spPr>
          <a:xfrm rot="-1274617">
            <a:off x="15688314" y="6761173"/>
            <a:ext cx="483902" cy="539166"/>
          </a:xfrm>
          <a:custGeom>
            <a:avLst/>
            <a:gdLst/>
            <a:ahLst/>
            <a:cxnLst/>
            <a:rect l="l" t="t" r="r" b="b"/>
            <a:pathLst>
              <a:path w="483902" h="539166">
                <a:moveTo>
                  <a:pt x="0" y="0"/>
                </a:moveTo>
                <a:lnTo>
                  <a:pt x="483901" y="0"/>
                </a:lnTo>
                <a:lnTo>
                  <a:pt x="483901" y="539166"/>
                </a:lnTo>
                <a:lnTo>
                  <a:pt x="0" y="53916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8" name="Freeform 28"/>
          <p:cNvSpPr/>
          <p:nvPr/>
        </p:nvSpPr>
        <p:spPr>
          <a:xfrm rot="-812532">
            <a:off x="14127472" y="2259238"/>
            <a:ext cx="2415555" cy="756874"/>
          </a:xfrm>
          <a:custGeom>
            <a:avLst/>
            <a:gdLst/>
            <a:ahLst/>
            <a:cxnLst/>
            <a:rect l="l" t="t" r="r" b="b"/>
            <a:pathLst>
              <a:path w="2415555" h="756874">
                <a:moveTo>
                  <a:pt x="0" y="0"/>
                </a:moveTo>
                <a:lnTo>
                  <a:pt x="2415556" y="0"/>
                </a:lnTo>
                <a:lnTo>
                  <a:pt x="2415556" y="756874"/>
                </a:lnTo>
                <a:lnTo>
                  <a:pt x="0" y="756874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9" name="TextBox 29"/>
          <p:cNvSpPr txBox="1"/>
          <p:nvPr/>
        </p:nvSpPr>
        <p:spPr>
          <a:xfrm rot="-829184">
            <a:off x="13853854" y="1601270"/>
            <a:ext cx="2851963" cy="12725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25"/>
              </a:lnSpc>
            </a:pPr>
            <a:r>
              <a:rPr lang="en-US" sz="3328" b="1" spc="36" dirty="0">
                <a:solidFill>
                  <a:srgbClr val="000000"/>
                </a:solidFill>
                <a:latin typeface="Linotype Feltpen Medium"/>
                <a:ea typeface="Linotype Feltpen Medium"/>
                <a:cs typeface="Linotype Feltpen Medium"/>
                <a:sym typeface="Linotype Feltpen Medium"/>
              </a:rPr>
              <a:t>CHEMICAL EVIDENCE</a:t>
            </a:r>
          </a:p>
        </p:txBody>
      </p:sp>
      <p:sp>
        <p:nvSpPr>
          <p:cNvPr id="30" name="TextBox 30"/>
          <p:cNvSpPr txBox="1"/>
          <p:nvPr/>
        </p:nvSpPr>
        <p:spPr>
          <a:xfrm rot="-829184">
            <a:off x="1837612" y="2227028"/>
            <a:ext cx="2851963" cy="5512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26"/>
              </a:lnSpc>
            </a:pPr>
            <a:r>
              <a:rPr lang="en-US" sz="3328" b="1" spc="36" dirty="0">
                <a:solidFill>
                  <a:srgbClr val="000000"/>
                </a:solidFill>
                <a:latin typeface="Linotype Feltpen Medium"/>
                <a:ea typeface="Linotype Feltpen Medium"/>
                <a:cs typeface="Linotype Feltpen Medium"/>
                <a:sym typeface="Linotype Feltpen Medium"/>
              </a:rPr>
              <a:t>CRIME SCENE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459" y="769938"/>
            <a:ext cx="4419600" cy="444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0" y="3417359"/>
            <a:ext cx="4419600" cy="444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" name="Stačiakampis 1023"/>
          <p:cNvSpPr/>
          <p:nvPr/>
        </p:nvSpPr>
        <p:spPr>
          <a:xfrm rot="20714069">
            <a:off x="11474738" y="5374432"/>
            <a:ext cx="2248821" cy="6565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4426"/>
              </a:lnSpc>
            </a:pPr>
            <a:r>
              <a:rPr lang="en-US" sz="3328" b="1" spc="36" dirty="0">
                <a:solidFill>
                  <a:srgbClr val="000000"/>
                </a:solidFill>
                <a:latin typeface="Linotype Feltpen Medium"/>
                <a:ea typeface="Linotype Feltpen Medium"/>
                <a:cs typeface="Linotype Feltpen Medium"/>
                <a:sym typeface="Linotype Feltpen Medium"/>
              </a:rPr>
              <a:t>NO BREAK-IN</a:t>
            </a:r>
          </a:p>
        </p:txBody>
      </p:sp>
      <p:sp>
        <p:nvSpPr>
          <p:cNvPr id="1029" name="Stačiakampis 1028"/>
          <p:cNvSpPr/>
          <p:nvPr/>
        </p:nvSpPr>
        <p:spPr>
          <a:xfrm rot="20765357">
            <a:off x="7369521" y="2756390"/>
            <a:ext cx="3091231" cy="6435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4426"/>
              </a:lnSpc>
            </a:pPr>
            <a:r>
              <a:rPr lang="en-US" sz="3328" b="1" spc="36" dirty="0">
                <a:solidFill>
                  <a:srgbClr val="000000"/>
                </a:solidFill>
                <a:latin typeface="Linotype Feltpen Medium"/>
                <a:ea typeface="Linotype Feltpen Medium"/>
                <a:cs typeface="Linotype Feltpen Medium"/>
                <a:sym typeface="Linotype Feltpen Medium"/>
              </a:rPr>
              <a:t>UNKNOWN SUSPEC</a:t>
            </a:r>
            <a:r>
              <a:rPr lang="lt-LT" sz="3328" b="1" spc="36" dirty="0">
                <a:solidFill>
                  <a:srgbClr val="000000"/>
                </a:solidFill>
                <a:latin typeface="Linotype Feltpen Medium"/>
                <a:ea typeface="Linotype Feltpen Medium"/>
                <a:cs typeface="Linotype Feltpen Medium"/>
                <a:sym typeface="Linotype Feltpen Medium"/>
              </a:rPr>
              <a:t>t</a:t>
            </a:r>
            <a:endParaRPr lang="en-US" sz="3328" b="1" spc="36" dirty="0">
              <a:solidFill>
                <a:srgbClr val="000000"/>
              </a:solidFill>
              <a:latin typeface="Linotype Feltpen Medium"/>
              <a:ea typeface="Linotype Feltpen Medium"/>
              <a:cs typeface="Linotype Feltpen Medium"/>
              <a:sym typeface="Linotype Feltpen Medium"/>
            </a:endParaRPr>
          </a:p>
        </p:txBody>
      </p:sp>
      <p:pic>
        <p:nvPicPr>
          <p:cNvPr id="1030" name="Picture 5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8209" y="4312563"/>
            <a:ext cx="4413250" cy="443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6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619" y="6008180"/>
            <a:ext cx="25304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34" name="Stačiakampis 1033"/>
          <p:cNvSpPr/>
          <p:nvPr/>
        </p:nvSpPr>
        <p:spPr>
          <a:xfrm rot="20701572">
            <a:off x="3366749" y="6308368"/>
            <a:ext cx="2324162" cy="7109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5125"/>
              </a:lnSpc>
            </a:pPr>
            <a:r>
              <a:rPr lang="en-US" sz="3328" b="1" spc="36" dirty="0">
                <a:solidFill>
                  <a:srgbClr val="000000"/>
                </a:solidFill>
                <a:latin typeface="Linotype Feltpen Medium"/>
                <a:ea typeface="Linotype Feltpen Medium"/>
                <a:cs typeface="Linotype Feltpen Medium"/>
                <a:sym typeface="Linotype Feltpen Medium"/>
              </a:rPr>
              <a:t>METAL TRACE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/>
          <p:cNvSpPr/>
          <p:nvPr/>
        </p:nvSpPr>
        <p:spPr>
          <a:xfrm rot="-704203">
            <a:off x="-5479616" y="-623540"/>
            <a:ext cx="13954559" cy="2250173"/>
          </a:xfrm>
          <a:custGeom>
            <a:avLst/>
            <a:gdLst/>
            <a:ahLst/>
            <a:cxnLst/>
            <a:rect l="l" t="t" r="r" b="b"/>
            <a:pathLst>
              <a:path w="13954559" h="2250173">
                <a:moveTo>
                  <a:pt x="0" y="0"/>
                </a:moveTo>
                <a:lnTo>
                  <a:pt x="13954559" y="0"/>
                </a:lnTo>
                <a:lnTo>
                  <a:pt x="13954559" y="2250172"/>
                </a:lnTo>
                <a:lnTo>
                  <a:pt x="0" y="22501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grpSp>
        <p:nvGrpSpPr>
          <p:cNvPr id="4" name="Group 4"/>
          <p:cNvGrpSpPr/>
          <p:nvPr/>
        </p:nvGrpSpPr>
        <p:grpSpPr>
          <a:xfrm>
            <a:off x="-4254381" y="2052467"/>
            <a:ext cx="23987538" cy="5803767"/>
            <a:chOff x="0" y="0"/>
            <a:chExt cx="8793805" cy="2127655"/>
          </a:xfrm>
        </p:grpSpPr>
        <p:sp>
          <p:nvSpPr>
            <p:cNvPr id="5" name="Freeform 5"/>
            <p:cNvSpPr/>
            <p:nvPr/>
          </p:nvSpPr>
          <p:spPr>
            <a:xfrm>
              <a:off x="1945" y="-127"/>
              <a:ext cx="8791684" cy="2130594"/>
            </a:xfrm>
            <a:custGeom>
              <a:avLst/>
              <a:gdLst/>
              <a:ahLst/>
              <a:cxnLst/>
              <a:rect l="l" t="t" r="r" b="b"/>
              <a:pathLst>
                <a:path w="8791684" h="2130594">
                  <a:moveTo>
                    <a:pt x="8781468" y="2012165"/>
                  </a:moveTo>
                  <a:cubicBezTo>
                    <a:pt x="8615710" y="2036636"/>
                    <a:pt x="8490819" y="1983038"/>
                    <a:pt x="8347255" y="2012165"/>
                  </a:cubicBezTo>
                  <a:cubicBezTo>
                    <a:pt x="8231348" y="2045651"/>
                    <a:pt x="7990374" y="2014048"/>
                    <a:pt x="7835713" y="2119261"/>
                  </a:cubicBezTo>
                  <a:cubicBezTo>
                    <a:pt x="7762083" y="2068041"/>
                    <a:pt x="7651283" y="2147340"/>
                    <a:pt x="7316420" y="2116983"/>
                  </a:cubicBezTo>
                  <a:cubicBezTo>
                    <a:pt x="7315187" y="2162706"/>
                    <a:pt x="7241204" y="2075274"/>
                    <a:pt x="7205269" y="2114605"/>
                  </a:cubicBezTo>
                  <a:cubicBezTo>
                    <a:pt x="7167749" y="2125602"/>
                    <a:pt x="7196990" y="2129813"/>
                    <a:pt x="7151543" y="2091521"/>
                  </a:cubicBezTo>
                  <a:cubicBezTo>
                    <a:pt x="7127411" y="2114308"/>
                    <a:pt x="7105920" y="2144927"/>
                    <a:pt x="7001463" y="2120351"/>
                  </a:cubicBezTo>
                  <a:cubicBezTo>
                    <a:pt x="6762603" y="2086964"/>
                    <a:pt x="6923604" y="1993738"/>
                    <a:pt x="6557914" y="2115596"/>
                  </a:cubicBezTo>
                  <a:cubicBezTo>
                    <a:pt x="6487102" y="2174137"/>
                    <a:pt x="6329447" y="1973131"/>
                    <a:pt x="6248241" y="2127909"/>
                  </a:cubicBezTo>
                  <a:cubicBezTo>
                    <a:pt x="6217415" y="2109156"/>
                    <a:pt x="6226223" y="2089243"/>
                    <a:pt x="6132510" y="2125305"/>
                  </a:cubicBezTo>
                  <a:cubicBezTo>
                    <a:pt x="6019245" y="2015534"/>
                    <a:pt x="6069096" y="2210331"/>
                    <a:pt x="5848203" y="2052190"/>
                  </a:cubicBezTo>
                  <a:cubicBezTo>
                    <a:pt x="5701997" y="2133369"/>
                    <a:pt x="5726835" y="2065069"/>
                    <a:pt x="5463665" y="2085973"/>
                  </a:cubicBezTo>
                  <a:cubicBezTo>
                    <a:pt x="5455210" y="2096079"/>
                    <a:pt x="5337541" y="1986902"/>
                    <a:pt x="5280468" y="2022271"/>
                  </a:cubicBezTo>
                  <a:cubicBezTo>
                    <a:pt x="5175658" y="2077750"/>
                    <a:pt x="5286105" y="1927360"/>
                    <a:pt x="5014305" y="2038915"/>
                  </a:cubicBezTo>
                  <a:cubicBezTo>
                    <a:pt x="4904562" y="2041193"/>
                    <a:pt x="4730349" y="2023162"/>
                    <a:pt x="4625540" y="2044562"/>
                  </a:cubicBezTo>
                  <a:cubicBezTo>
                    <a:pt x="4320270" y="2074580"/>
                    <a:pt x="3961098" y="1865243"/>
                    <a:pt x="3772088" y="2011769"/>
                  </a:cubicBezTo>
                  <a:cubicBezTo>
                    <a:pt x="3582726" y="2007311"/>
                    <a:pt x="3772969" y="1943113"/>
                    <a:pt x="3616018" y="2004735"/>
                  </a:cubicBezTo>
                  <a:cubicBezTo>
                    <a:pt x="3504691" y="2000376"/>
                    <a:pt x="3352144" y="1956190"/>
                    <a:pt x="3116983" y="2029206"/>
                  </a:cubicBezTo>
                  <a:cubicBezTo>
                    <a:pt x="2982756" y="1956388"/>
                    <a:pt x="2690874" y="2051100"/>
                    <a:pt x="2451661" y="2086271"/>
                  </a:cubicBezTo>
                  <a:cubicBezTo>
                    <a:pt x="2277800" y="2044363"/>
                    <a:pt x="2384019" y="2016623"/>
                    <a:pt x="2100768" y="2010877"/>
                  </a:cubicBezTo>
                  <a:cubicBezTo>
                    <a:pt x="2093546" y="2042679"/>
                    <a:pt x="1924794" y="1896846"/>
                    <a:pt x="1705310" y="1961342"/>
                  </a:cubicBezTo>
                  <a:cubicBezTo>
                    <a:pt x="1586408" y="1909230"/>
                    <a:pt x="1582004" y="1893280"/>
                    <a:pt x="1389647" y="1866332"/>
                  </a:cubicBezTo>
                  <a:cubicBezTo>
                    <a:pt x="1373617" y="1826308"/>
                    <a:pt x="1265989" y="1915571"/>
                    <a:pt x="1108687" y="1826902"/>
                  </a:cubicBezTo>
                  <a:cubicBezTo>
                    <a:pt x="1124188" y="1848698"/>
                    <a:pt x="879690" y="1859893"/>
                    <a:pt x="675531" y="1855435"/>
                  </a:cubicBezTo>
                  <a:cubicBezTo>
                    <a:pt x="606128" y="1886642"/>
                    <a:pt x="423812" y="1878023"/>
                    <a:pt x="379069" y="1792128"/>
                  </a:cubicBezTo>
                  <a:cubicBezTo>
                    <a:pt x="392281" y="1757453"/>
                    <a:pt x="58827" y="1837602"/>
                    <a:pt x="3340" y="1677403"/>
                  </a:cubicBezTo>
                  <a:cubicBezTo>
                    <a:pt x="11443" y="1412883"/>
                    <a:pt x="-13883" y="1138258"/>
                    <a:pt x="11971" y="884140"/>
                  </a:cubicBezTo>
                  <a:cubicBezTo>
                    <a:pt x="-3469" y="858480"/>
                    <a:pt x="38570" y="872350"/>
                    <a:pt x="203799" y="833316"/>
                  </a:cubicBezTo>
                  <a:cubicBezTo>
                    <a:pt x="195696" y="833812"/>
                    <a:pt x="302620" y="827174"/>
                    <a:pt x="396861" y="751781"/>
                  </a:cubicBezTo>
                  <a:cubicBezTo>
                    <a:pt x="527212" y="744846"/>
                    <a:pt x="698960" y="718096"/>
                    <a:pt x="815571" y="684016"/>
                  </a:cubicBezTo>
                  <a:cubicBezTo>
                    <a:pt x="1088605" y="627446"/>
                    <a:pt x="1574253" y="671830"/>
                    <a:pt x="2344914" y="591285"/>
                  </a:cubicBezTo>
                  <a:cubicBezTo>
                    <a:pt x="2496227" y="567904"/>
                    <a:pt x="2732622" y="544623"/>
                    <a:pt x="2944531" y="510146"/>
                  </a:cubicBezTo>
                  <a:cubicBezTo>
                    <a:pt x="3010059" y="532536"/>
                    <a:pt x="3078054" y="377985"/>
                    <a:pt x="3381738" y="428412"/>
                  </a:cubicBezTo>
                  <a:cubicBezTo>
                    <a:pt x="3552957" y="358468"/>
                    <a:pt x="3912833" y="334096"/>
                    <a:pt x="4079824" y="288722"/>
                  </a:cubicBezTo>
                  <a:cubicBezTo>
                    <a:pt x="4239593" y="334195"/>
                    <a:pt x="4468060" y="280697"/>
                    <a:pt x="4649144" y="279706"/>
                  </a:cubicBezTo>
                  <a:cubicBezTo>
                    <a:pt x="4965158" y="275842"/>
                    <a:pt x="4531298" y="218282"/>
                    <a:pt x="5447988" y="192424"/>
                  </a:cubicBezTo>
                  <a:cubicBezTo>
                    <a:pt x="5608638" y="231557"/>
                    <a:pt x="5756781" y="226307"/>
                    <a:pt x="6011495" y="196189"/>
                  </a:cubicBezTo>
                  <a:cubicBezTo>
                    <a:pt x="6210017" y="218480"/>
                    <a:pt x="6288404" y="232053"/>
                    <a:pt x="6449758" y="203322"/>
                  </a:cubicBezTo>
                  <a:cubicBezTo>
                    <a:pt x="6740407" y="161019"/>
                    <a:pt x="7029295" y="97514"/>
                    <a:pt x="7495390" y="30443"/>
                  </a:cubicBezTo>
                  <a:cubicBezTo>
                    <a:pt x="7527802" y="8746"/>
                    <a:pt x="7493100" y="44808"/>
                    <a:pt x="7838531" y="31433"/>
                  </a:cubicBezTo>
                  <a:cubicBezTo>
                    <a:pt x="7860550" y="32622"/>
                    <a:pt x="7900184" y="96325"/>
                    <a:pt x="8031241" y="50752"/>
                  </a:cubicBezTo>
                  <a:cubicBezTo>
                    <a:pt x="8093774" y="73142"/>
                    <a:pt x="8400805" y="49464"/>
                    <a:pt x="8527282" y="0"/>
                  </a:cubicBezTo>
                  <a:cubicBezTo>
                    <a:pt x="8557051" y="1910"/>
                    <a:pt x="8709950" y="39359"/>
                    <a:pt x="8738311" y="6170"/>
                  </a:cubicBezTo>
                  <a:cubicBezTo>
                    <a:pt x="8845582" y="374616"/>
                    <a:pt x="8705370" y="754654"/>
                    <a:pt x="8791684" y="1136772"/>
                  </a:cubicBezTo>
                  <a:cubicBezTo>
                    <a:pt x="8750818" y="1432995"/>
                    <a:pt x="8781115" y="1685924"/>
                    <a:pt x="8781468" y="2012165"/>
                  </a:cubicBezTo>
                  <a:close/>
                </a:path>
              </a:pathLst>
            </a:custGeom>
            <a:blipFill>
              <a:blip r:embed="rId5"/>
              <a:stretch>
                <a:fillRect l="-22" t="-152542" r="-22" b="-152541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6" name="Freeform 6"/>
          <p:cNvSpPr/>
          <p:nvPr/>
        </p:nvSpPr>
        <p:spPr>
          <a:xfrm rot="-1239994">
            <a:off x="1561207" y="692070"/>
            <a:ext cx="3413872" cy="3457618"/>
          </a:xfrm>
          <a:custGeom>
            <a:avLst/>
            <a:gdLst/>
            <a:ahLst/>
            <a:cxnLst/>
            <a:rect l="l" t="t" r="r" b="b"/>
            <a:pathLst>
              <a:path w="3413872" h="3457618">
                <a:moveTo>
                  <a:pt x="0" y="0"/>
                </a:moveTo>
                <a:lnTo>
                  <a:pt x="3413872" y="0"/>
                </a:lnTo>
                <a:lnTo>
                  <a:pt x="3413872" y="3457618"/>
                </a:lnTo>
                <a:lnTo>
                  <a:pt x="0" y="34576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013" t="-7088" r="-11018" b="-1549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7" name="AutoShape 7"/>
          <p:cNvSpPr/>
          <p:nvPr/>
        </p:nvSpPr>
        <p:spPr>
          <a:xfrm>
            <a:off x="3051865" y="1277645"/>
            <a:ext cx="8228158" cy="1059436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8" name="Freeform 8"/>
          <p:cNvSpPr/>
          <p:nvPr/>
        </p:nvSpPr>
        <p:spPr>
          <a:xfrm rot="-1228639">
            <a:off x="13522164" y="367038"/>
            <a:ext cx="3413872" cy="3457618"/>
          </a:xfrm>
          <a:custGeom>
            <a:avLst/>
            <a:gdLst/>
            <a:ahLst/>
            <a:cxnLst/>
            <a:rect l="l" t="t" r="r" b="b"/>
            <a:pathLst>
              <a:path w="3413872" h="3457618">
                <a:moveTo>
                  <a:pt x="0" y="0"/>
                </a:moveTo>
                <a:lnTo>
                  <a:pt x="3413872" y="0"/>
                </a:lnTo>
                <a:lnTo>
                  <a:pt x="3413872" y="3457619"/>
                </a:lnTo>
                <a:lnTo>
                  <a:pt x="0" y="34576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013" t="-7088" r="-11018" b="-1549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9" name="Freeform 9"/>
          <p:cNvSpPr/>
          <p:nvPr/>
        </p:nvSpPr>
        <p:spPr>
          <a:xfrm rot="-4541543">
            <a:off x="16763430" y="3619255"/>
            <a:ext cx="2620730" cy="2902814"/>
          </a:xfrm>
          <a:custGeom>
            <a:avLst/>
            <a:gdLst/>
            <a:ahLst/>
            <a:cxnLst/>
            <a:rect l="l" t="t" r="r" b="b"/>
            <a:pathLst>
              <a:path w="2977435" h="3346726">
                <a:moveTo>
                  <a:pt x="0" y="0"/>
                </a:moveTo>
                <a:lnTo>
                  <a:pt x="2977435" y="0"/>
                </a:lnTo>
                <a:lnTo>
                  <a:pt x="2977435" y="3346726"/>
                </a:lnTo>
                <a:lnTo>
                  <a:pt x="0" y="334672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4735" t="-5684" r="-14057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0" name="AutoShape 10"/>
          <p:cNvSpPr/>
          <p:nvPr/>
        </p:nvSpPr>
        <p:spPr>
          <a:xfrm flipV="1">
            <a:off x="-2145459" y="1279067"/>
            <a:ext cx="5197323" cy="2224793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1" name="Freeform 11"/>
          <p:cNvSpPr/>
          <p:nvPr/>
        </p:nvSpPr>
        <p:spPr>
          <a:xfrm rot="-1274617">
            <a:off x="11129019" y="1742906"/>
            <a:ext cx="483902" cy="539166"/>
          </a:xfrm>
          <a:custGeom>
            <a:avLst/>
            <a:gdLst/>
            <a:ahLst/>
            <a:cxnLst/>
            <a:rect l="l" t="t" r="r" b="b"/>
            <a:pathLst>
              <a:path w="483902" h="539166">
                <a:moveTo>
                  <a:pt x="0" y="0"/>
                </a:moveTo>
                <a:lnTo>
                  <a:pt x="483901" y="0"/>
                </a:lnTo>
                <a:lnTo>
                  <a:pt x="483901" y="539166"/>
                </a:lnTo>
                <a:lnTo>
                  <a:pt x="0" y="53916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2" name="TextBox 12"/>
          <p:cNvSpPr txBox="1"/>
          <p:nvPr/>
        </p:nvSpPr>
        <p:spPr>
          <a:xfrm>
            <a:off x="1030009" y="4312563"/>
            <a:ext cx="15684401" cy="25391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b="1" dirty="0"/>
              <a:t>Forensic Chemistry: Crime Investigation and Evidence Analysis in English</a:t>
            </a:r>
            <a:endParaRPr lang="lt-LT" sz="4000" b="1" dirty="0"/>
          </a:p>
          <a:p>
            <a:pPr lvl="0" algn="ctr">
              <a:lnSpc>
                <a:spcPct val="150000"/>
              </a:lnSpc>
            </a:pPr>
            <a:r>
              <a:rPr lang="lt-LT" sz="3000" i="1" dirty="0">
                <a:solidFill>
                  <a:srgbClr val="000000"/>
                </a:solidFill>
                <a:ea typeface="Bitter Bold"/>
                <a:cs typeface="Bitter Bold"/>
                <a:sym typeface="Bitter Bold"/>
              </a:rPr>
              <a:t>„Teismo chemija: nusikaltimų tyrimas ir įkalčių analizė anglų kalba“</a:t>
            </a:r>
          </a:p>
          <a:p>
            <a:pPr algn="ctr">
              <a:lnSpc>
                <a:spcPct val="150000"/>
              </a:lnSpc>
            </a:pPr>
            <a:endParaRPr lang="en-US" sz="4000" b="1" dirty="0">
              <a:solidFill>
                <a:srgbClr val="000000"/>
              </a:solidFill>
              <a:latin typeface="+mj-lt"/>
              <a:ea typeface="Bitter Bold"/>
              <a:cs typeface="Bitter Bold"/>
              <a:sym typeface="Bitter Bold"/>
            </a:endParaRPr>
          </a:p>
        </p:txBody>
      </p:sp>
      <p:sp>
        <p:nvSpPr>
          <p:cNvPr id="13" name="Freeform 13"/>
          <p:cNvSpPr/>
          <p:nvPr/>
        </p:nvSpPr>
        <p:spPr>
          <a:xfrm rot="-206886">
            <a:off x="10035775" y="6757250"/>
            <a:ext cx="4124482" cy="371203"/>
          </a:xfrm>
          <a:custGeom>
            <a:avLst/>
            <a:gdLst/>
            <a:ahLst/>
            <a:cxnLst/>
            <a:rect l="l" t="t" r="r" b="b"/>
            <a:pathLst>
              <a:path w="4124482" h="371203">
                <a:moveTo>
                  <a:pt x="0" y="0"/>
                </a:moveTo>
                <a:lnTo>
                  <a:pt x="4124481" y="0"/>
                </a:lnTo>
                <a:lnTo>
                  <a:pt x="4124481" y="371203"/>
                </a:lnTo>
                <a:lnTo>
                  <a:pt x="0" y="37120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4" name="AutoShape 14"/>
          <p:cNvSpPr/>
          <p:nvPr/>
        </p:nvSpPr>
        <p:spPr>
          <a:xfrm flipH="1">
            <a:off x="7612418" y="7281782"/>
            <a:ext cx="8305643" cy="2654045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5" name="Freeform 15"/>
          <p:cNvSpPr/>
          <p:nvPr/>
        </p:nvSpPr>
        <p:spPr>
          <a:xfrm rot="-1274617">
            <a:off x="7497437" y="9327648"/>
            <a:ext cx="483902" cy="539166"/>
          </a:xfrm>
          <a:custGeom>
            <a:avLst/>
            <a:gdLst/>
            <a:ahLst/>
            <a:cxnLst/>
            <a:rect l="l" t="t" r="r" b="b"/>
            <a:pathLst>
              <a:path w="483902" h="539166">
                <a:moveTo>
                  <a:pt x="0" y="0"/>
                </a:moveTo>
                <a:lnTo>
                  <a:pt x="483902" y="0"/>
                </a:lnTo>
                <a:lnTo>
                  <a:pt x="483902" y="539167"/>
                </a:lnTo>
                <a:lnTo>
                  <a:pt x="0" y="53916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6" name="AutoShape 16"/>
          <p:cNvSpPr/>
          <p:nvPr/>
        </p:nvSpPr>
        <p:spPr>
          <a:xfrm flipH="1" flipV="1">
            <a:off x="1960121" y="6397451"/>
            <a:ext cx="5692540" cy="3512695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7" name="Freeform 17"/>
          <p:cNvSpPr/>
          <p:nvPr/>
        </p:nvSpPr>
        <p:spPr>
          <a:xfrm rot="-1274617">
            <a:off x="1829815" y="5795229"/>
            <a:ext cx="483902" cy="539166"/>
          </a:xfrm>
          <a:custGeom>
            <a:avLst/>
            <a:gdLst/>
            <a:ahLst/>
            <a:cxnLst/>
            <a:rect l="l" t="t" r="r" b="b"/>
            <a:pathLst>
              <a:path w="483902" h="539166">
                <a:moveTo>
                  <a:pt x="0" y="0"/>
                </a:moveTo>
                <a:lnTo>
                  <a:pt x="483901" y="0"/>
                </a:lnTo>
                <a:lnTo>
                  <a:pt x="483901" y="539166"/>
                </a:lnTo>
                <a:lnTo>
                  <a:pt x="0" y="53916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8" name="AutoShape 18"/>
          <p:cNvSpPr/>
          <p:nvPr/>
        </p:nvSpPr>
        <p:spPr>
          <a:xfrm flipV="1">
            <a:off x="-437822" y="6396500"/>
            <a:ext cx="2400389" cy="2610419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9" name="AutoShape 19"/>
          <p:cNvSpPr/>
          <p:nvPr/>
        </p:nvSpPr>
        <p:spPr>
          <a:xfrm>
            <a:off x="15918062" y="7281783"/>
            <a:ext cx="3150143" cy="298273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20" name="Freeform 20"/>
          <p:cNvSpPr/>
          <p:nvPr/>
        </p:nvSpPr>
        <p:spPr>
          <a:xfrm rot="-4541543">
            <a:off x="-1604551" y="3902219"/>
            <a:ext cx="3005472" cy="2993226"/>
          </a:xfrm>
          <a:custGeom>
            <a:avLst/>
            <a:gdLst/>
            <a:ahLst/>
            <a:cxnLst/>
            <a:rect l="l" t="t" r="r" b="b"/>
            <a:pathLst>
              <a:path w="3253463" h="3654743">
                <a:moveTo>
                  <a:pt x="0" y="0"/>
                </a:moveTo>
                <a:lnTo>
                  <a:pt x="3253463" y="0"/>
                </a:lnTo>
                <a:lnTo>
                  <a:pt x="3253463" y="3654743"/>
                </a:lnTo>
                <a:lnTo>
                  <a:pt x="0" y="365474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13897" t="-6185" r="-15287" b="-881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1" name="AutoShape 21"/>
          <p:cNvSpPr/>
          <p:nvPr/>
        </p:nvSpPr>
        <p:spPr>
          <a:xfrm>
            <a:off x="14980433" y="1028700"/>
            <a:ext cx="4668821" cy="815883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22" name="AutoShape 22"/>
          <p:cNvSpPr/>
          <p:nvPr/>
        </p:nvSpPr>
        <p:spPr>
          <a:xfrm flipH="1">
            <a:off x="11302036" y="1028700"/>
            <a:ext cx="3678396" cy="1299824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23" name="Freeform 23"/>
          <p:cNvSpPr/>
          <p:nvPr/>
        </p:nvSpPr>
        <p:spPr>
          <a:xfrm rot="-940358">
            <a:off x="5671826" y="9429395"/>
            <a:ext cx="16410964" cy="3712981"/>
          </a:xfrm>
          <a:custGeom>
            <a:avLst/>
            <a:gdLst/>
            <a:ahLst/>
            <a:cxnLst/>
            <a:rect l="l" t="t" r="r" b="b"/>
            <a:pathLst>
              <a:path w="16410964" h="3712981">
                <a:moveTo>
                  <a:pt x="0" y="0"/>
                </a:moveTo>
                <a:lnTo>
                  <a:pt x="16410964" y="0"/>
                </a:lnTo>
                <a:lnTo>
                  <a:pt x="16410964" y="3712980"/>
                </a:lnTo>
                <a:lnTo>
                  <a:pt x="0" y="371298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4" name="Freeform 24"/>
          <p:cNvSpPr/>
          <p:nvPr/>
        </p:nvSpPr>
        <p:spPr>
          <a:xfrm rot="1050506">
            <a:off x="12063162" y="8765966"/>
            <a:ext cx="3413872" cy="3457618"/>
          </a:xfrm>
          <a:custGeom>
            <a:avLst/>
            <a:gdLst/>
            <a:ahLst/>
            <a:cxnLst/>
            <a:rect l="l" t="t" r="r" b="b"/>
            <a:pathLst>
              <a:path w="3413872" h="3457618">
                <a:moveTo>
                  <a:pt x="0" y="0"/>
                </a:moveTo>
                <a:lnTo>
                  <a:pt x="3413872" y="0"/>
                </a:lnTo>
                <a:lnTo>
                  <a:pt x="3413872" y="3457618"/>
                </a:lnTo>
                <a:lnTo>
                  <a:pt x="0" y="34576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013" t="-7088" r="-11018" b="-1549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5" name="Freeform 25"/>
          <p:cNvSpPr/>
          <p:nvPr/>
        </p:nvSpPr>
        <p:spPr>
          <a:xfrm rot="-3189893">
            <a:off x="-1606582" y="8890274"/>
            <a:ext cx="4141508" cy="4194579"/>
          </a:xfrm>
          <a:custGeom>
            <a:avLst/>
            <a:gdLst/>
            <a:ahLst/>
            <a:cxnLst/>
            <a:rect l="l" t="t" r="r" b="b"/>
            <a:pathLst>
              <a:path w="4141508" h="4194579">
                <a:moveTo>
                  <a:pt x="0" y="0"/>
                </a:moveTo>
                <a:lnTo>
                  <a:pt x="4141508" y="0"/>
                </a:lnTo>
                <a:lnTo>
                  <a:pt x="4141508" y="4194579"/>
                </a:lnTo>
                <a:lnTo>
                  <a:pt x="0" y="419457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013" t="-7088" r="-11018" b="-1549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6" name="Freeform 26"/>
          <p:cNvSpPr/>
          <p:nvPr/>
        </p:nvSpPr>
        <p:spPr>
          <a:xfrm rot="1565788">
            <a:off x="1883159" y="7437372"/>
            <a:ext cx="3291629" cy="4501373"/>
          </a:xfrm>
          <a:custGeom>
            <a:avLst/>
            <a:gdLst/>
            <a:ahLst/>
            <a:cxnLst/>
            <a:rect l="l" t="t" r="r" b="b"/>
            <a:pathLst>
              <a:path w="3291629" h="4501373">
                <a:moveTo>
                  <a:pt x="0" y="0"/>
                </a:moveTo>
                <a:lnTo>
                  <a:pt x="3291629" y="0"/>
                </a:lnTo>
                <a:lnTo>
                  <a:pt x="3291629" y="4501373"/>
                </a:lnTo>
                <a:lnTo>
                  <a:pt x="0" y="450137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7" name="Freeform 27"/>
          <p:cNvSpPr/>
          <p:nvPr/>
        </p:nvSpPr>
        <p:spPr>
          <a:xfrm rot="-1274617">
            <a:off x="15778438" y="6713610"/>
            <a:ext cx="483902" cy="539166"/>
          </a:xfrm>
          <a:custGeom>
            <a:avLst/>
            <a:gdLst/>
            <a:ahLst/>
            <a:cxnLst/>
            <a:rect l="l" t="t" r="r" b="b"/>
            <a:pathLst>
              <a:path w="483902" h="539166">
                <a:moveTo>
                  <a:pt x="0" y="0"/>
                </a:moveTo>
                <a:lnTo>
                  <a:pt x="483901" y="0"/>
                </a:lnTo>
                <a:lnTo>
                  <a:pt x="483901" y="539166"/>
                </a:lnTo>
                <a:lnTo>
                  <a:pt x="0" y="53916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8" name="Freeform 28"/>
          <p:cNvSpPr/>
          <p:nvPr/>
        </p:nvSpPr>
        <p:spPr>
          <a:xfrm rot="-812532">
            <a:off x="14127472" y="2259238"/>
            <a:ext cx="2415555" cy="756874"/>
          </a:xfrm>
          <a:custGeom>
            <a:avLst/>
            <a:gdLst/>
            <a:ahLst/>
            <a:cxnLst/>
            <a:rect l="l" t="t" r="r" b="b"/>
            <a:pathLst>
              <a:path w="2415555" h="756874">
                <a:moveTo>
                  <a:pt x="0" y="0"/>
                </a:moveTo>
                <a:lnTo>
                  <a:pt x="2415556" y="0"/>
                </a:lnTo>
                <a:lnTo>
                  <a:pt x="2415556" y="756874"/>
                </a:lnTo>
                <a:lnTo>
                  <a:pt x="0" y="756874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9" name="TextBox 29"/>
          <p:cNvSpPr txBox="1"/>
          <p:nvPr/>
        </p:nvSpPr>
        <p:spPr>
          <a:xfrm rot="-829184">
            <a:off x="13853854" y="1601270"/>
            <a:ext cx="2851963" cy="12725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ctr">
              <a:lnSpc>
                <a:spcPts val="5125"/>
              </a:lnSpc>
            </a:pPr>
            <a:r>
              <a:rPr lang="en-US" sz="3328" b="1" spc="36" dirty="0">
                <a:solidFill>
                  <a:srgbClr val="000000"/>
                </a:solidFill>
                <a:latin typeface="Linotype Feltpen Medium"/>
                <a:ea typeface="Linotype Feltpen Medium"/>
                <a:cs typeface="Linotype Feltpen Medium"/>
                <a:sym typeface="Linotype Feltpen Medium"/>
              </a:rPr>
              <a:t>CHEMICAL EVIDENCE</a:t>
            </a:r>
          </a:p>
        </p:txBody>
      </p:sp>
      <p:sp>
        <p:nvSpPr>
          <p:cNvPr id="30" name="TextBox 30"/>
          <p:cNvSpPr txBox="1"/>
          <p:nvPr/>
        </p:nvSpPr>
        <p:spPr>
          <a:xfrm rot="-829184">
            <a:off x="1837612" y="2233344"/>
            <a:ext cx="2851963" cy="5386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ctr">
              <a:lnSpc>
                <a:spcPts val="4426"/>
              </a:lnSpc>
            </a:pPr>
            <a:r>
              <a:rPr lang="en-US" sz="3000" b="1" spc="36" dirty="0">
                <a:solidFill>
                  <a:srgbClr val="000000"/>
                </a:solidFill>
                <a:latin typeface="Linotype Feltpen Medium"/>
                <a:ea typeface="Linotype Feltpen Medium"/>
                <a:cs typeface="Linotype Feltpen Medium"/>
                <a:sym typeface="Linotype Feltpen Medium"/>
              </a:rPr>
              <a:t>UNKNOWN SUSPEC</a:t>
            </a:r>
            <a:r>
              <a:rPr lang="lt-LT" sz="3000" b="1" spc="36" dirty="0">
                <a:solidFill>
                  <a:srgbClr val="000000"/>
                </a:solidFill>
                <a:latin typeface="Linotype Feltpen Medium"/>
                <a:ea typeface="Linotype Feltpen Medium"/>
                <a:cs typeface="Linotype Feltpen Medium"/>
                <a:sym typeface="Linotype Feltpen Medium"/>
              </a:rPr>
              <a:t>t</a:t>
            </a:r>
            <a:endParaRPr lang="en-US" sz="3000" b="1" spc="36" dirty="0">
              <a:solidFill>
                <a:srgbClr val="000000"/>
              </a:solidFill>
              <a:latin typeface="Linotype Feltpen Medium"/>
              <a:ea typeface="Linotype Feltpen Medium"/>
              <a:cs typeface="Linotype Feltpen Medium"/>
              <a:sym typeface="Linotype Feltpen Medium"/>
            </a:endParaRPr>
          </a:p>
        </p:txBody>
      </p:sp>
    </p:spTree>
    <p:extLst>
      <p:ext uri="{BB962C8B-B14F-4D97-AF65-F5344CB8AC3E}">
        <p14:creationId xmlns:p14="http://schemas.microsoft.com/office/powerpoint/2010/main" val="84570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grpSp>
        <p:nvGrpSpPr>
          <p:cNvPr id="3" name="Group 3"/>
          <p:cNvGrpSpPr/>
          <p:nvPr/>
        </p:nvGrpSpPr>
        <p:grpSpPr>
          <a:xfrm>
            <a:off x="-751471" y="748106"/>
            <a:ext cx="19489548" cy="8705986"/>
            <a:chOff x="0" y="0"/>
            <a:chExt cx="18289320" cy="816984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8289321" cy="8162330"/>
            </a:xfrm>
            <a:custGeom>
              <a:avLst/>
              <a:gdLst/>
              <a:ahLst/>
              <a:cxnLst/>
              <a:rect l="l" t="t" r="r" b="b"/>
              <a:pathLst>
                <a:path w="18289321" h="8162330">
                  <a:moveTo>
                    <a:pt x="18233329" y="7507464"/>
                  </a:moveTo>
                  <a:cubicBezTo>
                    <a:pt x="18233329" y="7507464"/>
                    <a:pt x="18233695" y="7507464"/>
                    <a:pt x="18233695" y="7507253"/>
                  </a:cubicBezTo>
                  <a:cubicBezTo>
                    <a:pt x="18235890" y="7508308"/>
                    <a:pt x="18240282" y="7510625"/>
                    <a:pt x="18255286" y="7517581"/>
                  </a:cubicBezTo>
                  <a:cubicBezTo>
                    <a:pt x="18255286" y="7517580"/>
                    <a:pt x="18254920" y="7517370"/>
                    <a:pt x="18233329" y="7507464"/>
                  </a:cubicBezTo>
                  <a:close/>
                  <a:moveTo>
                    <a:pt x="18289321" y="6892292"/>
                  </a:moveTo>
                  <a:cubicBezTo>
                    <a:pt x="18203320" y="5047196"/>
                    <a:pt x="18268460" y="3107053"/>
                    <a:pt x="18268460" y="1331715"/>
                  </a:cubicBezTo>
                  <a:cubicBezTo>
                    <a:pt x="18253456" y="925182"/>
                    <a:pt x="18234061" y="386090"/>
                    <a:pt x="18269925" y="0"/>
                  </a:cubicBezTo>
                  <a:cubicBezTo>
                    <a:pt x="17997283" y="72708"/>
                    <a:pt x="17858584" y="29294"/>
                    <a:pt x="17560689" y="50369"/>
                  </a:cubicBezTo>
                  <a:cubicBezTo>
                    <a:pt x="17471030" y="90622"/>
                    <a:pt x="17342577" y="158061"/>
                    <a:pt x="17109460" y="167334"/>
                  </a:cubicBezTo>
                  <a:cubicBezTo>
                    <a:pt x="17162889" y="232455"/>
                    <a:pt x="16515502" y="196206"/>
                    <a:pt x="15889708" y="233930"/>
                  </a:cubicBezTo>
                  <a:cubicBezTo>
                    <a:pt x="15856770" y="275026"/>
                    <a:pt x="15665738" y="173445"/>
                    <a:pt x="15161442" y="169020"/>
                  </a:cubicBezTo>
                  <a:cubicBezTo>
                    <a:pt x="15155954" y="195995"/>
                    <a:pt x="14469774" y="254583"/>
                    <a:pt x="13974628" y="167544"/>
                  </a:cubicBezTo>
                  <a:cubicBezTo>
                    <a:pt x="13793476" y="268071"/>
                    <a:pt x="13617815" y="207376"/>
                    <a:pt x="13381769" y="201475"/>
                  </a:cubicBezTo>
                  <a:cubicBezTo>
                    <a:pt x="13043253" y="239831"/>
                    <a:pt x="12576286" y="206111"/>
                    <a:pt x="12149209" y="285563"/>
                  </a:cubicBezTo>
                  <a:cubicBezTo>
                    <a:pt x="11883155" y="221074"/>
                    <a:pt x="11330918" y="330242"/>
                    <a:pt x="11053152" y="326448"/>
                  </a:cubicBezTo>
                  <a:cubicBezTo>
                    <a:pt x="10922870" y="226975"/>
                    <a:pt x="10451145" y="584403"/>
                    <a:pt x="10029556" y="503898"/>
                  </a:cubicBezTo>
                  <a:cubicBezTo>
                    <a:pt x="9824618" y="590094"/>
                    <a:pt x="9666522" y="621284"/>
                    <a:pt x="9501474" y="573866"/>
                  </a:cubicBezTo>
                  <a:cubicBezTo>
                    <a:pt x="9198457" y="615383"/>
                    <a:pt x="8867993" y="605057"/>
                    <a:pt x="8531308" y="571969"/>
                  </a:cubicBezTo>
                  <a:cubicBezTo>
                    <a:pt x="8397732" y="580610"/>
                    <a:pt x="8248786" y="634772"/>
                    <a:pt x="8034697" y="596837"/>
                  </a:cubicBezTo>
                  <a:cubicBezTo>
                    <a:pt x="7746319" y="651843"/>
                    <a:pt x="7305701" y="728766"/>
                    <a:pt x="6837635" y="727923"/>
                  </a:cubicBezTo>
                  <a:cubicBezTo>
                    <a:pt x="6761515" y="774287"/>
                    <a:pt x="6634527" y="761221"/>
                    <a:pt x="6496559" y="812011"/>
                  </a:cubicBezTo>
                  <a:cubicBezTo>
                    <a:pt x="6489605" y="777870"/>
                    <a:pt x="6344685" y="790936"/>
                    <a:pt x="6289058" y="799155"/>
                  </a:cubicBezTo>
                  <a:cubicBezTo>
                    <a:pt x="6276250" y="777870"/>
                    <a:pt x="6217330" y="749630"/>
                    <a:pt x="6179636" y="793887"/>
                  </a:cubicBezTo>
                  <a:cubicBezTo>
                    <a:pt x="6072043" y="727080"/>
                    <a:pt x="5500410" y="880925"/>
                    <a:pt x="4668944" y="942464"/>
                  </a:cubicBezTo>
                  <a:cubicBezTo>
                    <a:pt x="4388618" y="963538"/>
                    <a:pt x="4178190" y="972179"/>
                    <a:pt x="3848824" y="983981"/>
                  </a:cubicBezTo>
                  <a:cubicBezTo>
                    <a:pt x="3644983" y="894413"/>
                    <a:pt x="3398324" y="1008428"/>
                    <a:pt x="3184968" y="1033085"/>
                  </a:cubicBezTo>
                  <a:cubicBezTo>
                    <a:pt x="2846088" y="933191"/>
                    <a:pt x="2399980" y="1145624"/>
                    <a:pt x="1937404" y="1048048"/>
                  </a:cubicBezTo>
                  <a:cubicBezTo>
                    <a:pt x="1477023" y="1150893"/>
                    <a:pt x="1189377" y="1081346"/>
                    <a:pt x="540526" y="1101578"/>
                  </a:cubicBezTo>
                  <a:cubicBezTo>
                    <a:pt x="-95250" y="1214539"/>
                    <a:pt x="162121" y="359114"/>
                    <a:pt x="0" y="5393876"/>
                  </a:cubicBezTo>
                  <a:cubicBezTo>
                    <a:pt x="82341" y="5412000"/>
                    <a:pt x="-2159" y="6533389"/>
                    <a:pt x="47941" y="7901352"/>
                  </a:cubicBezTo>
                  <a:cubicBezTo>
                    <a:pt x="-4191" y="7937389"/>
                    <a:pt x="60384" y="8046557"/>
                    <a:pt x="247756" y="8004407"/>
                  </a:cubicBezTo>
                  <a:cubicBezTo>
                    <a:pt x="314361" y="8051404"/>
                    <a:pt x="384260" y="8066156"/>
                    <a:pt x="569437" y="8089971"/>
                  </a:cubicBezTo>
                  <a:cubicBezTo>
                    <a:pt x="687277" y="8140760"/>
                    <a:pt x="1017740" y="8020003"/>
                    <a:pt x="1280135" y="8114628"/>
                  </a:cubicBezTo>
                  <a:cubicBezTo>
                    <a:pt x="1366136" y="8065735"/>
                    <a:pt x="1405660" y="8148980"/>
                    <a:pt x="1493125" y="8120318"/>
                  </a:cubicBezTo>
                  <a:cubicBezTo>
                    <a:pt x="1515449" y="8122426"/>
                    <a:pt x="1652685" y="8033279"/>
                    <a:pt x="1687085" y="8103248"/>
                  </a:cubicBezTo>
                  <a:cubicBezTo>
                    <a:pt x="1909224" y="8200959"/>
                    <a:pt x="2319834" y="8136757"/>
                    <a:pt x="2589548" y="8104723"/>
                  </a:cubicBezTo>
                  <a:cubicBezTo>
                    <a:pt x="2857432" y="8152563"/>
                    <a:pt x="3008208" y="8195625"/>
                    <a:pt x="3663280" y="8125377"/>
                  </a:cubicBezTo>
                  <a:cubicBezTo>
                    <a:pt x="4041319" y="8197404"/>
                    <a:pt x="4283586" y="8083016"/>
                    <a:pt x="4621369" y="7995766"/>
                  </a:cubicBezTo>
                  <a:cubicBezTo>
                    <a:pt x="4874249" y="8099244"/>
                    <a:pt x="5221913" y="8044660"/>
                    <a:pt x="5841486" y="8069318"/>
                  </a:cubicBezTo>
                  <a:cubicBezTo>
                    <a:pt x="6027395" y="8072900"/>
                    <a:pt x="6233798" y="8208833"/>
                    <a:pt x="6465818" y="8081752"/>
                  </a:cubicBezTo>
                  <a:cubicBezTo>
                    <a:pt x="6610373" y="8165208"/>
                    <a:pt x="6969747" y="8053090"/>
                    <a:pt x="7484290" y="8105356"/>
                  </a:cubicBezTo>
                  <a:cubicBezTo>
                    <a:pt x="7808899" y="7943923"/>
                    <a:pt x="8158393" y="8108095"/>
                    <a:pt x="8562415" y="7979539"/>
                  </a:cubicBezTo>
                  <a:cubicBezTo>
                    <a:pt x="8737710" y="7994292"/>
                    <a:pt x="8895440" y="7846136"/>
                    <a:pt x="9130022" y="7862364"/>
                  </a:cubicBezTo>
                  <a:cubicBezTo>
                    <a:pt x="9435599" y="7845504"/>
                    <a:pt x="9770821" y="7770056"/>
                    <a:pt x="10173379" y="7810941"/>
                  </a:cubicBezTo>
                  <a:cubicBezTo>
                    <a:pt x="10495426" y="7759097"/>
                    <a:pt x="11003747" y="7706410"/>
                    <a:pt x="11445830" y="7825483"/>
                  </a:cubicBezTo>
                  <a:cubicBezTo>
                    <a:pt x="11431923" y="7761415"/>
                    <a:pt x="11932559" y="7781437"/>
                    <a:pt x="12286445" y="7738022"/>
                  </a:cubicBezTo>
                  <a:cubicBezTo>
                    <a:pt x="12258265" y="7685967"/>
                    <a:pt x="12499434" y="7752774"/>
                    <a:pt x="12598610" y="7708307"/>
                  </a:cubicBezTo>
                  <a:cubicBezTo>
                    <a:pt x="12680586" y="7646347"/>
                    <a:pt x="12796962" y="7681331"/>
                    <a:pt x="12912971" y="7661521"/>
                  </a:cubicBezTo>
                  <a:cubicBezTo>
                    <a:pt x="12911874" y="7612628"/>
                    <a:pt x="12968598" y="7693133"/>
                    <a:pt x="13090097" y="7640446"/>
                  </a:cubicBezTo>
                  <a:cubicBezTo>
                    <a:pt x="13083144" y="7649508"/>
                    <a:pt x="13215989" y="7550035"/>
                    <a:pt x="13282594" y="7582912"/>
                  </a:cubicBezTo>
                  <a:cubicBezTo>
                    <a:pt x="13549013" y="7619792"/>
                    <a:pt x="13763834" y="7616210"/>
                    <a:pt x="14126868" y="7530015"/>
                  </a:cubicBezTo>
                  <a:cubicBezTo>
                    <a:pt x="14390726" y="7622743"/>
                    <a:pt x="14845250" y="7509150"/>
                    <a:pt x="15117527" y="7473112"/>
                  </a:cubicBezTo>
                  <a:cubicBezTo>
                    <a:pt x="15129970" y="7382491"/>
                    <a:pt x="16093548" y="7404830"/>
                    <a:pt x="16850723" y="7551510"/>
                  </a:cubicBezTo>
                  <a:cubicBezTo>
                    <a:pt x="17126293" y="7564366"/>
                    <a:pt x="17289878" y="7497559"/>
                    <a:pt x="17565081" y="7560363"/>
                  </a:cubicBezTo>
                  <a:cubicBezTo>
                    <a:pt x="17712564" y="7498824"/>
                    <a:pt x="17925188" y="7515473"/>
                    <a:pt x="18200026" y="7507253"/>
                  </a:cubicBezTo>
                  <a:cubicBezTo>
                    <a:pt x="18213200" y="7510414"/>
                    <a:pt x="18223813" y="7510414"/>
                    <a:pt x="18232961" y="7507464"/>
                  </a:cubicBezTo>
                  <a:cubicBezTo>
                    <a:pt x="18231498" y="7506832"/>
                    <a:pt x="18230400" y="7506410"/>
                    <a:pt x="18228937" y="7505567"/>
                  </a:cubicBezTo>
                  <a:cubicBezTo>
                    <a:pt x="18231498" y="7506410"/>
                    <a:pt x="18231864" y="7506410"/>
                    <a:pt x="18233329" y="7507253"/>
                  </a:cubicBezTo>
                  <a:cubicBezTo>
                    <a:pt x="18302146" y="7476062"/>
                    <a:pt x="18218690" y="7136337"/>
                    <a:pt x="18289321" y="6892292"/>
                  </a:cubicBezTo>
                  <a:close/>
                </a:path>
              </a:pathLst>
            </a:custGeom>
            <a:blipFill>
              <a:blip r:embed="rId3"/>
              <a:stretch>
                <a:fillRect t="-59934" b="-59934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-76200" y="2832232"/>
            <a:ext cx="17297400" cy="50783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endParaRPr lang="en-US" sz="3300" b="1" dirty="0">
              <a:solidFill>
                <a:srgbClr val="000000"/>
              </a:solidFill>
              <a:latin typeface="Bitter Bold"/>
              <a:ea typeface="Bitter Bold"/>
              <a:cs typeface="Bitter Bold"/>
              <a:sym typeface="Bitter Bold"/>
            </a:endParaRPr>
          </a:p>
        </p:txBody>
      </p:sp>
      <p:sp>
        <p:nvSpPr>
          <p:cNvPr id="7" name="AutoShape 7"/>
          <p:cNvSpPr/>
          <p:nvPr/>
        </p:nvSpPr>
        <p:spPr>
          <a:xfrm flipH="1" flipV="1">
            <a:off x="4320999" y="924650"/>
            <a:ext cx="10409386" cy="1935660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8" name="AutoShape 8"/>
          <p:cNvSpPr/>
          <p:nvPr/>
        </p:nvSpPr>
        <p:spPr>
          <a:xfrm flipV="1">
            <a:off x="14590025" y="18591"/>
            <a:ext cx="4610665" cy="2841720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9" name="Freeform 9"/>
          <p:cNvSpPr/>
          <p:nvPr/>
        </p:nvSpPr>
        <p:spPr>
          <a:xfrm>
            <a:off x="4267200" y="205530"/>
            <a:ext cx="672997" cy="749858"/>
          </a:xfrm>
          <a:custGeom>
            <a:avLst/>
            <a:gdLst/>
            <a:ahLst/>
            <a:cxnLst/>
            <a:rect l="l" t="t" r="r" b="b"/>
            <a:pathLst>
              <a:path w="672997" h="749858">
                <a:moveTo>
                  <a:pt x="0" y="0"/>
                </a:moveTo>
                <a:lnTo>
                  <a:pt x="672997" y="0"/>
                </a:lnTo>
                <a:lnTo>
                  <a:pt x="672997" y="749857"/>
                </a:lnTo>
                <a:lnTo>
                  <a:pt x="0" y="74985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0" name="TextBox 10"/>
          <p:cNvSpPr txBox="1"/>
          <p:nvPr/>
        </p:nvSpPr>
        <p:spPr>
          <a:xfrm>
            <a:off x="1805247" y="4805358"/>
            <a:ext cx="7695167" cy="5185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324"/>
              </a:lnSpc>
            </a:pPr>
            <a:endParaRPr lang="en-US" sz="3088" spc="74" dirty="0">
              <a:solidFill>
                <a:srgbClr val="000000"/>
              </a:solidFill>
              <a:latin typeface="Bitter"/>
              <a:ea typeface="Bitter"/>
              <a:cs typeface="Bitter"/>
              <a:sym typeface="Bitter"/>
            </a:endParaRPr>
          </a:p>
        </p:txBody>
      </p:sp>
      <p:sp>
        <p:nvSpPr>
          <p:cNvPr id="11" name="Freeform 11"/>
          <p:cNvSpPr/>
          <p:nvPr/>
        </p:nvSpPr>
        <p:spPr>
          <a:xfrm rot="-2362022">
            <a:off x="4430074" y="8873045"/>
            <a:ext cx="1020245" cy="1146081"/>
          </a:xfrm>
          <a:custGeom>
            <a:avLst/>
            <a:gdLst/>
            <a:ahLst/>
            <a:cxnLst/>
            <a:rect l="l" t="t" r="r" b="b"/>
            <a:pathLst>
              <a:path w="2040489" h="2292161">
                <a:moveTo>
                  <a:pt x="0" y="0"/>
                </a:moveTo>
                <a:lnTo>
                  <a:pt x="2040488" y="0"/>
                </a:lnTo>
                <a:lnTo>
                  <a:pt x="2040488" y="2292161"/>
                </a:lnTo>
                <a:lnTo>
                  <a:pt x="0" y="229216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3897" t="-6185" r="-15287" b="-881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2" name="Freeform 12"/>
          <p:cNvSpPr/>
          <p:nvPr/>
        </p:nvSpPr>
        <p:spPr>
          <a:xfrm>
            <a:off x="14393887" y="2222712"/>
            <a:ext cx="672997" cy="749858"/>
          </a:xfrm>
          <a:custGeom>
            <a:avLst/>
            <a:gdLst/>
            <a:ahLst/>
            <a:cxnLst/>
            <a:rect l="l" t="t" r="r" b="b"/>
            <a:pathLst>
              <a:path w="672997" h="749858">
                <a:moveTo>
                  <a:pt x="0" y="0"/>
                </a:moveTo>
                <a:lnTo>
                  <a:pt x="672997" y="0"/>
                </a:lnTo>
                <a:lnTo>
                  <a:pt x="672997" y="749858"/>
                </a:lnTo>
                <a:lnTo>
                  <a:pt x="0" y="7498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3" name="AutoShape 13"/>
          <p:cNvSpPr/>
          <p:nvPr/>
        </p:nvSpPr>
        <p:spPr>
          <a:xfrm flipV="1">
            <a:off x="-1487900" y="924650"/>
            <a:ext cx="5808899" cy="2379800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4" name="Freeform 14"/>
          <p:cNvSpPr/>
          <p:nvPr/>
        </p:nvSpPr>
        <p:spPr>
          <a:xfrm rot="-2700000">
            <a:off x="12611732" y="359172"/>
            <a:ext cx="2040489" cy="2292161"/>
          </a:xfrm>
          <a:custGeom>
            <a:avLst/>
            <a:gdLst/>
            <a:ahLst/>
            <a:cxnLst/>
            <a:rect l="l" t="t" r="r" b="b"/>
            <a:pathLst>
              <a:path w="2040489" h="2292161">
                <a:moveTo>
                  <a:pt x="0" y="0"/>
                </a:moveTo>
                <a:lnTo>
                  <a:pt x="2040489" y="0"/>
                </a:lnTo>
                <a:lnTo>
                  <a:pt x="2040489" y="2292161"/>
                </a:lnTo>
                <a:lnTo>
                  <a:pt x="0" y="229216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3897" t="-6185" r="-15287" b="-881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5" name="Stačiakampis 14"/>
          <p:cNvSpPr/>
          <p:nvPr/>
        </p:nvSpPr>
        <p:spPr>
          <a:xfrm>
            <a:off x="228599" y="2972570"/>
            <a:ext cx="14935201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lt-LT" sz="3300" b="1" dirty="0">
                <a:solidFill>
                  <a:prstClr val="black"/>
                </a:solidFill>
              </a:rPr>
              <a:t>Pamokos tikslas</a:t>
            </a:r>
            <a:r>
              <a:rPr lang="lt-LT" sz="3300" dirty="0">
                <a:solidFill>
                  <a:prstClr val="black"/>
                </a:solidFill>
              </a:rPr>
              <a:t> – ugdyti gebėjimą taikyti </a:t>
            </a:r>
            <a:r>
              <a:rPr lang="lt-LT" sz="3300" u="sng" dirty="0">
                <a:solidFill>
                  <a:prstClr val="black"/>
                </a:solidFill>
              </a:rPr>
              <a:t>metalų aktyvumo eilę </a:t>
            </a:r>
            <a:r>
              <a:rPr lang="lt-LT" sz="3300" dirty="0">
                <a:solidFill>
                  <a:prstClr val="black"/>
                </a:solidFill>
              </a:rPr>
              <a:t>analizuojant eksperimentinius duomenis ir </a:t>
            </a:r>
            <a:r>
              <a:rPr lang="lt-LT" sz="3300" u="sng" dirty="0">
                <a:solidFill>
                  <a:prstClr val="black"/>
                </a:solidFill>
              </a:rPr>
              <a:t>komunikuoti užsienio kalba</a:t>
            </a:r>
            <a:r>
              <a:rPr lang="lt-LT" sz="3300" dirty="0">
                <a:solidFill>
                  <a:prstClr val="black"/>
                </a:solidFill>
              </a:rPr>
              <a:t>, pagrindžiant nežinomų metalų tapatybę moksliniais argumentais.</a:t>
            </a:r>
          </a:p>
          <a:p>
            <a:pPr lvl="0"/>
            <a:endParaRPr lang="lt-LT" sz="3300" b="1" dirty="0">
              <a:solidFill>
                <a:prstClr val="black"/>
              </a:solidFill>
              <a:latin typeface="Bitter Bold"/>
              <a:ea typeface="Bitter Bold"/>
              <a:cs typeface="Bitter Bold"/>
              <a:sym typeface="Bitter Bold"/>
            </a:endParaRPr>
          </a:p>
          <a:p>
            <a:pPr lvl="0"/>
            <a:r>
              <a:rPr lang="lt-LT" sz="3300" b="1" dirty="0"/>
              <a:t>Pamokos uždaviniai:</a:t>
            </a:r>
            <a:r>
              <a:rPr lang="lt-LT" sz="3300" dirty="0"/>
              <a:t/>
            </a:r>
            <a:br>
              <a:rPr lang="lt-LT" sz="3300" dirty="0"/>
            </a:br>
            <a:r>
              <a:rPr lang="lt-LT" sz="3300" dirty="0"/>
              <a:t>Analizuodami atliktų bandymų rezultatus (reakcijas su HCl, CuSO₄ ir ZnCl₂ tirpalais) ir remdamiesi metalų aktyvumo eile, dirbdami grupėse, atrinkite svarbiausius pastebėjimus, nustatykite nežinomų metalų tapatybę ir parenkite struktūruotą išvados pristatymą anglų kalba, ugdydami gamtamokslinę, kritinio mąstymo ir komunikavimo užsienio kalba kompetencijas.</a:t>
            </a:r>
          </a:p>
          <a:p>
            <a:pPr lvl="0"/>
            <a:r>
              <a:rPr lang="lt-LT" sz="3300" b="1" dirty="0">
                <a:solidFill>
                  <a:prstClr val="black"/>
                </a:solidFill>
                <a:latin typeface="+mj-lt"/>
                <a:ea typeface="Bitter Bold"/>
                <a:cs typeface="Bitter Bold"/>
                <a:sym typeface="Bitter Bold"/>
              </a:rPr>
              <a:t>Vertinimas: </a:t>
            </a:r>
            <a:r>
              <a:rPr lang="lt-LT" sz="3300" dirty="0">
                <a:solidFill>
                  <a:prstClr val="black"/>
                </a:solidFill>
                <a:latin typeface="+mj-lt"/>
                <a:ea typeface="Bitter Bold"/>
                <a:cs typeface="Bitter Bold"/>
                <a:sym typeface="Bitter Bold"/>
              </a:rPr>
              <a:t>kaupiamasis (naudojant formuojamąjį ir įsivertinimo būdus).</a:t>
            </a:r>
          </a:p>
          <a:p>
            <a:pPr lvl="0" algn="just"/>
            <a:endParaRPr lang="en-US" sz="3300" b="1" dirty="0">
              <a:solidFill>
                <a:srgbClr val="000000"/>
              </a:solidFill>
              <a:latin typeface="Bitter Bold"/>
              <a:ea typeface="Bitter Bold"/>
              <a:cs typeface="Bitter Bold"/>
              <a:sym typeface="Bitter Bold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731480">
            <a:off x="13658077" y="4439499"/>
            <a:ext cx="5854741" cy="4673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grpSp>
        <p:nvGrpSpPr>
          <p:cNvPr id="3" name="Group 3"/>
          <p:cNvGrpSpPr/>
          <p:nvPr/>
        </p:nvGrpSpPr>
        <p:grpSpPr>
          <a:xfrm>
            <a:off x="-1394429" y="-114300"/>
            <a:ext cx="16198279" cy="10401300"/>
            <a:chOff x="65599" y="-120218"/>
            <a:chExt cx="12897210" cy="12338119"/>
          </a:xfrm>
        </p:grpSpPr>
        <p:sp>
          <p:nvSpPr>
            <p:cNvPr id="4" name="Freeform 4"/>
            <p:cNvSpPr/>
            <p:nvPr/>
          </p:nvSpPr>
          <p:spPr>
            <a:xfrm>
              <a:off x="65599" y="-120218"/>
              <a:ext cx="12897210" cy="12338119"/>
            </a:xfrm>
            <a:custGeom>
              <a:avLst/>
              <a:gdLst/>
              <a:ahLst/>
              <a:cxnLst/>
              <a:rect l="l" t="t" r="r" b="b"/>
              <a:pathLst>
                <a:path w="12897210" h="12060002">
                  <a:moveTo>
                    <a:pt x="12887116" y="715145"/>
                  </a:moveTo>
                  <a:cubicBezTo>
                    <a:pt x="12855734" y="747757"/>
                    <a:pt x="12737989" y="1023872"/>
                    <a:pt x="12772742" y="1085292"/>
                  </a:cubicBezTo>
                  <a:cubicBezTo>
                    <a:pt x="12810348" y="1073606"/>
                    <a:pt x="12628803" y="1245906"/>
                    <a:pt x="12722428" y="1455167"/>
                  </a:cubicBezTo>
                  <a:cubicBezTo>
                    <a:pt x="12695715" y="1493486"/>
                    <a:pt x="12867924" y="1532349"/>
                    <a:pt x="12853659" y="1613336"/>
                  </a:cubicBezTo>
                  <a:cubicBezTo>
                    <a:pt x="12828502" y="1654373"/>
                    <a:pt x="12737211" y="1641056"/>
                    <a:pt x="12810348" y="1696768"/>
                  </a:cubicBezTo>
                  <a:cubicBezTo>
                    <a:pt x="12825650" y="1877494"/>
                    <a:pt x="12909868" y="1945707"/>
                    <a:pt x="12611686" y="2446303"/>
                  </a:cubicBezTo>
                  <a:cubicBezTo>
                    <a:pt x="12550998" y="2437878"/>
                    <a:pt x="12385792" y="2988479"/>
                    <a:pt x="12157564" y="3400206"/>
                  </a:cubicBezTo>
                  <a:cubicBezTo>
                    <a:pt x="12190502" y="3477931"/>
                    <a:pt x="12227069" y="3513533"/>
                    <a:pt x="12150042" y="3656211"/>
                  </a:cubicBezTo>
                  <a:cubicBezTo>
                    <a:pt x="12163529" y="3692084"/>
                    <a:pt x="12294501" y="3756221"/>
                    <a:pt x="12226292" y="3851068"/>
                  </a:cubicBezTo>
                  <a:cubicBezTo>
                    <a:pt x="12153933" y="4030163"/>
                    <a:pt x="12157305" y="4447326"/>
                    <a:pt x="12247559" y="4514452"/>
                  </a:cubicBezTo>
                  <a:cubicBezTo>
                    <a:pt x="12299688" y="4495701"/>
                    <a:pt x="12117105" y="4850900"/>
                    <a:pt x="12212806" y="4869924"/>
                  </a:cubicBezTo>
                  <a:cubicBezTo>
                    <a:pt x="12181683" y="4992491"/>
                    <a:pt x="12305653" y="5063694"/>
                    <a:pt x="12039040" y="5322960"/>
                  </a:cubicBezTo>
                  <a:cubicBezTo>
                    <a:pt x="11830783" y="5453408"/>
                    <a:pt x="12081315" y="5557495"/>
                    <a:pt x="11877984" y="5743384"/>
                  </a:cubicBezTo>
                  <a:cubicBezTo>
                    <a:pt x="11960717" y="5815674"/>
                    <a:pt x="11754534" y="5864049"/>
                    <a:pt x="11902623" y="6204845"/>
                  </a:cubicBezTo>
                  <a:cubicBezTo>
                    <a:pt x="11922075" y="6224956"/>
                    <a:pt x="11807701" y="6329586"/>
                    <a:pt x="11773207" y="6418726"/>
                  </a:cubicBezTo>
                  <a:cubicBezTo>
                    <a:pt x="11866055" y="6524987"/>
                    <a:pt x="11763353" y="6517921"/>
                    <a:pt x="11731712" y="6702723"/>
                  </a:cubicBezTo>
                  <a:cubicBezTo>
                    <a:pt x="11562356" y="6841596"/>
                    <a:pt x="11568062" y="6906005"/>
                    <a:pt x="11407524" y="7114994"/>
                  </a:cubicBezTo>
                  <a:cubicBezTo>
                    <a:pt x="11454207" y="7099503"/>
                    <a:pt x="11511264" y="7203046"/>
                    <a:pt x="11374068" y="7445735"/>
                  </a:cubicBezTo>
                  <a:cubicBezTo>
                    <a:pt x="11364990" y="7487859"/>
                    <a:pt x="11179815" y="7528624"/>
                    <a:pt x="11134169" y="7624830"/>
                  </a:cubicBezTo>
                  <a:cubicBezTo>
                    <a:pt x="11072703" y="7668312"/>
                    <a:pt x="11197969" y="7737070"/>
                    <a:pt x="11058698" y="7739244"/>
                  </a:cubicBezTo>
                  <a:cubicBezTo>
                    <a:pt x="11076334" y="7838167"/>
                    <a:pt x="10963776" y="7814523"/>
                    <a:pt x="10935767" y="7857463"/>
                  </a:cubicBezTo>
                  <a:cubicBezTo>
                    <a:pt x="11024205" y="7915077"/>
                    <a:pt x="10957812" y="7903119"/>
                    <a:pt x="11029651" y="7935732"/>
                  </a:cubicBezTo>
                  <a:cubicBezTo>
                    <a:pt x="11024983" y="8090095"/>
                    <a:pt x="10810760" y="8312945"/>
                    <a:pt x="10823727" y="8504812"/>
                  </a:cubicBezTo>
                  <a:cubicBezTo>
                    <a:pt x="10749294" y="8693147"/>
                    <a:pt x="10803238" y="8770057"/>
                    <a:pt x="10695868" y="8976329"/>
                  </a:cubicBezTo>
                  <a:cubicBezTo>
                    <a:pt x="10771857" y="9000788"/>
                    <a:pt x="10717394" y="9030138"/>
                    <a:pt x="10629475" y="9197004"/>
                  </a:cubicBezTo>
                  <a:cubicBezTo>
                    <a:pt x="10722581" y="9252173"/>
                    <a:pt x="10687828" y="9378000"/>
                    <a:pt x="10590313" y="9525299"/>
                  </a:cubicBezTo>
                  <a:cubicBezTo>
                    <a:pt x="10755518" y="9626396"/>
                    <a:pt x="10660077" y="9943005"/>
                    <a:pt x="10569305" y="10069377"/>
                  </a:cubicBezTo>
                  <a:cubicBezTo>
                    <a:pt x="10596277" y="10174007"/>
                    <a:pt x="10551669" y="10284889"/>
                    <a:pt x="10439630" y="10378105"/>
                  </a:cubicBezTo>
                  <a:cubicBezTo>
                    <a:pt x="10361047" y="10593888"/>
                    <a:pt x="10331481" y="10772439"/>
                    <a:pt x="10008331" y="10991755"/>
                  </a:cubicBezTo>
                  <a:cubicBezTo>
                    <a:pt x="9917299" y="11160523"/>
                    <a:pt x="9925080" y="11270316"/>
                    <a:pt x="9745869" y="11495612"/>
                  </a:cubicBezTo>
                  <a:cubicBezTo>
                    <a:pt x="9674548" y="11575240"/>
                    <a:pt x="9589221" y="11486372"/>
                    <a:pt x="9605042" y="11628506"/>
                  </a:cubicBezTo>
                  <a:cubicBezTo>
                    <a:pt x="9504415" y="11668456"/>
                    <a:pt x="9634090" y="11794012"/>
                    <a:pt x="9401970" y="11900817"/>
                  </a:cubicBezTo>
                  <a:cubicBezTo>
                    <a:pt x="9440355" y="12029634"/>
                    <a:pt x="9544873" y="12083837"/>
                    <a:pt x="9114352" y="12050289"/>
                  </a:cubicBezTo>
                  <a:cubicBezTo>
                    <a:pt x="6269024" y="12044310"/>
                    <a:pt x="3493460" y="12067954"/>
                    <a:pt x="515863" y="12041321"/>
                  </a:cubicBezTo>
                  <a:cubicBezTo>
                    <a:pt x="346767" y="12025015"/>
                    <a:pt x="-63006" y="12144288"/>
                    <a:pt x="26470" y="11821460"/>
                  </a:cubicBezTo>
                  <a:cubicBezTo>
                    <a:pt x="48774" y="8301530"/>
                    <a:pt x="-9320" y="4691373"/>
                    <a:pt x="1313" y="1182041"/>
                  </a:cubicBezTo>
                  <a:cubicBezTo>
                    <a:pt x="318239" y="-216280"/>
                    <a:pt x="-1286069" y="87906"/>
                    <a:pt x="10414992" y="5560"/>
                  </a:cubicBezTo>
                  <a:cubicBezTo>
                    <a:pt x="11143765" y="22953"/>
                    <a:pt x="12195948" y="-30352"/>
                    <a:pt x="12850029" y="28660"/>
                  </a:cubicBezTo>
                  <a:cubicBezTo>
                    <a:pt x="12910376" y="56652"/>
                    <a:pt x="12900470" y="655899"/>
                    <a:pt x="12887116" y="715145"/>
                  </a:cubicBezTo>
                  <a:close/>
                </a:path>
              </a:pathLst>
            </a:custGeom>
            <a:blipFill>
              <a:blip r:embed="rId3"/>
              <a:stretch>
                <a:fillRect l="9067" t="-663" b="-2424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5" name="Freeform 5"/>
          <p:cNvSpPr/>
          <p:nvPr/>
        </p:nvSpPr>
        <p:spPr>
          <a:xfrm rot="19894222">
            <a:off x="11685720" y="600992"/>
            <a:ext cx="7559393" cy="6606138"/>
          </a:xfrm>
          <a:custGeom>
            <a:avLst/>
            <a:gdLst/>
            <a:ahLst/>
            <a:cxnLst/>
            <a:rect l="l" t="t" r="r" b="b"/>
            <a:pathLst>
              <a:path w="7734565" h="7833679">
                <a:moveTo>
                  <a:pt x="0" y="0"/>
                </a:moveTo>
                <a:lnTo>
                  <a:pt x="7734565" y="0"/>
                </a:lnTo>
                <a:lnTo>
                  <a:pt x="7734565" y="7833680"/>
                </a:lnTo>
                <a:lnTo>
                  <a:pt x="0" y="783368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8013" t="-7088" r="-11018" b="-1549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6" name="AutoShape 6"/>
          <p:cNvSpPr/>
          <p:nvPr/>
        </p:nvSpPr>
        <p:spPr>
          <a:xfrm flipH="1" flipV="1">
            <a:off x="5029199" y="-114300"/>
            <a:ext cx="9792795" cy="1981200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1" name="TextBox 11"/>
          <p:cNvSpPr txBox="1"/>
          <p:nvPr/>
        </p:nvSpPr>
        <p:spPr>
          <a:xfrm>
            <a:off x="1471493" y="1964289"/>
            <a:ext cx="7940251" cy="11164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168"/>
              </a:lnSpc>
            </a:pPr>
            <a:endParaRPr lang="en-US" sz="4000" b="1" dirty="0">
              <a:solidFill>
                <a:srgbClr val="000000"/>
              </a:solidFill>
              <a:latin typeface="+mj-lt"/>
              <a:ea typeface="Bitter Bold"/>
              <a:cs typeface="Bitter Bold"/>
              <a:sym typeface="Bitter Bold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379931" y="1083106"/>
            <a:ext cx="11432292" cy="80073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820"/>
              </a:lnSpc>
            </a:pPr>
            <a:r>
              <a:rPr lang="en-US" sz="3300" dirty="0"/>
              <a:t>Something strange has been happening in a usually quiet town.</a:t>
            </a:r>
          </a:p>
          <a:p>
            <a:pPr algn="just">
              <a:lnSpc>
                <a:spcPts val="3820"/>
              </a:lnSpc>
            </a:pPr>
            <a:r>
              <a:rPr lang="en-US" sz="3300" dirty="0"/>
              <a:t>During the last few weeks, several metal structures have been damaged:</a:t>
            </a:r>
          </a:p>
          <a:p>
            <a:pPr marL="457200" indent="-457200" algn="just">
              <a:lnSpc>
                <a:spcPts val="3820"/>
              </a:lnSpc>
              <a:buFont typeface="Arial" panose="020B0604020202020204" pitchFamily="34" charset="0"/>
              <a:buChar char="•"/>
            </a:pPr>
            <a:r>
              <a:rPr lang="en-US" sz="3300" b="1" dirty="0"/>
              <a:t>gates </a:t>
            </a:r>
            <a:r>
              <a:rPr lang="en-US" sz="3300" dirty="0"/>
              <a:t>were</a:t>
            </a:r>
            <a:r>
              <a:rPr lang="en-US" sz="3300" b="1" dirty="0"/>
              <a:t> weakened</a:t>
            </a:r>
          </a:p>
          <a:p>
            <a:pPr marL="457200" indent="-457200" algn="just">
              <a:lnSpc>
                <a:spcPts val="3820"/>
              </a:lnSpc>
              <a:buFont typeface="Arial" panose="020B0604020202020204" pitchFamily="34" charset="0"/>
              <a:buChar char="•"/>
            </a:pPr>
            <a:r>
              <a:rPr lang="en-US" sz="3300" b="1" dirty="0"/>
              <a:t>locks </a:t>
            </a:r>
            <a:r>
              <a:rPr lang="en-US" sz="3300" dirty="0"/>
              <a:t>were</a:t>
            </a:r>
            <a:r>
              <a:rPr lang="en-US" sz="3300" b="1" dirty="0"/>
              <a:t> destroyed</a:t>
            </a:r>
          </a:p>
          <a:p>
            <a:pPr marL="457200" indent="-457200" algn="just">
              <a:lnSpc>
                <a:spcPts val="3820"/>
              </a:lnSpc>
              <a:buFont typeface="Arial" panose="020B0604020202020204" pitchFamily="34" charset="0"/>
              <a:buChar char="•"/>
            </a:pPr>
            <a:r>
              <a:rPr lang="en-US" sz="3300" b="1" dirty="0"/>
              <a:t>parts of buildings </a:t>
            </a:r>
            <a:r>
              <a:rPr lang="en-US" sz="3300" dirty="0"/>
              <a:t>were </a:t>
            </a:r>
            <a:r>
              <a:rPr lang="en-US" sz="3300" b="1" dirty="0"/>
              <a:t>affected</a:t>
            </a:r>
          </a:p>
          <a:p>
            <a:pPr algn="just">
              <a:lnSpc>
                <a:spcPts val="3820"/>
              </a:lnSpc>
            </a:pPr>
            <a:r>
              <a:rPr lang="en-US" sz="3300" dirty="0"/>
              <a:t>However,</a:t>
            </a:r>
            <a:r>
              <a:rPr lang="en-US" sz="3300" b="1" dirty="0"/>
              <a:t> investigators </a:t>
            </a:r>
            <a:r>
              <a:rPr lang="en-US" sz="3300" dirty="0"/>
              <a:t>noticed something </a:t>
            </a:r>
            <a:r>
              <a:rPr lang="en-US" sz="3300" b="1" dirty="0"/>
              <a:t>unusual</a:t>
            </a:r>
            <a:r>
              <a:rPr lang="en-US" sz="3300" dirty="0"/>
              <a:t>. There were </a:t>
            </a:r>
            <a:r>
              <a:rPr lang="en-US" sz="3300" b="1" dirty="0"/>
              <a:t>almost no signs </a:t>
            </a:r>
            <a:r>
              <a:rPr lang="en-US" sz="3300" dirty="0"/>
              <a:t>of </a:t>
            </a:r>
            <a:r>
              <a:rPr lang="en-US" sz="3300" b="1" dirty="0"/>
              <a:t>forced entry</a:t>
            </a:r>
            <a:r>
              <a:rPr lang="en-US" sz="3300" dirty="0"/>
              <a:t>.</a:t>
            </a:r>
          </a:p>
          <a:p>
            <a:pPr algn="just">
              <a:lnSpc>
                <a:spcPts val="3820"/>
              </a:lnSpc>
            </a:pPr>
            <a:r>
              <a:rPr lang="en-US" sz="3300" dirty="0"/>
              <a:t>Instead, they found:</a:t>
            </a:r>
          </a:p>
          <a:p>
            <a:pPr marL="457200" indent="-457200" algn="just">
              <a:lnSpc>
                <a:spcPts val="3820"/>
              </a:lnSpc>
              <a:buFont typeface="Arial" panose="020B0604020202020204" pitchFamily="34" charset="0"/>
              <a:buChar char="•"/>
            </a:pPr>
            <a:r>
              <a:rPr lang="en-US" sz="3300" b="1" dirty="0"/>
              <a:t>metal fragments</a:t>
            </a:r>
          </a:p>
          <a:p>
            <a:pPr marL="457200" indent="-457200" algn="just">
              <a:lnSpc>
                <a:spcPts val="3820"/>
              </a:lnSpc>
              <a:buFont typeface="Arial" panose="020B0604020202020204" pitchFamily="34" charset="0"/>
              <a:buChar char="•"/>
            </a:pPr>
            <a:r>
              <a:rPr lang="en-US" sz="3300" b="1" dirty="0"/>
              <a:t>traces</a:t>
            </a:r>
            <a:r>
              <a:rPr lang="en-US" sz="3300" dirty="0"/>
              <a:t> of </a:t>
            </a:r>
            <a:r>
              <a:rPr lang="en-US" sz="3300" b="1" dirty="0"/>
              <a:t>chemical reactions</a:t>
            </a:r>
          </a:p>
          <a:p>
            <a:pPr algn="just"/>
            <a:r>
              <a:rPr lang="en-US" sz="3300" dirty="0"/>
              <a:t>Scientists believe that </a:t>
            </a:r>
            <a:r>
              <a:rPr lang="en-US" sz="3300" b="1" dirty="0"/>
              <a:t>the culprits </a:t>
            </a:r>
            <a:r>
              <a:rPr lang="en-US" sz="3300" dirty="0"/>
              <a:t>come from </a:t>
            </a:r>
            <a:r>
              <a:rPr lang="en-US" sz="3300" b="1" dirty="0"/>
              <a:t>the world of metals.</a:t>
            </a:r>
            <a:endParaRPr lang="lt-LT" sz="3300" b="1" dirty="0"/>
          </a:p>
          <a:p>
            <a:pPr algn="just"/>
            <a:endParaRPr lang="lt-LT" sz="3300" b="1" dirty="0"/>
          </a:p>
          <a:p>
            <a:pPr algn="just"/>
            <a:endParaRPr lang="en-US" sz="1000" b="1" dirty="0"/>
          </a:p>
          <a:p>
            <a:pPr algn="just"/>
            <a:r>
              <a:rPr lang="lt-LT" sz="2400" i="1" dirty="0"/>
              <a:t>Įprastai ramiame miestelyje pastarosiomis savaitėmis įvyko keli paslaptingi nusikaltimai: apgadinti metaliniai vartai, suardytos spynos, susilpnintos konstrukcijos, tačiau įsilaužimo požymių beveik nėra. Kiekvienoje vietoje rasti metalo fragmentai ir cheminės reakcijos pėdsakai. Manoma, kad įvykių kaltininkai yra iš „metalų pasaulio“.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93787">
            <a:off x="12593188" y="2013987"/>
            <a:ext cx="5858810" cy="3905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17515E9-4B3B-E885-96EC-A9A358A682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03851" y="680905"/>
            <a:ext cx="4797968" cy="12132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grpSp>
        <p:nvGrpSpPr>
          <p:cNvPr id="3" name="Group 3"/>
          <p:cNvGrpSpPr/>
          <p:nvPr/>
        </p:nvGrpSpPr>
        <p:grpSpPr>
          <a:xfrm>
            <a:off x="-152401" y="748106"/>
            <a:ext cx="18821401" cy="8697979"/>
            <a:chOff x="143643" y="0"/>
            <a:chExt cx="18145678" cy="8162330"/>
          </a:xfrm>
        </p:grpSpPr>
        <p:sp>
          <p:nvSpPr>
            <p:cNvPr id="4" name="Freeform 4"/>
            <p:cNvSpPr/>
            <p:nvPr/>
          </p:nvSpPr>
          <p:spPr>
            <a:xfrm>
              <a:off x="143643" y="0"/>
              <a:ext cx="18145678" cy="8162330"/>
            </a:xfrm>
            <a:custGeom>
              <a:avLst/>
              <a:gdLst/>
              <a:ahLst/>
              <a:cxnLst/>
              <a:rect l="l" t="t" r="r" b="b"/>
              <a:pathLst>
                <a:path w="18289321" h="8162330">
                  <a:moveTo>
                    <a:pt x="18233329" y="7507464"/>
                  </a:moveTo>
                  <a:cubicBezTo>
                    <a:pt x="18233329" y="7507464"/>
                    <a:pt x="18233695" y="7507464"/>
                    <a:pt x="18233695" y="7507253"/>
                  </a:cubicBezTo>
                  <a:cubicBezTo>
                    <a:pt x="18235890" y="7508308"/>
                    <a:pt x="18240282" y="7510625"/>
                    <a:pt x="18255286" y="7517581"/>
                  </a:cubicBezTo>
                  <a:cubicBezTo>
                    <a:pt x="18255286" y="7517580"/>
                    <a:pt x="18254920" y="7517370"/>
                    <a:pt x="18233329" y="7507464"/>
                  </a:cubicBezTo>
                  <a:close/>
                  <a:moveTo>
                    <a:pt x="18289321" y="6892292"/>
                  </a:moveTo>
                  <a:cubicBezTo>
                    <a:pt x="18203320" y="5047196"/>
                    <a:pt x="18268460" y="3107053"/>
                    <a:pt x="18268460" y="1331715"/>
                  </a:cubicBezTo>
                  <a:cubicBezTo>
                    <a:pt x="18253456" y="925182"/>
                    <a:pt x="18234061" y="386090"/>
                    <a:pt x="18269925" y="0"/>
                  </a:cubicBezTo>
                  <a:cubicBezTo>
                    <a:pt x="17997283" y="72708"/>
                    <a:pt x="17858584" y="29294"/>
                    <a:pt x="17560689" y="50369"/>
                  </a:cubicBezTo>
                  <a:cubicBezTo>
                    <a:pt x="17471030" y="90622"/>
                    <a:pt x="17342577" y="158061"/>
                    <a:pt x="17109460" y="167334"/>
                  </a:cubicBezTo>
                  <a:cubicBezTo>
                    <a:pt x="17162889" y="232455"/>
                    <a:pt x="16515502" y="196206"/>
                    <a:pt x="15889708" y="233930"/>
                  </a:cubicBezTo>
                  <a:cubicBezTo>
                    <a:pt x="15856770" y="275026"/>
                    <a:pt x="15665738" y="173445"/>
                    <a:pt x="15161442" y="169020"/>
                  </a:cubicBezTo>
                  <a:cubicBezTo>
                    <a:pt x="15155954" y="195995"/>
                    <a:pt x="14469774" y="254583"/>
                    <a:pt x="13974628" y="167544"/>
                  </a:cubicBezTo>
                  <a:cubicBezTo>
                    <a:pt x="13793476" y="268071"/>
                    <a:pt x="13617815" y="207376"/>
                    <a:pt x="13381769" y="201475"/>
                  </a:cubicBezTo>
                  <a:cubicBezTo>
                    <a:pt x="13043253" y="239831"/>
                    <a:pt x="12576286" y="206111"/>
                    <a:pt x="12149209" y="285563"/>
                  </a:cubicBezTo>
                  <a:cubicBezTo>
                    <a:pt x="11883155" y="221074"/>
                    <a:pt x="11330918" y="330242"/>
                    <a:pt x="11053152" y="326448"/>
                  </a:cubicBezTo>
                  <a:cubicBezTo>
                    <a:pt x="10922870" y="226975"/>
                    <a:pt x="10451145" y="584403"/>
                    <a:pt x="10029556" y="503898"/>
                  </a:cubicBezTo>
                  <a:cubicBezTo>
                    <a:pt x="9824618" y="590094"/>
                    <a:pt x="9666522" y="621284"/>
                    <a:pt x="9501474" y="573866"/>
                  </a:cubicBezTo>
                  <a:cubicBezTo>
                    <a:pt x="9198457" y="615383"/>
                    <a:pt x="8867993" y="605057"/>
                    <a:pt x="8531308" y="571969"/>
                  </a:cubicBezTo>
                  <a:cubicBezTo>
                    <a:pt x="8397732" y="580610"/>
                    <a:pt x="8248786" y="634772"/>
                    <a:pt x="8034697" y="596837"/>
                  </a:cubicBezTo>
                  <a:cubicBezTo>
                    <a:pt x="7746319" y="651843"/>
                    <a:pt x="7305701" y="728766"/>
                    <a:pt x="6837635" y="727923"/>
                  </a:cubicBezTo>
                  <a:cubicBezTo>
                    <a:pt x="6761515" y="774287"/>
                    <a:pt x="6634527" y="761221"/>
                    <a:pt x="6496559" y="812011"/>
                  </a:cubicBezTo>
                  <a:cubicBezTo>
                    <a:pt x="6489605" y="777870"/>
                    <a:pt x="6344685" y="790936"/>
                    <a:pt x="6289058" y="799155"/>
                  </a:cubicBezTo>
                  <a:cubicBezTo>
                    <a:pt x="6276250" y="777870"/>
                    <a:pt x="6217330" y="749630"/>
                    <a:pt x="6179636" y="793887"/>
                  </a:cubicBezTo>
                  <a:cubicBezTo>
                    <a:pt x="6072043" y="727080"/>
                    <a:pt x="5500410" y="880925"/>
                    <a:pt x="4668944" y="942464"/>
                  </a:cubicBezTo>
                  <a:cubicBezTo>
                    <a:pt x="4388618" y="963538"/>
                    <a:pt x="4178190" y="972179"/>
                    <a:pt x="3848824" y="983981"/>
                  </a:cubicBezTo>
                  <a:cubicBezTo>
                    <a:pt x="3644983" y="894413"/>
                    <a:pt x="3398324" y="1008428"/>
                    <a:pt x="3184968" y="1033085"/>
                  </a:cubicBezTo>
                  <a:cubicBezTo>
                    <a:pt x="2846088" y="933191"/>
                    <a:pt x="2399980" y="1145624"/>
                    <a:pt x="1937404" y="1048048"/>
                  </a:cubicBezTo>
                  <a:cubicBezTo>
                    <a:pt x="1477023" y="1150893"/>
                    <a:pt x="1189377" y="1081346"/>
                    <a:pt x="540526" y="1101578"/>
                  </a:cubicBezTo>
                  <a:cubicBezTo>
                    <a:pt x="-95250" y="1214539"/>
                    <a:pt x="162121" y="359114"/>
                    <a:pt x="0" y="5393876"/>
                  </a:cubicBezTo>
                  <a:cubicBezTo>
                    <a:pt x="82341" y="5412000"/>
                    <a:pt x="-2159" y="6533389"/>
                    <a:pt x="47941" y="7901352"/>
                  </a:cubicBezTo>
                  <a:cubicBezTo>
                    <a:pt x="-4191" y="7937389"/>
                    <a:pt x="60384" y="8046557"/>
                    <a:pt x="247756" y="8004407"/>
                  </a:cubicBezTo>
                  <a:cubicBezTo>
                    <a:pt x="314361" y="8051404"/>
                    <a:pt x="384260" y="8066156"/>
                    <a:pt x="569437" y="8089971"/>
                  </a:cubicBezTo>
                  <a:cubicBezTo>
                    <a:pt x="687277" y="8140760"/>
                    <a:pt x="1017740" y="8020003"/>
                    <a:pt x="1280135" y="8114628"/>
                  </a:cubicBezTo>
                  <a:cubicBezTo>
                    <a:pt x="1366136" y="8065735"/>
                    <a:pt x="1405660" y="8148980"/>
                    <a:pt x="1493125" y="8120318"/>
                  </a:cubicBezTo>
                  <a:cubicBezTo>
                    <a:pt x="1515449" y="8122426"/>
                    <a:pt x="1652685" y="8033279"/>
                    <a:pt x="1687085" y="8103248"/>
                  </a:cubicBezTo>
                  <a:cubicBezTo>
                    <a:pt x="1909224" y="8200959"/>
                    <a:pt x="2319834" y="8136757"/>
                    <a:pt x="2589548" y="8104723"/>
                  </a:cubicBezTo>
                  <a:cubicBezTo>
                    <a:pt x="2857432" y="8152563"/>
                    <a:pt x="3008208" y="8195625"/>
                    <a:pt x="3663280" y="8125377"/>
                  </a:cubicBezTo>
                  <a:cubicBezTo>
                    <a:pt x="4041319" y="8197404"/>
                    <a:pt x="4283586" y="8083016"/>
                    <a:pt x="4621369" y="7995766"/>
                  </a:cubicBezTo>
                  <a:cubicBezTo>
                    <a:pt x="4874249" y="8099244"/>
                    <a:pt x="5221913" y="8044660"/>
                    <a:pt x="5841486" y="8069318"/>
                  </a:cubicBezTo>
                  <a:cubicBezTo>
                    <a:pt x="6027395" y="8072900"/>
                    <a:pt x="6233798" y="8208833"/>
                    <a:pt x="6465818" y="8081752"/>
                  </a:cubicBezTo>
                  <a:cubicBezTo>
                    <a:pt x="6610373" y="8165208"/>
                    <a:pt x="6969747" y="8053090"/>
                    <a:pt x="7484290" y="8105356"/>
                  </a:cubicBezTo>
                  <a:cubicBezTo>
                    <a:pt x="7808899" y="7943923"/>
                    <a:pt x="8158393" y="8108095"/>
                    <a:pt x="8562415" y="7979539"/>
                  </a:cubicBezTo>
                  <a:cubicBezTo>
                    <a:pt x="8737710" y="7994292"/>
                    <a:pt x="8895440" y="7846136"/>
                    <a:pt x="9130022" y="7862364"/>
                  </a:cubicBezTo>
                  <a:cubicBezTo>
                    <a:pt x="9435599" y="7845504"/>
                    <a:pt x="9770821" y="7770056"/>
                    <a:pt x="10173379" y="7810941"/>
                  </a:cubicBezTo>
                  <a:cubicBezTo>
                    <a:pt x="10495426" y="7759097"/>
                    <a:pt x="11003747" y="7706410"/>
                    <a:pt x="11445830" y="7825483"/>
                  </a:cubicBezTo>
                  <a:cubicBezTo>
                    <a:pt x="11431923" y="7761415"/>
                    <a:pt x="11932559" y="7781437"/>
                    <a:pt x="12286445" y="7738022"/>
                  </a:cubicBezTo>
                  <a:cubicBezTo>
                    <a:pt x="12258265" y="7685967"/>
                    <a:pt x="12499434" y="7752774"/>
                    <a:pt x="12598610" y="7708307"/>
                  </a:cubicBezTo>
                  <a:cubicBezTo>
                    <a:pt x="12680586" y="7646347"/>
                    <a:pt x="12796962" y="7681331"/>
                    <a:pt x="12912971" y="7661521"/>
                  </a:cubicBezTo>
                  <a:cubicBezTo>
                    <a:pt x="12911874" y="7612628"/>
                    <a:pt x="12968598" y="7693133"/>
                    <a:pt x="13090097" y="7640446"/>
                  </a:cubicBezTo>
                  <a:cubicBezTo>
                    <a:pt x="13083144" y="7649508"/>
                    <a:pt x="13215989" y="7550035"/>
                    <a:pt x="13282594" y="7582912"/>
                  </a:cubicBezTo>
                  <a:cubicBezTo>
                    <a:pt x="13549013" y="7619792"/>
                    <a:pt x="13763834" y="7616210"/>
                    <a:pt x="14126868" y="7530015"/>
                  </a:cubicBezTo>
                  <a:cubicBezTo>
                    <a:pt x="14390726" y="7622743"/>
                    <a:pt x="14845250" y="7509150"/>
                    <a:pt x="15117527" y="7473112"/>
                  </a:cubicBezTo>
                  <a:cubicBezTo>
                    <a:pt x="15129970" y="7382491"/>
                    <a:pt x="16093548" y="7404830"/>
                    <a:pt x="16850723" y="7551510"/>
                  </a:cubicBezTo>
                  <a:cubicBezTo>
                    <a:pt x="17126293" y="7564366"/>
                    <a:pt x="17289878" y="7497559"/>
                    <a:pt x="17565081" y="7560363"/>
                  </a:cubicBezTo>
                  <a:cubicBezTo>
                    <a:pt x="17712564" y="7498824"/>
                    <a:pt x="17925188" y="7515473"/>
                    <a:pt x="18200026" y="7507253"/>
                  </a:cubicBezTo>
                  <a:cubicBezTo>
                    <a:pt x="18213200" y="7510414"/>
                    <a:pt x="18223813" y="7510414"/>
                    <a:pt x="18232961" y="7507464"/>
                  </a:cubicBezTo>
                  <a:cubicBezTo>
                    <a:pt x="18231498" y="7506832"/>
                    <a:pt x="18230400" y="7506410"/>
                    <a:pt x="18228937" y="7505567"/>
                  </a:cubicBezTo>
                  <a:cubicBezTo>
                    <a:pt x="18231498" y="7506410"/>
                    <a:pt x="18231864" y="7506410"/>
                    <a:pt x="18233329" y="7507253"/>
                  </a:cubicBezTo>
                  <a:cubicBezTo>
                    <a:pt x="18302146" y="7476062"/>
                    <a:pt x="18218690" y="7136337"/>
                    <a:pt x="18289321" y="6892292"/>
                  </a:cubicBezTo>
                  <a:close/>
                </a:path>
              </a:pathLst>
            </a:custGeom>
            <a:blipFill>
              <a:blip r:embed="rId3"/>
              <a:stretch>
                <a:fillRect t="-59934" b="-59934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5" name="Freeform 5"/>
          <p:cNvSpPr/>
          <p:nvPr/>
        </p:nvSpPr>
        <p:spPr>
          <a:xfrm rot="542328">
            <a:off x="9817671" y="983832"/>
            <a:ext cx="4421244" cy="4477900"/>
          </a:xfrm>
          <a:custGeom>
            <a:avLst/>
            <a:gdLst/>
            <a:ahLst/>
            <a:cxnLst/>
            <a:rect l="l" t="t" r="r" b="b"/>
            <a:pathLst>
              <a:path w="4421244" h="4477900">
                <a:moveTo>
                  <a:pt x="0" y="0"/>
                </a:moveTo>
                <a:lnTo>
                  <a:pt x="4421244" y="0"/>
                </a:lnTo>
                <a:lnTo>
                  <a:pt x="4421244" y="4477900"/>
                </a:lnTo>
                <a:lnTo>
                  <a:pt x="0" y="44779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8013" t="-7088" r="-11018" b="-1549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6" name="AutoShape 6"/>
          <p:cNvSpPr/>
          <p:nvPr/>
        </p:nvSpPr>
        <p:spPr>
          <a:xfrm flipH="1" flipV="1">
            <a:off x="6805152" y="-1255265"/>
            <a:ext cx="5619572" cy="3087873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7" name="AutoShape 7"/>
          <p:cNvSpPr/>
          <p:nvPr/>
        </p:nvSpPr>
        <p:spPr>
          <a:xfrm flipV="1">
            <a:off x="12424724" y="18591"/>
            <a:ext cx="6775966" cy="1814018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grpSp>
        <p:nvGrpSpPr>
          <p:cNvPr id="8" name="Group 8"/>
          <p:cNvGrpSpPr/>
          <p:nvPr/>
        </p:nvGrpSpPr>
        <p:grpSpPr>
          <a:xfrm rot="920819">
            <a:off x="10552682" y="1938998"/>
            <a:ext cx="2998938" cy="2815443"/>
            <a:chOff x="0" y="0"/>
            <a:chExt cx="812800" cy="76306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763068"/>
            </a:xfrm>
            <a:custGeom>
              <a:avLst/>
              <a:gdLst/>
              <a:ahLst/>
              <a:cxnLst/>
              <a:rect l="l" t="t" r="r" b="b"/>
              <a:pathLst>
                <a:path w="812800" h="763068">
                  <a:moveTo>
                    <a:pt x="0" y="0"/>
                  </a:moveTo>
                  <a:lnTo>
                    <a:pt x="812800" y="0"/>
                  </a:lnTo>
                  <a:lnTo>
                    <a:pt x="812800" y="763068"/>
                  </a:lnTo>
                  <a:lnTo>
                    <a:pt x="0" y="763068"/>
                  </a:lnTo>
                  <a:close/>
                </a:path>
              </a:pathLst>
            </a:custGeom>
            <a:blipFill>
              <a:blip r:embed="rId5"/>
              <a:stretch>
                <a:fillRect l="-17298" r="-17298"/>
              </a:stretch>
            </a:blipFill>
            <a:ln w="47625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10" name="Freeform 10"/>
          <p:cNvSpPr/>
          <p:nvPr/>
        </p:nvSpPr>
        <p:spPr>
          <a:xfrm rot="138228">
            <a:off x="14577518" y="1560250"/>
            <a:ext cx="3917149" cy="3967346"/>
          </a:xfrm>
          <a:custGeom>
            <a:avLst/>
            <a:gdLst/>
            <a:ahLst/>
            <a:cxnLst/>
            <a:rect l="l" t="t" r="r" b="b"/>
            <a:pathLst>
              <a:path w="3917149" h="3967346">
                <a:moveTo>
                  <a:pt x="0" y="0"/>
                </a:moveTo>
                <a:lnTo>
                  <a:pt x="3917150" y="0"/>
                </a:lnTo>
                <a:lnTo>
                  <a:pt x="3917150" y="3967345"/>
                </a:lnTo>
                <a:lnTo>
                  <a:pt x="0" y="396734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8013" t="-7088" r="-11018" b="-1549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1" name="AutoShape 11"/>
          <p:cNvSpPr/>
          <p:nvPr/>
        </p:nvSpPr>
        <p:spPr>
          <a:xfrm flipH="1" flipV="1">
            <a:off x="13145504" y="-633287"/>
            <a:ext cx="3604206" cy="2921074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2" name="AutoShape 12"/>
          <p:cNvSpPr/>
          <p:nvPr/>
        </p:nvSpPr>
        <p:spPr>
          <a:xfrm>
            <a:off x="16754357" y="2307522"/>
            <a:ext cx="6287968" cy="447156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3" name="TextBox 13"/>
          <p:cNvSpPr txBox="1"/>
          <p:nvPr/>
        </p:nvSpPr>
        <p:spPr>
          <a:xfrm>
            <a:off x="408055" y="3723826"/>
            <a:ext cx="7523341" cy="962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644"/>
              </a:lnSpc>
            </a:pPr>
            <a:r>
              <a:rPr lang="en-US" sz="4000" b="1" dirty="0">
                <a:solidFill>
                  <a:srgbClr val="000000"/>
                </a:solidFill>
                <a:latin typeface="+mj-lt"/>
                <a:ea typeface="Bitter Bold"/>
                <a:cs typeface="Bitter Bold"/>
                <a:sym typeface="Bitter Bold"/>
              </a:rPr>
              <a:t>Meet the Suspects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08055" y="5352804"/>
            <a:ext cx="17471890" cy="29682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300" dirty="0"/>
              <a:t>Before we begin the investigation, you need to know who </a:t>
            </a:r>
            <a:r>
              <a:rPr lang="en-US" sz="3300" b="1" dirty="0"/>
              <a:t>the suspects </a:t>
            </a:r>
            <a:r>
              <a:rPr lang="en-US" sz="3300" dirty="0"/>
              <a:t>are.</a:t>
            </a:r>
            <a:br>
              <a:rPr lang="en-US" sz="3300" dirty="0"/>
            </a:br>
            <a:r>
              <a:rPr lang="en-US" sz="3300" dirty="0"/>
              <a:t>There are </a:t>
            </a:r>
            <a:r>
              <a:rPr lang="en-US" sz="3300" b="1" dirty="0"/>
              <a:t>four possible metals </a:t>
            </a:r>
            <a:r>
              <a:rPr lang="en-US" sz="3300" dirty="0"/>
              <a:t>involved in the incidents: </a:t>
            </a:r>
            <a:r>
              <a:rPr lang="en-US" sz="3300" b="1" dirty="0"/>
              <a:t>Magnesium</a:t>
            </a:r>
            <a:r>
              <a:rPr lang="en-US" sz="3300" dirty="0"/>
              <a:t>, </a:t>
            </a:r>
            <a:r>
              <a:rPr lang="en-US" sz="3300" b="1" dirty="0"/>
              <a:t>Iron</a:t>
            </a:r>
            <a:r>
              <a:rPr lang="en-US" sz="3300" dirty="0"/>
              <a:t>, </a:t>
            </a:r>
            <a:r>
              <a:rPr lang="en-US" sz="3300" b="1" dirty="0"/>
              <a:t>Copper</a:t>
            </a:r>
            <a:r>
              <a:rPr lang="en-US" sz="3300" dirty="0"/>
              <a:t>, and </a:t>
            </a:r>
            <a:r>
              <a:rPr lang="en-US" sz="3300" b="1" dirty="0"/>
              <a:t>Zinc</a:t>
            </a:r>
            <a:r>
              <a:rPr lang="en-US" sz="3300" dirty="0"/>
              <a:t>.</a:t>
            </a:r>
            <a:br>
              <a:rPr lang="en-US" sz="3300" dirty="0"/>
            </a:br>
            <a:r>
              <a:rPr lang="en-US" sz="3300" dirty="0"/>
              <a:t>Each of them has different chemical behavior and reactivity.</a:t>
            </a:r>
          </a:p>
          <a:p>
            <a:pPr>
              <a:lnSpc>
                <a:spcPct val="150000"/>
              </a:lnSpc>
            </a:pPr>
            <a:r>
              <a:rPr lang="en-US" sz="3300" dirty="0"/>
              <a:t>Let me introduce the suspects one by one.</a:t>
            </a:r>
          </a:p>
        </p:txBody>
      </p:sp>
      <p:grpSp>
        <p:nvGrpSpPr>
          <p:cNvPr id="15" name="Group 15"/>
          <p:cNvGrpSpPr/>
          <p:nvPr/>
        </p:nvGrpSpPr>
        <p:grpSpPr>
          <a:xfrm rot="556207">
            <a:off x="15215539" y="2465561"/>
            <a:ext cx="2665640" cy="2439413"/>
            <a:chOff x="0" y="0"/>
            <a:chExt cx="722466" cy="661152"/>
          </a:xfrm>
        </p:grpSpPr>
        <p:sp>
          <p:nvSpPr>
            <p:cNvPr id="16" name="Freeform 16"/>
            <p:cNvSpPr/>
            <p:nvPr/>
          </p:nvSpPr>
          <p:spPr>
            <a:xfrm rot="86672">
              <a:off x="-8219" y="-9001"/>
              <a:ext cx="738904" cy="679155"/>
            </a:xfrm>
            <a:custGeom>
              <a:avLst/>
              <a:gdLst/>
              <a:ahLst/>
              <a:cxnLst/>
              <a:rect l="l" t="t" r="r" b="b"/>
              <a:pathLst>
                <a:path w="738904" h="679155">
                  <a:moveTo>
                    <a:pt x="0" y="18213"/>
                  </a:moveTo>
                  <a:lnTo>
                    <a:pt x="722237" y="0"/>
                  </a:lnTo>
                  <a:lnTo>
                    <a:pt x="738904" y="660942"/>
                  </a:lnTo>
                  <a:lnTo>
                    <a:pt x="16667" y="679155"/>
                  </a:lnTo>
                  <a:close/>
                </a:path>
              </a:pathLst>
            </a:custGeom>
            <a:blipFill>
              <a:blip r:embed="rId6"/>
              <a:stretch>
                <a:fillRect l="-19108" r="-19108"/>
              </a:stretch>
            </a:blipFill>
            <a:ln w="47625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18" name="Freeform 18"/>
          <p:cNvSpPr/>
          <p:nvPr/>
        </p:nvSpPr>
        <p:spPr>
          <a:xfrm rot="-4541543">
            <a:off x="6616377" y="1425810"/>
            <a:ext cx="2734397" cy="3071656"/>
          </a:xfrm>
          <a:custGeom>
            <a:avLst/>
            <a:gdLst/>
            <a:ahLst/>
            <a:cxnLst/>
            <a:rect l="l" t="t" r="r" b="b"/>
            <a:pathLst>
              <a:path w="2734397" h="3071656">
                <a:moveTo>
                  <a:pt x="0" y="0"/>
                </a:moveTo>
                <a:lnTo>
                  <a:pt x="2734397" y="0"/>
                </a:lnTo>
                <a:lnTo>
                  <a:pt x="2734397" y="3071655"/>
                </a:lnTo>
                <a:lnTo>
                  <a:pt x="0" y="307165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3897" t="-6185" r="-15287" b="-8814"/>
            </a:stretch>
          </a:blipFill>
        </p:spPr>
        <p:txBody>
          <a:bodyPr/>
          <a:lstStyle/>
          <a:p>
            <a:endParaRPr lang="lt-L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grpSp>
        <p:nvGrpSpPr>
          <p:cNvPr id="3" name="Group 3"/>
          <p:cNvGrpSpPr/>
          <p:nvPr/>
        </p:nvGrpSpPr>
        <p:grpSpPr>
          <a:xfrm>
            <a:off x="-302734" y="748106"/>
            <a:ext cx="19040812" cy="8697979"/>
            <a:chOff x="421103" y="0"/>
            <a:chExt cx="17868218" cy="8162330"/>
          </a:xfrm>
        </p:grpSpPr>
        <p:sp>
          <p:nvSpPr>
            <p:cNvPr id="4" name="Freeform 4"/>
            <p:cNvSpPr/>
            <p:nvPr/>
          </p:nvSpPr>
          <p:spPr>
            <a:xfrm>
              <a:off x="421103" y="0"/>
              <a:ext cx="17868218" cy="8162330"/>
            </a:xfrm>
            <a:custGeom>
              <a:avLst/>
              <a:gdLst/>
              <a:ahLst/>
              <a:cxnLst/>
              <a:rect l="l" t="t" r="r" b="b"/>
              <a:pathLst>
                <a:path w="18289321" h="8162330">
                  <a:moveTo>
                    <a:pt x="18233329" y="7507464"/>
                  </a:moveTo>
                  <a:cubicBezTo>
                    <a:pt x="18233329" y="7507464"/>
                    <a:pt x="18233695" y="7507464"/>
                    <a:pt x="18233695" y="7507253"/>
                  </a:cubicBezTo>
                  <a:cubicBezTo>
                    <a:pt x="18235890" y="7508308"/>
                    <a:pt x="18240282" y="7510625"/>
                    <a:pt x="18255286" y="7517581"/>
                  </a:cubicBezTo>
                  <a:cubicBezTo>
                    <a:pt x="18255286" y="7517580"/>
                    <a:pt x="18254920" y="7517370"/>
                    <a:pt x="18233329" y="7507464"/>
                  </a:cubicBezTo>
                  <a:close/>
                  <a:moveTo>
                    <a:pt x="18289321" y="6892292"/>
                  </a:moveTo>
                  <a:cubicBezTo>
                    <a:pt x="18203320" y="5047196"/>
                    <a:pt x="18268460" y="3107053"/>
                    <a:pt x="18268460" y="1331715"/>
                  </a:cubicBezTo>
                  <a:cubicBezTo>
                    <a:pt x="18253456" y="925182"/>
                    <a:pt x="18234061" y="386090"/>
                    <a:pt x="18269925" y="0"/>
                  </a:cubicBezTo>
                  <a:cubicBezTo>
                    <a:pt x="17997283" y="72708"/>
                    <a:pt x="17858584" y="29294"/>
                    <a:pt x="17560689" y="50369"/>
                  </a:cubicBezTo>
                  <a:cubicBezTo>
                    <a:pt x="17471030" y="90622"/>
                    <a:pt x="17342577" y="158061"/>
                    <a:pt x="17109460" y="167334"/>
                  </a:cubicBezTo>
                  <a:cubicBezTo>
                    <a:pt x="17162889" y="232455"/>
                    <a:pt x="16515502" y="196206"/>
                    <a:pt x="15889708" y="233930"/>
                  </a:cubicBezTo>
                  <a:cubicBezTo>
                    <a:pt x="15856770" y="275026"/>
                    <a:pt x="15665738" y="173445"/>
                    <a:pt x="15161442" y="169020"/>
                  </a:cubicBezTo>
                  <a:cubicBezTo>
                    <a:pt x="15155954" y="195995"/>
                    <a:pt x="14469774" y="254583"/>
                    <a:pt x="13974628" y="167544"/>
                  </a:cubicBezTo>
                  <a:cubicBezTo>
                    <a:pt x="13793476" y="268071"/>
                    <a:pt x="13617815" y="207376"/>
                    <a:pt x="13381769" y="201475"/>
                  </a:cubicBezTo>
                  <a:cubicBezTo>
                    <a:pt x="13043253" y="239831"/>
                    <a:pt x="12576286" y="206111"/>
                    <a:pt x="12149209" y="285563"/>
                  </a:cubicBezTo>
                  <a:cubicBezTo>
                    <a:pt x="11883155" y="221074"/>
                    <a:pt x="11330918" y="330242"/>
                    <a:pt x="11053152" y="326448"/>
                  </a:cubicBezTo>
                  <a:cubicBezTo>
                    <a:pt x="10922870" y="226975"/>
                    <a:pt x="10451145" y="584403"/>
                    <a:pt x="10029556" y="503898"/>
                  </a:cubicBezTo>
                  <a:cubicBezTo>
                    <a:pt x="9824618" y="590094"/>
                    <a:pt x="9666522" y="621284"/>
                    <a:pt x="9501474" y="573866"/>
                  </a:cubicBezTo>
                  <a:cubicBezTo>
                    <a:pt x="9198457" y="615383"/>
                    <a:pt x="8867993" y="605057"/>
                    <a:pt x="8531308" y="571969"/>
                  </a:cubicBezTo>
                  <a:cubicBezTo>
                    <a:pt x="8397732" y="580610"/>
                    <a:pt x="8248786" y="634772"/>
                    <a:pt x="8034697" y="596837"/>
                  </a:cubicBezTo>
                  <a:cubicBezTo>
                    <a:pt x="7746319" y="651843"/>
                    <a:pt x="7305701" y="728766"/>
                    <a:pt x="6837635" y="727923"/>
                  </a:cubicBezTo>
                  <a:cubicBezTo>
                    <a:pt x="6761515" y="774287"/>
                    <a:pt x="6634527" y="761221"/>
                    <a:pt x="6496559" y="812011"/>
                  </a:cubicBezTo>
                  <a:cubicBezTo>
                    <a:pt x="6489605" y="777870"/>
                    <a:pt x="6344685" y="790936"/>
                    <a:pt x="6289058" y="799155"/>
                  </a:cubicBezTo>
                  <a:cubicBezTo>
                    <a:pt x="6276250" y="777870"/>
                    <a:pt x="6217330" y="749630"/>
                    <a:pt x="6179636" y="793887"/>
                  </a:cubicBezTo>
                  <a:cubicBezTo>
                    <a:pt x="6072043" y="727080"/>
                    <a:pt x="5500410" y="880925"/>
                    <a:pt x="4668944" y="942464"/>
                  </a:cubicBezTo>
                  <a:cubicBezTo>
                    <a:pt x="4388618" y="963538"/>
                    <a:pt x="4178190" y="972179"/>
                    <a:pt x="3848824" y="983981"/>
                  </a:cubicBezTo>
                  <a:cubicBezTo>
                    <a:pt x="3644983" y="894413"/>
                    <a:pt x="3398324" y="1008428"/>
                    <a:pt x="3184968" y="1033085"/>
                  </a:cubicBezTo>
                  <a:cubicBezTo>
                    <a:pt x="2846088" y="933191"/>
                    <a:pt x="2399980" y="1145624"/>
                    <a:pt x="1937404" y="1048048"/>
                  </a:cubicBezTo>
                  <a:cubicBezTo>
                    <a:pt x="1477023" y="1150893"/>
                    <a:pt x="1189377" y="1081346"/>
                    <a:pt x="540526" y="1101578"/>
                  </a:cubicBezTo>
                  <a:cubicBezTo>
                    <a:pt x="-95250" y="1214539"/>
                    <a:pt x="162121" y="359114"/>
                    <a:pt x="0" y="5393876"/>
                  </a:cubicBezTo>
                  <a:cubicBezTo>
                    <a:pt x="82341" y="5412000"/>
                    <a:pt x="-2159" y="6533389"/>
                    <a:pt x="47941" y="7901352"/>
                  </a:cubicBezTo>
                  <a:cubicBezTo>
                    <a:pt x="-4191" y="7937389"/>
                    <a:pt x="60384" y="8046557"/>
                    <a:pt x="247756" y="8004407"/>
                  </a:cubicBezTo>
                  <a:cubicBezTo>
                    <a:pt x="314361" y="8051404"/>
                    <a:pt x="384260" y="8066156"/>
                    <a:pt x="569437" y="8089971"/>
                  </a:cubicBezTo>
                  <a:cubicBezTo>
                    <a:pt x="687277" y="8140760"/>
                    <a:pt x="1017740" y="8020003"/>
                    <a:pt x="1280135" y="8114628"/>
                  </a:cubicBezTo>
                  <a:cubicBezTo>
                    <a:pt x="1366136" y="8065735"/>
                    <a:pt x="1405660" y="8148980"/>
                    <a:pt x="1493125" y="8120318"/>
                  </a:cubicBezTo>
                  <a:cubicBezTo>
                    <a:pt x="1515449" y="8122426"/>
                    <a:pt x="1652685" y="8033279"/>
                    <a:pt x="1687085" y="8103248"/>
                  </a:cubicBezTo>
                  <a:cubicBezTo>
                    <a:pt x="1909224" y="8200959"/>
                    <a:pt x="2319834" y="8136757"/>
                    <a:pt x="2589548" y="8104723"/>
                  </a:cubicBezTo>
                  <a:cubicBezTo>
                    <a:pt x="2857432" y="8152563"/>
                    <a:pt x="3008208" y="8195625"/>
                    <a:pt x="3663280" y="8125377"/>
                  </a:cubicBezTo>
                  <a:cubicBezTo>
                    <a:pt x="4041319" y="8197404"/>
                    <a:pt x="4283586" y="8083016"/>
                    <a:pt x="4621369" y="7995766"/>
                  </a:cubicBezTo>
                  <a:cubicBezTo>
                    <a:pt x="4874249" y="8099244"/>
                    <a:pt x="5221913" y="8044660"/>
                    <a:pt x="5841486" y="8069318"/>
                  </a:cubicBezTo>
                  <a:cubicBezTo>
                    <a:pt x="6027395" y="8072900"/>
                    <a:pt x="6233798" y="8208833"/>
                    <a:pt x="6465818" y="8081752"/>
                  </a:cubicBezTo>
                  <a:cubicBezTo>
                    <a:pt x="6610373" y="8165208"/>
                    <a:pt x="6969747" y="8053090"/>
                    <a:pt x="7484290" y="8105356"/>
                  </a:cubicBezTo>
                  <a:cubicBezTo>
                    <a:pt x="7808899" y="7943923"/>
                    <a:pt x="8158393" y="8108095"/>
                    <a:pt x="8562415" y="7979539"/>
                  </a:cubicBezTo>
                  <a:cubicBezTo>
                    <a:pt x="8737710" y="7994292"/>
                    <a:pt x="8895440" y="7846136"/>
                    <a:pt x="9130022" y="7862364"/>
                  </a:cubicBezTo>
                  <a:cubicBezTo>
                    <a:pt x="9435599" y="7845504"/>
                    <a:pt x="9770821" y="7770056"/>
                    <a:pt x="10173379" y="7810941"/>
                  </a:cubicBezTo>
                  <a:cubicBezTo>
                    <a:pt x="10495426" y="7759097"/>
                    <a:pt x="11003747" y="7706410"/>
                    <a:pt x="11445830" y="7825483"/>
                  </a:cubicBezTo>
                  <a:cubicBezTo>
                    <a:pt x="11431923" y="7761415"/>
                    <a:pt x="11932559" y="7781437"/>
                    <a:pt x="12286445" y="7738022"/>
                  </a:cubicBezTo>
                  <a:cubicBezTo>
                    <a:pt x="12258265" y="7685967"/>
                    <a:pt x="12499434" y="7752774"/>
                    <a:pt x="12598610" y="7708307"/>
                  </a:cubicBezTo>
                  <a:cubicBezTo>
                    <a:pt x="12680586" y="7646347"/>
                    <a:pt x="12796962" y="7681331"/>
                    <a:pt x="12912971" y="7661521"/>
                  </a:cubicBezTo>
                  <a:cubicBezTo>
                    <a:pt x="12911874" y="7612628"/>
                    <a:pt x="12968598" y="7693133"/>
                    <a:pt x="13090097" y="7640446"/>
                  </a:cubicBezTo>
                  <a:cubicBezTo>
                    <a:pt x="13083144" y="7649508"/>
                    <a:pt x="13215989" y="7550035"/>
                    <a:pt x="13282594" y="7582912"/>
                  </a:cubicBezTo>
                  <a:cubicBezTo>
                    <a:pt x="13549013" y="7619792"/>
                    <a:pt x="13763834" y="7616210"/>
                    <a:pt x="14126868" y="7530015"/>
                  </a:cubicBezTo>
                  <a:cubicBezTo>
                    <a:pt x="14390726" y="7622743"/>
                    <a:pt x="14845250" y="7509150"/>
                    <a:pt x="15117527" y="7473112"/>
                  </a:cubicBezTo>
                  <a:cubicBezTo>
                    <a:pt x="15129970" y="7382491"/>
                    <a:pt x="16093548" y="7404830"/>
                    <a:pt x="16850723" y="7551510"/>
                  </a:cubicBezTo>
                  <a:cubicBezTo>
                    <a:pt x="17126293" y="7564366"/>
                    <a:pt x="17289878" y="7497559"/>
                    <a:pt x="17565081" y="7560363"/>
                  </a:cubicBezTo>
                  <a:cubicBezTo>
                    <a:pt x="17712564" y="7498824"/>
                    <a:pt x="17925188" y="7515473"/>
                    <a:pt x="18200026" y="7507253"/>
                  </a:cubicBezTo>
                  <a:cubicBezTo>
                    <a:pt x="18213200" y="7510414"/>
                    <a:pt x="18223813" y="7510414"/>
                    <a:pt x="18232961" y="7507464"/>
                  </a:cubicBezTo>
                  <a:cubicBezTo>
                    <a:pt x="18231498" y="7506832"/>
                    <a:pt x="18230400" y="7506410"/>
                    <a:pt x="18228937" y="7505567"/>
                  </a:cubicBezTo>
                  <a:cubicBezTo>
                    <a:pt x="18231498" y="7506410"/>
                    <a:pt x="18231864" y="7506410"/>
                    <a:pt x="18233329" y="7507253"/>
                  </a:cubicBezTo>
                  <a:cubicBezTo>
                    <a:pt x="18302146" y="7476062"/>
                    <a:pt x="18218690" y="7136337"/>
                    <a:pt x="18289321" y="6892292"/>
                  </a:cubicBezTo>
                  <a:close/>
                </a:path>
              </a:pathLst>
            </a:custGeom>
            <a:blipFill>
              <a:blip r:embed="rId3"/>
              <a:stretch>
                <a:fillRect t="-59934" b="-59934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1383050" y="2903183"/>
            <a:ext cx="9134884" cy="63325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en-US" sz="3300" dirty="0"/>
              <a:t>The </a:t>
            </a:r>
            <a:r>
              <a:rPr lang="en-US" sz="3300" b="1" dirty="0"/>
              <a:t>youngest</a:t>
            </a:r>
            <a:r>
              <a:rPr lang="en-US" sz="3300" dirty="0"/>
              <a:t> and most </a:t>
            </a:r>
            <a:r>
              <a:rPr lang="en-US" sz="3300" b="1" dirty="0"/>
              <a:t>impulsive</a:t>
            </a:r>
            <a:r>
              <a:rPr lang="en-US" sz="3300" dirty="0"/>
              <a:t> of all. </a:t>
            </a:r>
            <a:r>
              <a:rPr lang="en-US" sz="3300" b="1" dirty="0"/>
              <a:t>Fast </a:t>
            </a:r>
            <a:r>
              <a:rPr lang="en-US" sz="3300" dirty="0"/>
              <a:t>and </a:t>
            </a:r>
            <a:r>
              <a:rPr lang="en-US" sz="3300" b="1" dirty="0"/>
              <a:t>unpredictable</a:t>
            </a:r>
            <a:r>
              <a:rPr lang="en-US" sz="3300" dirty="0"/>
              <a:t>. Wherever this suspect appears, reactions are </a:t>
            </a:r>
            <a:r>
              <a:rPr lang="en-US" sz="3300" b="1" dirty="0"/>
              <a:t>intense</a:t>
            </a:r>
            <a:r>
              <a:rPr lang="en-US" sz="3300" dirty="0"/>
              <a:t>, almost </a:t>
            </a:r>
            <a:r>
              <a:rPr lang="en-US" sz="3300" b="1" dirty="0"/>
              <a:t>explosive</a:t>
            </a:r>
            <a:r>
              <a:rPr lang="en-US" sz="3300" dirty="0"/>
              <a:t>, and full of </a:t>
            </a:r>
            <a:r>
              <a:rPr lang="en-US" sz="3300" b="1" dirty="0"/>
              <a:t>energy</a:t>
            </a:r>
            <a:r>
              <a:rPr lang="en-US" sz="3300" dirty="0"/>
              <a:t>. When exposed to </a:t>
            </a:r>
            <a:r>
              <a:rPr lang="en-US" sz="3300" b="1" dirty="0"/>
              <a:t>acid</a:t>
            </a:r>
            <a:r>
              <a:rPr lang="en-US" sz="3300" dirty="0"/>
              <a:t>, the response is </a:t>
            </a:r>
            <a:r>
              <a:rPr lang="en-US" sz="3300" b="1" dirty="0"/>
              <a:t>vigorous</a:t>
            </a:r>
            <a:r>
              <a:rPr lang="en-US" sz="3300" dirty="0"/>
              <a:t> and </a:t>
            </a:r>
            <a:r>
              <a:rPr lang="en-US" sz="3300" b="1" dirty="0"/>
              <a:t>immediate</a:t>
            </a:r>
            <a:r>
              <a:rPr lang="en-US" sz="3300" dirty="0"/>
              <a:t>. Capable of </a:t>
            </a:r>
            <a:r>
              <a:rPr lang="en-US" sz="3300" b="1" dirty="0"/>
              <a:t>displacing weaker metals</a:t>
            </a:r>
            <a:r>
              <a:rPr lang="en-US" sz="3300" dirty="0"/>
              <a:t> such as </a:t>
            </a:r>
            <a:r>
              <a:rPr lang="en-US" sz="3300" b="1" dirty="0"/>
              <a:t>Zinc, Iron, and Copper</a:t>
            </a:r>
            <a:r>
              <a:rPr lang="en-US" sz="3300" dirty="0"/>
              <a:t>. If the damage was </a:t>
            </a:r>
            <a:r>
              <a:rPr lang="en-US" sz="3300" b="1" dirty="0"/>
              <a:t>sudden and aggressive</a:t>
            </a:r>
            <a:r>
              <a:rPr lang="en-US" sz="3300" dirty="0"/>
              <a:t>, this suspect was likely nearby.</a:t>
            </a:r>
            <a:endParaRPr lang="lt-LT" sz="3300" dirty="0"/>
          </a:p>
          <a:p>
            <a:pPr algn="just">
              <a:lnSpc>
                <a:spcPts val="3286"/>
              </a:lnSpc>
            </a:pPr>
            <a:endParaRPr lang="lt-LT" sz="2400" spc="56" dirty="0">
              <a:solidFill>
                <a:srgbClr val="000000"/>
              </a:solidFill>
              <a:latin typeface="Bitter"/>
              <a:ea typeface="Bitter"/>
              <a:cs typeface="Bitter"/>
              <a:sym typeface="Bitter"/>
            </a:endParaRPr>
          </a:p>
          <a:p>
            <a:pPr algn="just"/>
            <a:r>
              <a:rPr lang="lt-LT" sz="3000" i="1" dirty="0"/>
              <a:t>Jauniausias, impulsyvus, greitas, ugningas, nenuspėjamas, linkęs reaguoti labai audringai</a:t>
            </a:r>
            <a:r>
              <a:rPr lang="en-US" sz="3000" i="1" dirty="0"/>
              <a:t>,</a:t>
            </a:r>
            <a:r>
              <a:rPr lang="lt-LT" sz="3000" i="1" dirty="0"/>
              <a:t> </a:t>
            </a:r>
            <a:r>
              <a:rPr lang="en-US" sz="3000" i="1" dirty="0"/>
              <a:t>p</a:t>
            </a:r>
            <a:r>
              <a:rPr lang="lt-LT" sz="3000" i="1" dirty="0" err="1"/>
              <a:t>akankamai</a:t>
            </a:r>
            <a:r>
              <a:rPr lang="lt-LT" sz="3000" i="1" dirty="0"/>
              <a:t> stiprus, kad nustelbtų silpnesnius metalus kaip cinkas, geležis ir varis,  agresyvus.</a:t>
            </a:r>
            <a:endParaRPr lang="en-US" sz="3000" i="1" spc="56" dirty="0">
              <a:solidFill>
                <a:srgbClr val="000000"/>
              </a:solidFill>
              <a:latin typeface="Bitter"/>
              <a:ea typeface="Bitter"/>
              <a:cs typeface="Bitter"/>
              <a:sym typeface="Bitter"/>
            </a:endParaRPr>
          </a:p>
        </p:txBody>
      </p:sp>
      <p:sp>
        <p:nvSpPr>
          <p:cNvPr id="9" name="AutoShape 9"/>
          <p:cNvSpPr/>
          <p:nvPr/>
        </p:nvSpPr>
        <p:spPr>
          <a:xfrm flipH="1">
            <a:off x="-302734" y="1220614"/>
            <a:ext cx="3353766" cy="2413742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0" name="AutoShape 10"/>
          <p:cNvSpPr/>
          <p:nvPr/>
        </p:nvSpPr>
        <p:spPr>
          <a:xfrm>
            <a:off x="3029871" y="1230559"/>
            <a:ext cx="9488360" cy="1672624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1" name="Freeform 11"/>
          <p:cNvSpPr/>
          <p:nvPr/>
        </p:nvSpPr>
        <p:spPr>
          <a:xfrm rot="-1510423">
            <a:off x="2838430" y="373177"/>
            <a:ext cx="672997" cy="749858"/>
          </a:xfrm>
          <a:custGeom>
            <a:avLst/>
            <a:gdLst/>
            <a:ahLst/>
            <a:cxnLst/>
            <a:rect l="l" t="t" r="r" b="b"/>
            <a:pathLst>
              <a:path w="672997" h="749858">
                <a:moveTo>
                  <a:pt x="0" y="0"/>
                </a:moveTo>
                <a:lnTo>
                  <a:pt x="672997" y="0"/>
                </a:lnTo>
                <a:lnTo>
                  <a:pt x="672997" y="749858"/>
                </a:lnTo>
                <a:lnTo>
                  <a:pt x="0" y="7498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2" name="AutoShape 12"/>
          <p:cNvSpPr/>
          <p:nvPr/>
        </p:nvSpPr>
        <p:spPr>
          <a:xfrm flipV="1">
            <a:off x="12518231" y="-71053"/>
            <a:ext cx="6467214" cy="2974236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4" name="AutoShape 14"/>
          <p:cNvSpPr/>
          <p:nvPr/>
        </p:nvSpPr>
        <p:spPr>
          <a:xfrm flipV="1">
            <a:off x="16851418" y="6891222"/>
            <a:ext cx="4281419" cy="1147203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5" name="AutoShape 15"/>
          <p:cNvSpPr/>
          <p:nvPr/>
        </p:nvSpPr>
        <p:spPr>
          <a:xfrm flipH="1">
            <a:off x="15211118" y="8052306"/>
            <a:ext cx="1612730" cy="2608524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6" name="Freeform 16"/>
          <p:cNvSpPr/>
          <p:nvPr/>
        </p:nvSpPr>
        <p:spPr>
          <a:xfrm rot="-2266569">
            <a:off x="16505167" y="7259364"/>
            <a:ext cx="672997" cy="749858"/>
          </a:xfrm>
          <a:custGeom>
            <a:avLst/>
            <a:gdLst/>
            <a:ahLst/>
            <a:cxnLst/>
            <a:rect l="l" t="t" r="r" b="b"/>
            <a:pathLst>
              <a:path w="672997" h="749858">
                <a:moveTo>
                  <a:pt x="0" y="0"/>
                </a:moveTo>
                <a:lnTo>
                  <a:pt x="672997" y="0"/>
                </a:lnTo>
                <a:lnTo>
                  <a:pt x="672997" y="749858"/>
                </a:lnTo>
                <a:lnTo>
                  <a:pt x="0" y="7498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7" name="Freeform 17"/>
          <p:cNvSpPr/>
          <p:nvPr/>
        </p:nvSpPr>
        <p:spPr>
          <a:xfrm rot="-1346602" flipH="1">
            <a:off x="15205603" y="-18767"/>
            <a:ext cx="3291629" cy="4501373"/>
          </a:xfrm>
          <a:custGeom>
            <a:avLst/>
            <a:gdLst/>
            <a:ahLst/>
            <a:cxnLst/>
            <a:rect l="l" t="t" r="r" b="b"/>
            <a:pathLst>
              <a:path w="3291629" h="4501373">
                <a:moveTo>
                  <a:pt x="3291630" y="0"/>
                </a:moveTo>
                <a:lnTo>
                  <a:pt x="0" y="0"/>
                </a:lnTo>
                <a:lnTo>
                  <a:pt x="0" y="4501374"/>
                </a:lnTo>
                <a:lnTo>
                  <a:pt x="3291630" y="4501374"/>
                </a:lnTo>
                <a:lnTo>
                  <a:pt x="329163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4326" y="3137852"/>
            <a:ext cx="3875302" cy="5446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0" y="1965143"/>
            <a:ext cx="933450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tačiakampis 4"/>
          <p:cNvSpPr/>
          <p:nvPr/>
        </p:nvSpPr>
        <p:spPr>
          <a:xfrm>
            <a:off x="10002387" y="1554261"/>
            <a:ext cx="2079415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b="1" dirty="0">
                <a:latin typeface="Times New Roman"/>
                <a:ea typeface="Times New Roman"/>
                <a:cs typeface="Times New Roman"/>
              </a:rPr>
              <a:t>Mg &gt; Zn &gt; Fe &gt; Cu</a:t>
            </a:r>
            <a:endParaRPr lang="lt-LT" sz="1600" dirty="0"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grpSp>
        <p:nvGrpSpPr>
          <p:cNvPr id="3" name="Group 3"/>
          <p:cNvGrpSpPr/>
          <p:nvPr/>
        </p:nvGrpSpPr>
        <p:grpSpPr>
          <a:xfrm>
            <a:off x="-341868" y="657452"/>
            <a:ext cx="18971735" cy="8705986"/>
            <a:chOff x="0" y="0"/>
            <a:chExt cx="18289320" cy="816984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8289321" cy="8162330"/>
            </a:xfrm>
            <a:custGeom>
              <a:avLst/>
              <a:gdLst/>
              <a:ahLst/>
              <a:cxnLst/>
              <a:rect l="l" t="t" r="r" b="b"/>
              <a:pathLst>
                <a:path w="18289321" h="8162330">
                  <a:moveTo>
                    <a:pt x="18233329" y="7507464"/>
                  </a:moveTo>
                  <a:cubicBezTo>
                    <a:pt x="18233329" y="7507464"/>
                    <a:pt x="18233695" y="7507464"/>
                    <a:pt x="18233695" y="7507253"/>
                  </a:cubicBezTo>
                  <a:cubicBezTo>
                    <a:pt x="18235890" y="7508308"/>
                    <a:pt x="18240282" y="7510625"/>
                    <a:pt x="18255286" y="7517581"/>
                  </a:cubicBezTo>
                  <a:cubicBezTo>
                    <a:pt x="18255286" y="7517580"/>
                    <a:pt x="18254920" y="7517370"/>
                    <a:pt x="18233329" y="7507464"/>
                  </a:cubicBezTo>
                  <a:close/>
                  <a:moveTo>
                    <a:pt x="18289321" y="6892292"/>
                  </a:moveTo>
                  <a:cubicBezTo>
                    <a:pt x="18203320" y="5047196"/>
                    <a:pt x="18268460" y="3107053"/>
                    <a:pt x="18268460" y="1331715"/>
                  </a:cubicBezTo>
                  <a:cubicBezTo>
                    <a:pt x="18253456" y="925182"/>
                    <a:pt x="18234061" y="386090"/>
                    <a:pt x="18269925" y="0"/>
                  </a:cubicBezTo>
                  <a:cubicBezTo>
                    <a:pt x="17997283" y="72708"/>
                    <a:pt x="17858584" y="29294"/>
                    <a:pt x="17560689" y="50369"/>
                  </a:cubicBezTo>
                  <a:cubicBezTo>
                    <a:pt x="17471030" y="90622"/>
                    <a:pt x="17342577" y="158061"/>
                    <a:pt x="17109460" y="167334"/>
                  </a:cubicBezTo>
                  <a:cubicBezTo>
                    <a:pt x="17162889" y="232455"/>
                    <a:pt x="16515502" y="196206"/>
                    <a:pt x="15889708" y="233930"/>
                  </a:cubicBezTo>
                  <a:cubicBezTo>
                    <a:pt x="15856770" y="275026"/>
                    <a:pt x="15665738" y="173445"/>
                    <a:pt x="15161442" y="169020"/>
                  </a:cubicBezTo>
                  <a:cubicBezTo>
                    <a:pt x="15155954" y="195995"/>
                    <a:pt x="14469774" y="254583"/>
                    <a:pt x="13974628" y="167544"/>
                  </a:cubicBezTo>
                  <a:cubicBezTo>
                    <a:pt x="13793476" y="268071"/>
                    <a:pt x="13617815" y="207376"/>
                    <a:pt x="13381769" y="201475"/>
                  </a:cubicBezTo>
                  <a:cubicBezTo>
                    <a:pt x="13043253" y="239831"/>
                    <a:pt x="12576286" y="206111"/>
                    <a:pt x="12149209" y="285563"/>
                  </a:cubicBezTo>
                  <a:cubicBezTo>
                    <a:pt x="11883155" y="221074"/>
                    <a:pt x="11330918" y="330242"/>
                    <a:pt x="11053152" y="326448"/>
                  </a:cubicBezTo>
                  <a:cubicBezTo>
                    <a:pt x="10922870" y="226975"/>
                    <a:pt x="10451145" y="584403"/>
                    <a:pt x="10029556" y="503898"/>
                  </a:cubicBezTo>
                  <a:cubicBezTo>
                    <a:pt x="9824618" y="590094"/>
                    <a:pt x="9666522" y="621284"/>
                    <a:pt x="9501474" y="573866"/>
                  </a:cubicBezTo>
                  <a:cubicBezTo>
                    <a:pt x="9198457" y="615383"/>
                    <a:pt x="8867993" y="605057"/>
                    <a:pt x="8531308" y="571969"/>
                  </a:cubicBezTo>
                  <a:cubicBezTo>
                    <a:pt x="8397732" y="580610"/>
                    <a:pt x="8248786" y="634772"/>
                    <a:pt x="8034697" y="596837"/>
                  </a:cubicBezTo>
                  <a:cubicBezTo>
                    <a:pt x="7746319" y="651843"/>
                    <a:pt x="7305701" y="728766"/>
                    <a:pt x="6837635" y="727923"/>
                  </a:cubicBezTo>
                  <a:cubicBezTo>
                    <a:pt x="6761515" y="774287"/>
                    <a:pt x="6634527" y="761221"/>
                    <a:pt x="6496559" y="812011"/>
                  </a:cubicBezTo>
                  <a:cubicBezTo>
                    <a:pt x="6489605" y="777870"/>
                    <a:pt x="6344685" y="790936"/>
                    <a:pt x="6289058" y="799155"/>
                  </a:cubicBezTo>
                  <a:cubicBezTo>
                    <a:pt x="6276250" y="777870"/>
                    <a:pt x="6217330" y="749630"/>
                    <a:pt x="6179636" y="793887"/>
                  </a:cubicBezTo>
                  <a:cubicBezTo>
                    <a:pt x="6072043" y="727080"/>
                    <a:pt x="5500410" y="880925"/>
                    <a:pt x="4668944" y="942464"/>
                  </a:cubicBezTo>
                  <a:cubicBezTo>
                    <a:pt x="4388618" y="963538"/>
                    <a:pt x="4178190" y="972179"/>
                    <a:pt x="3848824" y="983981"/>
                  </a:cubicBezTo>
                  <a:cubicBezTo>
                    <a:pt x="3644983" y="894413"/>
                    <a:pt x="3398324" y="1008428"/>
                    <a:pt x="3184968" y="1033085"/>
                  </a:cubicBezTo>
                  <a:cubicBezTo>
                    <a:pt x="2846088" y="933191"/>
                    <a:pt x="2399980" y="1145624"/>
                    <a:pt x="1937404" y="1048048"/>
                  </a:cubicBezTo>
                  <a:cubicBezTo>
                    <a:pt x="1477023" y="1150893"/>
                    <a:pt x="1189377" y="1081346"/>
                    <a:pt x="540526" y="1101578"/>
                  </a:cubicBezTo>
                  <a:cubicBezTo>
                    <a:pt x="-95250" y="1214539"/>
                    <a:pt x="162121" y="359114"/>
                    <a:pt x="0" y="5393876"/>
                  </a:cubicBezTo>
                  <a:cubicBezTo>
                    <a:pt x="82341" y="5412000"/>
                    <a:pt x="-2159" y="6533389"/>
                    <a:pt x="47941" y="7901352"/>
                  </a:cubicBezTo>
                  <a:cubicBezTo>
                    <a:pt x="-4191" y="7937389"/>
                    <a:pt x="60384" y="8046557"/>
                    <a:pt x="247756" y="8004407"/>
                  </a:cubicBezTo>
                  <a:cubicBezTo>
                    <a:pt x="314361" y="8051404"/>
                    <a:pt x="384260" y="8066156"/>
                    <a:pt x="569437" y="8089971"/>
                  </a:cubicBezTo>
                  <a:cubicBezTo>
                    <a:pt x="687277" y="8140760"/>
                    <a:pt x="1017740" y="8020003"/>
                    <a:pt x="1280135" y="8114628"/>
                  </a:cubicBezTo>
                  <a:cubicBezTo>
                    <a:pt x="1366136" y="8065735"/>
                    <a:pt x="1405660" y="8148980"/>
                    <a:pt x="1493125" y="8120318"/>
                  </a:cubicBezTo>
                  <a:cubicBezTo>
                    <a:pt x="1515449" y="8122426"/>
                    <a:pt x="1652685" y="8033279"/>
                    <a:pt x="1687085" y="8103248"/>
                  </a:cubicBezTo>
                  <a:cubicBezTo>
                    <a:pt x="1909224" y="8200959"/>
                    <a:pt x="2319834" y="8136757"/>
                    <a:pt x="2589548" y="8104723"/>
                  </a:cubicBezTo>
                  <a:cubicBezTo>
                    <a:pt x="2857432" y="8152563"/>
                    <a:pt x="3008208" y="8195625"/>
                    <a:pt x="3663280" y="8125377"/>
                  </a:cubicBezTo>
                  <a:cubicBezTo>
                    <a:pt x="4041319" y="8197404"/>
                    <a:pt x="4283586" y="8083016"/>
                    <a:pt x="4621369" y="7995766"/>
                  </a:cubicBezTo>
                  <a:cubicBezTo>
                    <a:pt x="4874249" y="8099244"/>
                    <a:pt x="5221913" y="8044660"/>
                    <a:pt x="5841486" y="8069318"/>
                  </a:cubicBezTo>
                  <a:cubicBezTo>
                    <a:pt x="6027395" y="8072900"/>
                    <a:pt x="6233798" y="8208833"/>
                    <a:pt x="6465818" y="8081752"/>
                  </a:cubicBezTo>
                  <a:cubicBezTo>
                    <a:pt x="6610373" y="8165208"/>
                    <a:pt x="6969747" y="8053090"/>
                    <a:pt x="7484290" y="8105356"/>
                  </a:cubicBezTo>
                  <a:cubicBezTo>
                    <a:pt x="7808899" y="7943923"/>
                    <a:pt x="8158393" y="8108095"/>
                    <a:pt x="8562415" y="7979539"/>
                  </a:cubicBezTo>
                  <a:cubicBezTo>
                    <a:pt x="8737710" y="7994292"/>
                    <a:pt x="8895440" y="7846136"/>
                    <a:pt x="9130022" y="7862364"/>
                  </a:cubicBezTo>
                  <a:cubicBezTo>
                    <a:pt x="9435599" y="7845504"/>
                    <a:pt x="9770821" y="7770056"/>
                    <a:pt x="10173379" y="7810941"/>
                  </a:cubicBezTo>
                  <a:cubicBezTo>
                    <a:pt x="10495426" y="7759097"/>
                    <a:pt x="11003747" y="7706410"/>
                    <a:pt x="11445830" y="7825483"/>
                  </a:cubicBezTo>
                  <a:cubicBezTo>
                    <a:pt x="11431923" y="7761415"/>
                    <a:pt x="11932559" y="7781437"/>
                    <a:pt x="12286445" y="7738022"/>
                  </a:cubicBezTo>
                  <a:cubicBezTo>
                    <a:pt x="12258265" y="7685967"/>
                    <a:pt x="12499434" y="7752774"/>
                    <a:pt x="12598610" y="7708307"/>
                  </a:cubicBezTo>
                  <a:cubicBezTo>
                    <a:pt x="12680586" y="7646347"/>
                    <a:pt x="12796962" y="7681331"/>
                    <a:pt x="12912971" y="7661521"/>
                  </a:cubicBezTo>
                  <a:cubicBezTo>
                    <a:pt x="12911874" y="7612628"/>
                    <a:pt x="12968598" y="7693133"/>
                    <a:pt x="13090097" y="7640446"/>
                  </a:cubicBezTo>
                  <a:cubicBezTo>
                    <a:pt x="13083144" y="7649508"/>
                    <a:pt x="13215989" y="7550035"/>
                    <a:pt x="13282594" y="7582912"/>
                  </a:cubicBezTo>
                  <a:cubicBezTo>
                    <a:pt x="13549013" y="7619792"/>
                    <a:pt x="13763834" y="7616210"/>
                    <a:pt x="14126868" y="7530015"/>
                  </a:cubicBezTo>
                  <a:cubicBezTo>
                    <a:pt x="14390726" y="7622743"/>
                    <a:pt x="14845250" y="7509150"/>
                    <a:pt x="15117527" y="7473112"/>
                  </a:cubicBezTo>
                  <a:cubicBezTo>
                    <a:pt x="15129970" y="7382491"/>
                    <a:pt x="16093548" y="7404830"/>
                    <a:pt x="16850723" y="7551510"/>
                  </a:cubicBezTo>
                  <a:cubicBezTo>
                    <a:pt x="17126293" y="7564366"/>
                    <a:pt x="17289878" y="7497559"/>
                    <a:pt x="17565081" y="7560363"/>
                  </a:cubicBezTo>
                  <a:cubicBezTo>
                    <a:pt x="17712564" y="7498824"/>
                    <a:pt x="17925188" y="7515473"/>
                    <a:pt x="18200026" y="7507253"/>
                  </a:cubicBezTo>
                  <a:cubicBezTo>
                    <a:pt x="18213200" y="7510414"/>
                    <a:pt x="18223813" y="7510414"/>
                    <a:pt x="18232961" y="7507464"/>
                  </a:cubicBezTo>
                  <a:cubicBezTo>
                    <a:pt x="18231498" y="7506832"/>
                    <a:pt x="18230400" y="7506410"/>
                    <a:pt x="18228937" y="7505567"/>
                  </a:cubicBezTo>
                  <a:cubicBezTo>
                    <a:pt x="18231498" y="7506410"/>
                    <a:pt x="18231864" y="7506410"/>
                    <a:pt x="18233329" y="7507253"/>
                  </a:cubicBezTo>
                  <a:cubicBezTo>
                    <a:pt x="18302146" y="7476062"/>
                    <a:pt x="18218690" y="7136337"/>
                    <a:pt x="18289321" y="6892292"/>
                  </a:cubicBezTo>
                  <a:close/>
                </a:path>
              </a:pathLst>
            </a:custGeom>
            <a:blipFill>
              <a:blip r:embed="rId3"/>
              <a:stretch>
                <a:fillRect t="-59934" b="-59934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6760368" y="3737867"/>
            <a:ext cx="10063479" cy="41472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en-US" sz="3300" b="1" dirty="0"/>
              <a:t>Energetic</a:t>
            </a:r>
            <a:r>
              <a:rPr lang="en-US" sz="3300" dirty="0"/>
              <a:t> but </a:t>
            </a:r>
            <a:r>
              <a:rPr lang="en-US" sz="3300" b="1" dirty="0"/>
              <a:t>more controlled </a:t>
            </a:r>
            <a:r>
              <a:rPr lang="en-US" sz="3300" dirty="0"/>
              <a:t>than the first suspect. Reacts with </a:t>
            </a:r>
            <a:r>
              <a:rPr lang="en-US" sz="3300" b="1" dirty="0"/>
              <a:t>acid</a:t>
            </a:r>
            <a:r>
              <a:rPr lang="en-US" sz="3300" dirty="0"/>
              <a:t>, but </a:t>
            </a:r>
            <a:r>
              <a:rPr lang="en-US" sz="3300" b="1" dirty="0"/>
              <a:t>not explosively</a:t>
            </a:r>
            <a:r>
              <a:rPr lang="en-US" sz="3300" dirty="0"/>
              <a:t>, leaving </a:t>
            </a:r>
            <a:r>
              <a:rPr lang="en-US" sz="3300" b="1" dirty="0"/>
              <a:t>clear traces.</a:t>
            </a:r>
            <a:r>
              <a:rPr lang="en-US" sz="3300" dirty="0"/>
              <a:t> Strong enough to </a:t>
            </a:r>
            <a:r>
              <a:rPr lang="en-US" sz="3300" b="1" dirty="0"/>
              <a:t>displace</a:t>
            </a:r>
            <a:r>
              <a:rPr lang="en-US" sz="3300" dirty="0"/>
              <a:t> </a:t>
            </a:r>
            <a:r>
              <a:rPr lang="en-US" sz="3300" b="1" dirty="0"/>
              <a:t>Iron</a:t>
            </a:r>
            <a:r>
              <a:rPr lang="en-US" sz="3300" dirty="0"/>
              <a:t> and </a:t>
            </a:r>
            <a:r>
              <a:rPr lang="en-US" sz="3300" b="1" dirty="0"/>
              <a:t>Copper</a:t>
            </a:r>
            <a:r>
              <a:rPr lang="en-US" sz="3300" dirty="0"/>
              <a:t>. If the reaction was </a:t>
            </a:r>
            <a:r>
              <a:rPr lang="en-US" sz="3300" b="1" dirty="0"/>
              <a:t>active</a:t>
            </a:r>
            <a:r>
              <a:rPr lang="en-US" sz="3300" dirty="0"/>
              <a:t> but </a:t>
            </a:r>
            <a:r>
              <a:rPr lang="en-US" sz="3300" b="1" dirty="0"/>
              <a:t>not chaotic</a:t>
            </a:r>
            <a:r>
              <a:rPr lang="en-US" sz="3300" dirty="0"/>
              <a:t>, this suspect may be involved.</a:t>
            </a:r>
          </a:p>
          <a:p>
            <a:pPr algn="just">
              <a:lnSpc>
                <a:spcPts val="3286"/>
              </a:lnSpc>
            </a:pPr>
            <a:endParaRPr lang="lt-LT" sz="2400" spc="56" dirty="0">
              <a:solidFill>
                <a:srgbClr val="000000"/>
              </a:solidFill>
              <a:latin typeface="Bitter"/>
              <a:ea typeface="Bitter"/>
              <a:cs typeface="Bitter"/>
              <a:sym typeface="Bitter"/>
            </a:endParaRPr>
          </a:p>
          <a:p>
            <a:pPr algn="just">
              <a:lnSpc>
                <a:spcPts val="3286"/>
              </a:lnSpc>
            </a:pPr>
            <a:r>
              <a:rPr lang="lt-LT" sz="3000" i="1" dirty="0"/>
              <a:t>Energingas, susivaldantis, apgalvojantis, tyliai veikiantis, reaguoja su rūgštimi, aiški reakcija, </a:t>
            </a:r>
            <a:r>
              <a:rPr lang="en-US" sz="3000" i="1" dirty="0"/>
              <a:t>p</a:t>
            </a:r>
            <a:r>
              <a:rPr lang="lt-LT" sz="3000" i="1" dirty="0" err="1"/>
              <a:t>akankamai</a:t>
            </a:r>
            <a:r>
              <a:rPr lang="lt-LT" sz="3000" i="1" dirty="0"/>
              <a:t> stiprus, kad nustelbtų silpnesnius metalus kaip</a:t>
            </a:r>
            <a:r>
              <a:rPr lang="en-US" sz="3000" i="1" dirty="0"/>
              <a:t> </a:t>
            </a:r>
            <a:r>
              <a:rPr lang="lt-LT" sz="3000" i="1" dirty="0"/>
              <a:t>geležį ir varį, palieka aiškius pėdsakus, aktyvus, bet ne chaotiškas.</a:t>
            </a:r>
            <a:endParaRPr lang="en-US" sz="3000" i="1" spc="56" dirty="0">
              <a:solidFill>
                <a:srgbClr val="000000"/>
              </a:solidFill>
              <a:latin typeface="Bitter"/>
              <a:ea typeface="Bitter"/>
              <a:cs typeface="Bitter"/>
              <a:sym typeface="Bitter"/>
            </a:endParaRPr>
          </a:p>
        </p:txBody>
      </p:sp>
      <p:sp>
        <p:nvSpPr>
          <p:cNvPr id="9" name="AutoShape 9"/>
          <p:cNvSpPr/>
          <p:nvPr/>
        </p:nvSpPr>
        <p:spPr>
          <a:xfrm flipH="1">
            <a:off x="-302734" y="1220614"/>
            <a:ext cx="3353766" cy="2413742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0" name="AutoShape 10"/>
          <p:cNvSpPr/>
          <p:nvPr/>
        </p:nvSpPr>
        <p:spPr>
          <a:xfrm>
            <a:off x="3029871" y="1230559"/>
            <a:ext cx="9488360" cy="1672624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1" name="Freeform 11"/>
          <p:cNvSpPr/>
          <p:nvPr/>
        </p:nvSpPr>
        <p:spPr>
          <a:xfrm rot="-1510423">
            <a:off x="2820208" y="451455"/>
            <a:ext cx="672997" cy="749858"/>
          </a:xfrm>
          <a:custGeom>
            <a:avLst/>
            <a:gdLst/>
            <a:ahLst/>
            <a:cxnLst/>
            <a:rect l="l" t="t" r="r" b="b"/>
            <a:pathLst>
              <a:path w="672997" h="749858">
                <a:moveTo>
                  <a:pt x="0" y="0"/>
                </a:moveTo>
                <a:lnTo>
                  <a:pt x="672997" y="0"/>
                </a:lnTo>
                <a:lnTo>
                  <a:pt x="672997" y="749858"/>
                </a:lnTo>
                <a:lnTo>
                  <a:pt x="0" y="7498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2" name="AutoShape 12"/>
          <p:cNvSpPr/>
          <p:nvPr/>
        </p:nvSpPr>
        <p:spPr>
          <a:xfrm flipV="1">
            <a:off x="12518231" y="-71053"/>
            <a:ext cx="6467214" cy="2974236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4" name="AutoShape 14"/>
          <p:cNvSpPr/>
          <p:nvPr/>
        </p:nvSpPr>
        <p:spPr>
          <a:xfrm flipV="1">
            <a:off x="16851418" y="6891222"/>
            <a:ext cx="4281419" cy="1147203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5" name="AutoShape 15"/>
          <p:cNvSpPr/>
          <p:nvPr/>
        </p:nvSpPr>
        <p:spPr>
          <a:xfrm flipH="1">
            <a:off x="15211118" y="8052306"/>
            <a:ext cx="1612730" cy="2608524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6" name="Freeform 16"/>
          <p:cNvSpPr/>
          <p:nvPr/>
        </p:nvSpPr>
        <p:spPr>
          <a:xfrm rot="-2266569">
            <a:off x="16505167" y="7259364"/>
            <a:ext cx="672997" cy="749858"/>
          </a:xfrm>
          <a:custGeom>
            <a:avLst/>
            <a:gdLst/>
            <a:ahLst/>
            <a:cxnLst/>
            <a:rect l="l" t="t" r="r" b="b"/>
            <a:pathLst>
              <a:path w="672997" h="749858">
                <a:moveTo>
                  <a:pt x="0" y="0"/>
                </a:moveTo>
                <a:lnTo>
                  <a:pt x="672997" y="0"/>
                </a:lnTo>
                <a:lnTo>
                  <a:pt x="672997" y="749858"/>
                </a:lnTo>
                <a:lnTo>
                  <a:pt x="0" y="7498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7" name="Freeform 17"/>
          <p:cNvSpPr/>
          <p:nvPr/>
        </p:nvSpPr>
        <p:spPr>
          <a:xfrm rot="-1346602" flipH="1">
            <a:off x="14192016" y="-251783"/>
            <a:ext cx="4258985" cy="4935484"/>
          </a:xfrm>
          <a:custGeom>
            <a:avLst/>
            <a:gdLst/>
            <a:ahLst/>
            <a:cxnLst/>
            <a:rect l="l" t="t" r="r" b="b"/>
            <a:pathLst>
              <a:path w="3291629" h="4501373">
                <a:moveTo>
                  <a:pt x="3291630" y="0"/>
                </a:moveTo>
                <a:lnTo>
                  <a:pt x="0" y="0"/>
                </a:lnTo>
                <a:lnTo>
                  <a:pt x="0" y="4501374"/>
                </a:lnTo>
                <a:lnTo>
                  <a:pt x="3291630" y="4501374"/>
                </a:lnTo>
                <a:lnTo>
                  <a:pt x="329163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240750"/>
            <a:ext cx="4114800" cy="5769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5800" y="1942504"/>
            <a:ext cx="933450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tačiakampis 4"/>
          <p:cNvSpPr/>
          <p:nvPr/>
        </p:nvSpPr>
        <p:spPr>
          <a:xfrm>
            <a:off x="10036385" y="1308838"/>
            <a:ext cx="2079415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en-US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Mg &gt; Zn &gt; Fe &gt; Cu</a:t>
            </a:r>
            <a:endParaRPr lang="lt-LT" sz="16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5439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grpSp>
        <p:nvGrpSpPr>
          <p:cNvPr id="3" name="Group 3"/>
          <p:cNvGrpSpPr/>
          <p:nvPr/>
        </p:nvGrpSpPr>
        <p:grpSpPr>
          <a:xfrm>
            <a:off x="-302734" y="748106"/>
            <a:ext cx="19040812" cy="8697979"/>
            <a:chOff x="421103" y="0"/>
            <a:chExt cx="17868218" cy="8162330"/>
          </a:xfrm>
        </p:grpSpPr>
        <p:sp>
          <p:nvSpPr>
            <p:cNvPr id="4" name="Freeform 4"/>
            <p:cNvSpPr/>
            <p:nvPr/>
          </p:nvSpPr>
          <p:spPr>
            <a:xfrm>
              <a:off x="421103" y="0"/>
              <a:ext cx="17868218" cy="8162330"/>
            </a:xfrm>
            <a:custGeom>
              <a:avLst/>
              <a:gdLst/>
              <a:ahLst/>
              <a:cxnLst/>
              <a:rect l="l" t="t" r="r" b="b"/>
              <a:pathLst>
                <a:path w="18289321" h="8162330">
                  <a:moveTo>
                    <a:pt x="18233329" y="7507464"/>
                  </a:moveTo>
                  <a:cubicBezTo>
                    <a:pt x="18233329" y="7507464"/>
                    <a:pt x="18233695" y="7507464"/>
                    <a:pt x="18233695" y="7507253"/>
                  </a:cubicBezTo>
                  <a:cubicBezTo>
                    <a:pt x="18235890" y="7508308"/>
                    <a:pt x="18240282" y="7510625"/>
                    <a:pt x="18255286" y="7517581"/>
                  </a:cubicBezTo>
                  <a:cubicBezTo>
                    <a:pt x="18255286" y="7517580"/>
                    <a:pt x="18254920" y="7517370"/>
                    <a:pt x="18233329" y="7507464"/>
                  </a:cubicBezTo>
                  <a:close/>
                  <a:moveTo>
                    <a:pt x="18289321" y="6892292"/>
                  </a:moveTo>
                  <a:cubicBezTo>
                    <a:pt x="18203320" y="5047196"/>
                    <a:pt x="18268460" y="3107053"/>
                    <a:pt x="18268460" y="1331715"/>
                  </a:cubicBezTo>
                  <a:cubicBezTo>
                    <a:pt x="18253456" y="925182"/>
                    <a:pt x="18234061" y="386090"/>
                    <a:pt x="18269925" y="0"/>
                  </a:cubicBezTo>
                  <a:cubicBezTo>
                    <a:pt x="17997283" y="72708"/>
                    <a:pt x="17858584" y="29294"/>
                    <a:pt x="17560689" y="50369"/>
                  </a:cubicBezTo>
                  <a:cubicBezTo>
                    <a:pt x="17471030" y="90622"/>
                    <a:pt x="17342577" y="158061"/>
                    <a:pt x="17109460" y="167334"/>
                  </a:cubicBezTo>
                  <a:cubicBezTo>
                    <a:pt x="17162889" y="232455"/>
                    <a:pt x="16515502" y="196206"/>
                    <a:pt x="15889708" y="233930"/>
                  </a:cubicBezTo>
                  <a:cubicBezTo>
                    <a:pt x="15856770" y="275026"/>
                    <a:pt x="15665738" y="173445"/>
                    <a:pt x="15161442" y="169020"/>
                  </a:cubicBezTo>
                  <a:cubicBezTo>
                    <a:pt x="15155954" y="195995"/>
                    <a:pt x="14469774" y="254583"/>
                    <a:pt x="13974628" y="167544"/>
                  </a:cubicBezTo>
                  <a:cubicBezTo>
                    <a:pt x="13793476" y="268071"/>
                    <a:pt x="13617815" y="207376"/>
                    <a:pt x="13381769" y="201475"/>
                  </a:cubicBezTo>
                  <a:cubicBezTo>
                    <a:pt x="13043253" y="239831"/>
                    <a:pt x="12576286" y="206111"/>
                    <a:pt x="12149209" y="285563"/>
                  </a:cubicBezTo>
                  <a:cubicBezTo>
                    <a:pt x="11883155" y="221074"/>
                    <a:pt x="11330918" y="330242"/>
                    <a:pt x="11053152" y="326448"/>
                  </a:cubicBezTo>
                  <a:cubicBezTo>
                    <a:pt x="10922870" y="226975"/>
                    <a:pt x="10451145" y="584403"/>
                    <a:pt x="10029556" y="503898"/>
                  </a:cubicBezTo>
                  <a:cubicBezTo>
                    <a:pt x="9824618" y="590094"/>
                    <a:pt x="9666522" y="621284"/>
                    <a:pt x="9501474" y="573866"/>
                  </a:cubicBezTo>
                  <a:cubicBezTo>
                    <a:pt x="9198457" y="615383"/>
                    <a:pt x="8867993" y="605057"/>
                    <a:pt x="8531308" y="571969"/>
                  </a:cubicBezTo>
                  <a:cubicBezTo>
                    <a:pt x="8397732" y="580610"/>
                    <a:pt x="8248786" y="634772"/>
                    <a:pt x="8034697" y="596837"/>
                  </a:cubicBezTo>
                  <a:cubicBezTo>
                    <a:pt x="7746319" y="651843"/>
                    <a:pt x="7305701" y="728766"/>
                    <a:pt x="6837635" y="727923"/>
                  </a:cubicBezTo>
                  <a:cubicBezTo>
                    <a:pt x="6761515" y="774287"/>
                    <a:pt x="6634527" y="761221"/>
                    <a:pt x="6496559" y="812011"/>
                  </a:cubicBezTo>
                  <a:cubicBezTo>
                    <a:pt x="6489605" y="777870"/>
                    <a:pt x="6344685" y="790936"/>
                    <a:pt x="6289058" y="799155"/>
                  </a:cubicBezTo>
                  <a:cubicBezTo>
                    <a:pt x="6276250" y="777870"/>
                    <a:pt x="6217330" y="749630"/>
                    <a:pt x="6179636" y="793887"/>
                  </a:cubicBezTo>
                  <a:cubicBezTo>
                    <a:pt x="6072043" y="727080"/>
                    <a:pt x="5500410" y="880925"/>
                    <a:pt x="4668944" y="942464"/>
                  </a:cubicBezTo>
                  <a:cubicBezTo>
                    <a:pt x="4388618" y="963538"/>
                    <a:pt x="4178190" y="972179"/>
                    <a:pt x="3848824" y="983981"/>
                  </a:cubicBezTo>
                  <a:cubicBezTo>
                    <a:pt x="3644983" y="894413"/>
                    <a:pt x="3398324" y="1008428"/>
                    <a:pt x="3184968" y="1033085"/>
                  </a:cubicBezTo>
                  <a:cubicBezTo>
                    <a:pt x="2846088" y="933191"/>
                    <a:pt x="2399980" y="1145624"/>
                    <a:pt x="1937404" y="1048048"/>
                  </a:cubicBezTo>
                  <a:cubicBezTo>
                    <a:pt x="1477023" y="1150893"/>
                    <a:pt x="1189377" y="1081346"/>
                    <a:pt x="540526" y="1101578"/>
                  </a:cubicBezTo>
                  <a:cubicBezTo>
                    <a:pt x="-95250" y="1214539"/>
                    <a:pt x="162121" y="359114"/>
                    <a:pt x="0" y="5393876"/>
                  </a:cubicBezTo>
                  <a:cubicBezTo>
                    <a:pt x="82341" y="5412000"/>
                    <a:pt x="-2159" y="6533389"/>
                    <a:pt x="47941" y="7901352"/>
                  </a:cubicBezTo>
                  <a:cubicBezTo>
                    <a:pt x="-4191" y="7937389"/>
                    <a:pt x="60384" y="8046557"/>
                    <a:pt x="247756" y="8004407"/>
                  </a:cubicBezTo>
                  <a:cubicBezTo>
                    <a:pt x="314361" y="8051404"/>
                    <a:pt x="384260" y="8066156"/>
                    <a:pt x="569437" y="8089971"/>
                  </a:cubicBezTo>
                  <a:cubicBezTo>
                    <a:pt x="687277" y="8140760"/>
                    <a:pt x="1017740" y="8020003"/>
                    <a:pt x="1280135" y="8114628"/>
                  </a:cubicBezTo>
                  <a:cubicBezTo>
                    <a:pt x="1366136" y="8065735"/>
                    <a:pt x="1405660" y="8148980"/>
                    <a:pt x="1493125" y="8120318"/>
                  </a:cubicBezTo>
                  <a:cubicBezTo>
                    <a:pt x="1515449" y="8122426"/>
                    <a:pt x="1652685" y="8033279"/>
                    <a:pt x="1687085" y="8103248"/>
                  </a:cubicBezTo>
                  <a:cubicBezTo>
                    <a:pt x="1909224" y="8200959"/>
                    <a:pt x="2319834" y="8136757"/>
                    <a:pt x="2589548" y="8104723"/>
                  </a:cubicBezTo>
                  <a:cubicBezTo>
                    <a:pt x="2857432" y="8152563"/>
                    <a:pt x="3008208" y="8195625"/>
                    <a:pt x="3663280" y="8125377"/>
                  </a:cubicBezTo>
                  <a:cubicBezTo>
                    <a:pt x="4041319" y="8197404"/>
                    <a:pt x="4283586" y="8083016"/>
                    <a:pt x="4621369" y="7995766"/>
                  </a:cubicBezTo>
                  <a:cubicBezTo>
                    <a:pt x="4874249" y="8099244"/>
                    <a:pt x="5221913" y="8044660"/>
                    <a:pt x="5841486" y="8069318"/>
                  </a:cubicBezTo>
                  <a:cubicBezTo>
                    <a:pt x="6027395" y="8072900"/>
                    <a:pt x="6233798" y="8208833"/>
                    <a:pt x="6465818" y="8081752"/>
                  </a:cubicBezTo>
                  <a:cubicBezTo>
                    <a:pt x="6610373" y="8165208"/>
                    <a:pt x="6969747" y="8053090"/>
                    <a:pt x="7484290" y="8105356"/>
                  </a:cubicBezTo>
                  <a:cubicBezTo>
                    <a:pt x="7808899" y="7943923"/>
                    <a:pt x="8158393" y="8108095"/>
                    <a:pt x="8562415" y="7979539"/>
                  </a:cubicBezTo>
                  <a:cubicBezTo>
                    <a:pt x="8737710" y="7994292"/>
                    <a:pt x="8895440" y="7846136"/>
                    <a:pt x="9130022" y="7862364"/>
                  </a:cubicBezTo>
                  <a:cubicBezTo>
                    <a:pt x="9435599" y="7845504"/>
                    <a:pt x="9770821" y="7770056"/>
                    <a:pt x="10173379" y="7810941"/>
                  </a:cubicBezTo>
                  <a:cubicBezTo>
                    <a:pt x="10495426" y="7759097"/>
                    <a:pt x="11003747" y="7706410"/>
                    <a:pt x="11445830" y="7825483"/>
                  </a:cubicBezTo>
                  <a:cubicBezTo>
                    <a:pt x="11431923" y="7761415"/>
                    <a:pt x="11932559" y="7781437"/>
                    <a:pt x="12286445" y="7738022"/>
                  </a:cubicBezTo>
                  <a:cubicBezTo>
                    <a:pt x="12258265" y="7685967"/>
                    <a:pt x="12499434" y="7752774"/>
                    <a:pt x="12598610" y="7708307"/>
                  </a:cubicBezTo>
                  <a:cubicBezTo>
                    <a:pt x="12680586" y="7646347"/>
                    <a:pt x="12796962" y="7681331"/>
                    <a:pt x="12912971" y="7661521"/>
                  </a:cubicBezTo>
                  <a:cubicBezTo>
                    <a:pt x="12911874" y="7612628"/>
                    <a:pt x="12968598" y="7693133"/>
                    <a:pt x="13090097" y="7640446"/>
                  </a:cubicBezTo>
                  <a:cubicBezTo>
                    <a:pt x="13083144" y="7649508"/>
                    <a:pt x="13215989" y="7550035"/>
                    <a:pt x="13282594" y="7582912"/>
                  </a:cubicBezTo>
                  <a:cubicBezTo>
                    <a:pt x="13549013" y="7619792"/>
                    <a:pt x="13763834" y="7616210"/>
                    <a:pt x="14126868" y="7530015"/>
                  </a:cubicBezTo>
                  <a:cubicBezTo>
                    <a:pt x="14390726" y="7622743"/>
                    <a:pt x="14845250" y="7509150"/>
                    <a:pt x="15117527" y="7473112"/>
                  </a:cubicBezTo>
                  <a:cubicBezTo>
                    <a:pt x="15129970" y="7382491"/>
                    <a:pt x="16093548" y="7404830"/>
                    <a:pt x="16850723" y="7551510"/>
                  </a:cubicBezTo>
                  <a:cubicBezTo>
                    <a:pt x="17126293" y="7564366"/>
                    <a:pt x="17289878" y="7497559"/>
                    <a:pt x="17565081" y="7560363"/>
                  </a:cubicBezTo>
                  <a:cubicBezTo>
                    <a:pt x="17712564" y="7498824"/>
                    <a:pt x="17925188" y="7515473"/>
                    <a:pt x="18200026" y="7507253"/>
                  </a:cubicBezTo>
                  <a:cubicBezTo>
                    <a:pt x="18213200" y="7510414"/>
                    <a:pt x="18223813" y="7510414"/>
                    <a:pt x="18232961" y="7507464"/>
                  </a:cubicBezTo>
                  <a:cubicBezTo>
                    <a:pt x="18231498" y="7506832"/>
                    <a:pt x="18230400" y="7506410"/>
                    <a:pt x="18228937" y="7505567"/>
                  </a:cubicBezTo>
                  <a:cubicBezTo>
                    <a:pt x="18231498" y="7506410"/>
                    <a:pt x="18231864" y="7506410"/>
                    <a:pt x="18233329" y="7507253"/>
                  </a:cubicBezTo>
                  <a:cubicBezTo>
                    <a:pt x="18302146" y="7476062"/>
                    <a:pt x="18218690" y="7136337"/>
                    <a:pt x="18289321" y="6892292"/>
                  </a:cubicBezTo>
                  <a:close/>
                </a:path>
              </a:pathLst>
            </a:custGeom>
            <a:blipFill>
              <a:blip r:embed="rId3"/>
              <a:stretch>
                <a:fillRect t="-59934" b="-59934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974162" y="3633897"/>
            <a:ext cx="9488359" cy="38087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286"/>
              </a:lnSpc>
            </a:pPr>
            <a:r>
              <a:rPr lang="en-US" sz="3300" b="1" dirty="0">
                <a:latin typeface="+mj-lt"/>
              </a:rPr>
              <a:t>Stable</a:t>
            </a:r>
            <a:r>
              <a:rPr lang="en-US" sz="3300" dirty="0">
                <a:latin typeface="+mj-lt"/>
              </a:rPr>
              <a:t> and </a:t>
            </a:r>
            <a:r>
              <a:rPr lang="en-US" sz="3300" b="1" dirty="0">
                <a:latin typeface="+mj-lt"/>
              </a:rPr>
              <a:t>reliable</a:t>
            </a:r>
            <a:r>
              <a:rPr lang="en-US" sz="3300" dirty="0">
                <a:latin typeface="+mj-lt"/>
              </a:rPr>
              <a:t>. </a:t>
            </a:r>
            <a:r>
              <a:rPr lang="en-US" sz="3300" b="1" dirty="0">
                <a:latin typeface="+mj-lt"/>
              </a:rPr>
              <a:t>Reacts slowly </a:t>
            </a:r>
            <a:r>
              <a:rPr lang="en-US" sz="3300" dirty="0">
                <a:latin typeface="+mj-lt"/>
              </a:rPr>
              <a:t>with </a:t>
            </a:r>
            <a:r>
              <a:rPr lang="en-US" sz="3300" b="1" dirty="0">
                <a:latin typeface="+mj-lt"/>
              </a:rPr>
              <a:t>acid</a:t>
            </a:r>
            <a:r>
              <a:rPr lang="en-US" sz="3300" dirty="0">
                <a:latin typeface="+mj-lt"/>
              </a:rPr>
              <a:t>, leaving </a:t>
            </a:r>
            <a:r>
              <a:rPr lang="en-US" sz="3300" b="1" dirty="0">
                <a:latin typeface="+mj-lt"/>
              </a:rPr>
              <a:t>subtle traces</a:t>
            </a:r>
            <a:r>
              <a:rPr lang="en-US" sz="3300" dirty="0">
                <a:latin typeface="+mj-lt"/>
              </a:rPr>
              <a:t>. Can displace </a:t>
            </a:r>
            <a:r>
              <a:rPr lang="en-US" sz="3300" b="1" dirty="0">
                <a:latin typeface="+mj-lt"/>
              </a:rPr>
              <a:t>copper</a:t>
            </a:r>
            <a:r>
              <a:rPr lang="en-US" sz="3300" dirty="0">
                <a:latin typeface="+mj-lt"/>
              </a:rPr>
              <a:t> but </a:t>
            </a:r>
            <a:r>
              <a:rPr lang="en-US" sz="3300" b="1" dirty="0">
                <a:latin typeface="+mj-lt"/>
              </a:rPr>
              <a:t>not stronger metals like zinc</a:t>
            </a:r>
            <a:r>
              <a:rPr lang="en-US" sz="3300" dirty="0">
                <a:latin typeface="+mj-lt"/>
              </a:rPr>
              <a:t>. If the </a:t>
            </a:r>
            <a:r>
              <a:rPr lang="en-US" sz="3300" b="1" dirty="0">
                <a:latin typeface="+mj-lt"/>
              </a:rPr>
              <a:t>damage</a:t>
            </a:r>
            <a:r>
              <a:rPr lang="en-US" sz="3300" dirty="0">
                <a:latin typeface="+mj-lt"/>
              </a:rPr>
              <a:t> was </a:t>
            </a:r>
            <a:r>
              <a:rPr lang="en-US" sz="3300" b="1" dirty="0">
                <a:latin typeface="+mj-lt"/>
              </a:rPr>
              <a:t>slow</a:t>
            </a:r>
            <a:r>
              <a:rPr lang="en-US" sz="3300" dirty="0">
                <a:latin typeface="+mj-lt"/>
              </a:rPr>
              <a:t> and </a:t>
            </a:r>
            <a:r>
              <a:rPr lang="en-US" sz="3300" b="1" dirty="0">
                <a:latin typeface="+mj-lt"/>
              </a:rPr>
              <a:t>carefully</a:t>
            </a:r>
            <a:r>
              <a:rPr lang="en-US" sz="3300" dirty="0">
                <a:latin typeface="+mj-lt"/>
              </a:rPr>
              <a:t> planned rather than aggressive, this suspect may be responsible.</a:t>
            </a:r>
          </a:p>
          <a:p>
            <a:pPr algn="just">
              <a:lnSpc>
                <a:spcPts val="3286"/>
              </a:lnSpc>
            </a:pPr>
            <a:endParaRPr lang="lt-LT" sz="3300" spc="56" dirty="0">
              <a:solidFill>
                <a:srgbClr val="000000"/>
              </a:solidFill>
              <a:latin typeface="+mj-lt"/>
              <a:ea typeface="Bitter"/>
              <a:cs typeface="Bitter"/>
              <a:sym typeface="Bitter"/>
            </a:endParaRPr>
          </a:p>
          <a:p>
            <a:pPr algn="just">
              <a:lnSpc>
                <a:spcPts val="3286"/>
              </a:lnSpc>
            </a:pPr>
            <a:r>
              <a:rPr lang="lt-LT" sz="3000" i="1" dirty="0"/>
              <a:t>Ramus, kantrus ir patikimas. Veikia lėtai, bet užtikrintai. Pakankamai stiprus nustelbti silpnesnius, pavyzdžiui, varį. Veikia apgalvotai ir nuosekliai.</a:t>
            </a:r>
            <a:endParaRPr lang="en-US" sz="3000" i="1" spc="56" dirty="0">
              <a:solidFill>
                <a:srgbClr val="000000"/>
              </a:solidFill>
              <a:latin typeface="Bitter"/>
              <a:ea typeface="Bitter"/>
              <a:cs typeface="Bitter"/>
              <a:sym typeface="Bitter"/>
            </a:endParaRPr>
          </a:p>
        </p:txBody>
      </p:sp>
      <p:sp>
        <p:nvSpPr>
          <p:cNvPr id="9" name="AutoShape 9"/>
          <p:cNvSpPr/>
          <p:nvPr/>
        </p:nvSpPr>
        <p:spPr>
          <a:xfrm flipH="1">
            <a:off x="-302734" y="1220614"/>
            <a:ext cx="3353766" cy="2413742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0" name="AutoShape 10"/>
          <p:cNvSpPr/>
          <p:nvPr/>
        </p:nvSpPr>
        <p:spPr>
          <a:xfrm>
            <a:off x="3029871" y="1230559"/>
            <a:ext cx="9488360" cy="1672624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1" name="Freeform 11"/>
          <p:cNvSpPr/>
          <p:nvPr/>
        </p:nvSpPr>
        <p:spPr>
          <a:xfrm rot="-1510423">
            <a:off x="2838430" y="373177"/>
            <a:ext cx="672997" cy="749858"/>
          </a:xfrm>
          <a:custGeom>
            <a:avLst/>
            <a:gdLst/>
            <a:ahLst/>
            <a:cxnLst/>
            <a:rect l="l" t="t" r="r" b="b"/>
            <a:pathLst>
              <a:path w="672997" h="749858">
                <a:moveTo>
                  <a:pt x="0" y="0"/>
                </a:moveTo>
                <a:lnTo>
                  <a:pt x="672997" y="0"/>
                </a:lnTo>
                <a:lnTo>
                  <a:pt x="672997" y="749858"/>
                </a:lnTo>
                <a:lnTo>
                  <a:pt x="0" y="7498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2" name="AutoShape 12"/>
          <p:cNvSpPr/>
          <p:nvPr/>
        </p:nvSpPr>
        <p:spPr>
          <a:xfrm flipV="1">
            <a:off x="12518231" y="-71053"/>
            <a:ext cx="6467214" cy="2974236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4" name="AutoShape 14"/>
          <p:cNvSpPr/>
          <p:nvPr/>
        </p:nvSpPr>
        <p:spPr>
          <a:xfrm flipV="1">
            <a:off x="16851418" y="6891222"/>
            <a:ext cx="4281419" cy="1147203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5" name="AutoShape 15"/>
          <p:cNvSpPr/>
          <p:nvPr/>
        </p:nvSpPr>
        <p:spPr>
          <a:xfrm flipH="1">
            <a:off x="15211118" y="8052306"/>
            <a:ext cx="1612730" cy="2608524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6" name="Freeform 16"/>
          <p:cNvSpPr/>
          <p:nvPr/>
        </p:nvSpPr>
        <p:spPr>
          <a:xfrm rot="-2266569">
            <a:off x="16505167" y="7259364"/>
            <a:ext cx="672997" cy="749858"/>
          </a:xfrm>
          <a:custGeom>
            <a:avLst/>
            <a:gdLst/>
            <a:ahLst/>
            <a:cxnLst/>
            <a:rect l="l" t="t" r="r" b="b"/>
            <a:pathLst>
              <a:path w="672997" h="749858">
                <a:moveTo>
                  <a:pt x="0" y="0"/>
                </a:moveTo>
                <a:lnTo>
                  <a:pt x="672997" y="0"/>
                </a:lnTo>
                <a:lnTo>
                  <a:pt x="672997" y="749858"/>
                </a:lnTo>
                <a:lnTo>
                  <a:pt x="0" y="7498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7" name="Freeform 17"/>
          <p:cNvSpPr/>
          <p:nvPr/>
        </p:nvSpPr>
        <p:spPr>
          <a:xfrm rot="-1346602" flipH="1">
            <a:off x="15205603" y="-18767"/>
            <a:ext cx="3291629" cy="4501373"/>
          </a:xfrm>
          <a:custGeom>
            <a:avLst/>
            <a:gdLst/>
            <a:ahLst/>
            <a:cxnLst/>
            <a:rect l="l" t="t" r="r" b="b"/>
            <a:pathLst>
              <a:path w="3291629" h="4501373">
                <a:moveTo>
                  <a:pt x="3291630" y="0"/>
                </a:moveTo>
                <a:lnTo>
                  <a:pt x="0" y="0"/>
                </a:lnTo>
                <a:lnTo>
                  <a:pt x="0" y="4501374"/>
                </a:lnTo>
                <a:lnTo>
                  <a:pt x="3291630" y="4501374"/>
                </a:lnTo>
                <a:lnTo>
                  <a:pt x="329163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0" y="1965143"/>
            <a:ext cx="933450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2143" y="3241314"/>
            <a:ext cx="3322637" cy="4977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tačiakampis 4"/>
          <p:cNvSpPr/>
          <p:nvPr/>
        </p:nvSpPr>
        <p:spPr>
          <a:xfrm>
            <a:off x="10037976" y="1423778"/>
            <a:ext cx="2079415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en-US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Mg &gt; Zn &gt; Fe &gt; Cu</a:t>
            </a:r>
            <a:endParaRPr lang="lt-LT" sz="16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36987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grpSp>
        <p:nvGrpSpPr>
          <p:cNvPr id="3" name="Group 3"/>
          <p:cNvGrpSpPr/>
          <p:nvPr/>
        </p:nvGrpSpPr>
        <p:grpSpPr>
          <a:xfrm>
            <a:off x="-302735" y="748106"/>
            <a:ext cx="18971735" cy="8705986"/>
            <a:chOff x="0" y="0"/>
            <a:chExt cx="18289320" cy="816984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8289321" cy="8162330"/>
            </a:xfrm>
            <a:custGeom>
              <a:avLst/>
              <a:gdLst/>
              <a:ahLst/>
              <a:cxnLst/>
              <a:rect l="l" t="t" r="r" b="b"/>
              <a:pathLst>
                <a:path w="18289321" h="8162330">
                  <a:moveTo>
                    <a:pt x="18233329" y="7507464"/>
                  </a:moveTo>
                  <a:cubicBezTo>
                    <a:pt x="18233329" y="7507464"/>
                    <a:pt x="18233695" y="7507464"/>
                    <a:pt x="18233695" y="7507253"/>
                  </a:cubicBezTo>
                  <a:cubicBezTo>
                    <a:pt x="18235890" y="7508308"/>
                    <a:pt x="18240282" y="7510625"/>
                    <a:pt x="18255286" y="7517581"/>
                  </a:cubicBezTo>
                  <a:cubicBezTo>
                    <a:pt x="18255286" y="7517580"/>
                    <a:pt x="18254920" y="7517370"/>
                    <a:pt x="18233329" y="7507464"/>
                  </a:cubicBezTo>
                  <a:close/>
                  <a:moveTo>
                    <a:pt x="18289321" y="6892292"/>
                  </a:moveTo>
                  <a:cubicBezTo>
                    <a:pt x="18203320" y="5047196"/>
                    <a:pt x="18268460" y="3107053"/>
                    <a:pt x="18268460" y="1331715"/>
                  </a:cubicBezTo>
                  <a:cubicBezTo>
                    <a:pt x="18253456" y="925182"/>
                    <a:pt x="18234061" y="386090"/>
                    <a:pt x="18269925" y="0"/>
                  </a:cubicBezTo>
                  <a:cubicBezTo>
                    <a:pt x="17997283" y="72708"/>
                    <a:pt x="17858584" y="29294"/>
                    <a:pt x="17560689" y="50369"/>
                  </a:cubicBezTo>
                  <a:cubicBezTo>
                    <a:pt x="17471030" y="90622"/>
                    <a:pt x="17342577" y="158061"/>
                    <a:pt x="17109460" y="167334"/>
                  </a:cubicBezTo>
                  <a:cubicBezTo>
                    <a:pt x="17162889" y="232455"/>
                    <a:pt x="16515502" y="196206"/>
                    <a:pt x="15889708" y="233930"/>
                  </a:cubicBezTo>
                  <a:cubicBezTo>
                    <a:pt x="15856770" y="275026"/>
                    <a:pt x="15665738" y="173445"/>
                    <a:pt x="15161442" y="169020"/>
                  </a:cubicBezTo>
                  <a:cubicBezTo>
                    <a:pt x="15155954" y="195995"/>
                    <a:pt x="14469774" y="254583"/>
                    <a:pt x="13974628" y="167544"/>
                  </a:cubicBezTo>
                  <a:cubicBezTo>
                    <a:pt x="13793476" y="268071"/>
                    <a:pt x="13617815" y="207376"/>
                    <a:pt x="13381769" y="201475"/>
                  </a:cubicBezTo>
                  <a:cubicBezTo>
                    <a:pt x="13043253" y="239831"/>
                    <a:pt x="12576286" y="206111"/>
                    <a:pt x="12149209" y="285563"/>
                  </a:cubicBezTo>
                  <a:cubicBezTo>
                    <a:pt x="11883155" y="221074"/>
                    <a:pt x="11330918" y="330242"/>
                    <a:pt x="11053152" y="326448"/>
                  </a:cubicBezTo>
                  <a:cubicBezTo>
                    <a:pt x="10922870" y="226975"/>
                    <a:pt x="10451145" y="584403"/>
                    <a:pt x="10029556" y="503898"/>
                  </a:cubicBezTo>
                  <a:cubicBezTo>
                    <a:pt x="9824618" y="590094"/>
                    <a:pt x="9666522" y="621284"/>
                    <a:pt x="9501474" y="573866"/>
                  </a:cubicBezTo>
                  <a:cubicBezTo>
                    <a:pt x="9198457" y="615383"/>
                    <a:pt x="8867993" y="605057"/>
                    <a:pt x="8531308" y="571969"/>
                  </a:cubicBezTo>
                  <a:cubicBezTo>
                    <a:pt x="8397732" y="580610"/>
                    <a:pt x="8248786" y="634772"/>
                    <a:pt x="8034697" y="596837"/>
                  </a:cubicBezTo>
                  <a:cubicBezTo>
                    <a:pt x="7746319" y="651843"/>
                    <a:pt x="7305701" y="728766"/>
                    <a:pt x="6837635" y="727923"/>
                  </a:cubicBezTo>
                  <a:cubicBezTo>
                    <a:pt x="6761515" y="774287"/>
                    <a:pt x="6634527" y="761221"/>
                    <a:pt x="6496559" y="812011"/>
                  </a:cubicBezTo>
                  <a:cubicBezTo>
                    <a:pt x="6489605" y="777870"/>
                    <a:pt x="6344685" y="790936"/>
                    <a:pt x="6289058" y="799155"/>
                  </a:cubicBezTo>
                  <a:cubicBezTo>
                    <a:pt x="6276250" y="777870"/>
                    <a:pt x="6217330" y="749630"/>
                    <a:pt x="6179636" y="793887"/>
                  </a:cubicBezTo>
                  <a:cubicBezTo>
                    <a:pt x="6072043" y="727080"/>
                    <a:pt x="5500410" y="880925"/>
                    <a:pt x="4668944" y="942464"/>
                  </a:cubicBezTo>
                  <a:cubicBezTo>
                    <a:pt x="4388618" y="963538"/>
                    <a:pt x="4178190" y="972179"/>
                    <a:pt x="3848824" y="983981"/>
                  </a:cubicBezTo>
                  <a:cubicBezTo>
                    <a:pt x="3644983" y="894413"/>
                    <a:pt x="3398324" y="1008428"/>
                    <a:pt x="3184968" y="1033085"/>
                  </a:cubicBezTo>
                  <a:cubicBezTo>
                    <a:pt x="2846088" y="933191"/>
                    <a:pt x="2399980" y="1145624"/>
                    <a:pt x="1937404" y="1048048"/>
                  </a:cubicBezTo>
                  <a:cubicBezTo>
                    <a:pt x="1477023" y="1150893"/>
                    <a:pt x="1189377" y="1081346"/>
                    <a:pt x="540526" y="1101578"/>
                  </a:cubicBezTo>
                  <a:cubicBezTo>
                    <a:pt x="-95250" y="1214539"/>
                    <a:pt x="162121" y="359114"/>
                    <a:pt x="0" y="5393876"/>
                  </a:cubicBezTo>
                  <a:cubicBezTo>
                    <a:pt x="82341" y="5412000"/>
                    <a:pt x="-2159" y="6533389"/>
                    <a:pt x="47941" y="7901352"/>
                  </a:cubicBezTo>
                  <a:cubicBezTo>
                    <a:pt x="-4191" y="7937389"/>
                    <a:pt x="60384" y="8046557"/>
                    <a:pt x="247756" y="8004407"/>
                  </a:cubicBezTo>
                  <a:cubicBezTo>
                    <a:pt x="314361" y="8051404"/>
                    <a:pt x="384260" y="8066156"/>
                    <a:pt x="569437" y="8089971"/>
                  </a:cubicBezTo>
                  <a:cubicBezTo>
                    <a:pt x="687277" y="8140760"/>
                    <a:pt x="1017740" y="8020003"/>
                    <a:pt x="1280135" y="8114628"/>
                  </a:cubicBezTo>
                  <a:cubicBezTo>
                    <a:pt x="1366136" y="8065735"/>
                    <a:pt x="1405660" y="8148980"/>
                    <a:pt x="1493125" y="8120318"/>
                  </a:cubicBezTo>
                  <a:cubicBezTo>
                    <a:pt x="1515449" y="8122426"/>
                    <a:pt x="1652685" y="8033279"/>
                    <a:pt x="1687085" y="8103248"/>
                  </a:cubicBezTo>
                  <a:cubicBezTo>
                    <a:pt x="1909224" y="8200959"/>
                    <a:pt x="2319834" y="8136757"/>
                    <a:pt x="2589548" y="8104723"/>
                  </a:cubicBezTo>
                  <a:cubicBezTo>
                    <a:pt x="2857432" y="8152563"/>
                    <a:pt x="3008208" y="8195625"/>
                    <a:pt x="3663280" y="8125377"/>
                  </a:cubicBezTo>
                  <a:cubicBezTo>
                    <a:pt x="4041319" y="8197404"/>
                    <a:pt x="4283586" y="8083016"/>
                    <a:pt x="4621369" y="7995766"/>
                  </a:cubicBezTo>
                  <a:cubicBezTo>
                    <a:pt x="4874249" y="8099244"/>
                    <a:pt x="5221913" y="8044660"/>
                    <a:pt x="5841486" y="8069318"/>
                  </a:cubicBezTo>
                  <a:cubicBezTo>
                    <a:pt x="6027395" y="8072900"/>
                    <a:pt x="6233798" y="8208833"/>
                    <a:pt x="6465818" y="8081752"/>
                  </a:cubicBezTo>
                  <a:cubicBezTo>
                    <a:pt x="6610373" y="8165208"/>
                    <a:pt x="6969747" y="8053090"/>
                    <a:pt x="7484290" y="8105356"/>
                  </a:cubicBezTo>
                  <a:cubicBezTo>
                    <a:pt x="7808899" y="7943923"/>
                    <a:pt x="8158393" y="8108095"/>
                    <a:pt x="8562415" y="7979539"/>
                  </a:cubicBezTo>
                  <a:cubicBezTo>
                    <a:pt x="8737710" y="7994292"/>
                    <a:pt x="8895440" y="7846136"/>
                    <a:pt x="9130022" y="7862364"/>
                  </a:cubicBezTo>
                  <a:cubicBezTo>
                    <a:pt x="9435599" y="7845504"/>
                    <a:pt x="9770821" y="7770056"/>
                    <a:pt x="10173379" y="7810941"/>
                  </a:cubicBezTo>
                  <a:cubicBezTo>
                    <a:pt x="10495426" y="7759097"/>
                    <a:pt x="11003747" y="7706410"/>
                    <a:pt x="11445830" y="7825483"/>
                  </a:cubicBezTo>
                  <a:cubicBezTo>
                    <a:pt x="11431923" y="7761415"/>
                    <a:pt x="11932559" y="7781437"/>
                    <a:pt x="12286445" y="7738022"/>
                  </a:cubicBezTo>
                  <a:cubicBezTo>
                    <a:pt x="12258265" y="7685967"/>
                    <a:pt x="12499434" y="7752774"/>
                    <a:pt x="12598610" y="7708307"/>
                  </a:cubicBezTo>
                  <a:cubicBezTo>
                    <a:pt x="12680586" y="7646347"/>
                    <a:pt x="12796962" y="7681331"/>
                    <a:pt x="12912971" y="7661521"/>
                  </a:cubicBezTo>
                  <a:cubicBezTo>
                    <a:pt x="12911874" y="7612628"/>
                    <a:pt x="12968598" y="7693133"/>
                    <a:pt x="13090097" y="7640446"/>
                  </a:cubicBezTo>
                  <a:cubicBezTo>
                    <a:pt x="13083144" y="7649508"/>
                    <a:pt x="13215989" y="7550035"/>
                    <a:pt x="13282594" y="7582912"/>
                  </a:cubicBezTo>
                  <a:cubicBezTo>
                    <a:pt x="13549013" y="7619792"/>
                    <a:pt x="13763834" y="7616210"/>
                    <a:pt x="14126868" y="7530015"/>
                  </a:cubicBezTo>
                  <a:cubicBezTo>
                    <a:pt x="14390726" y="7622743"/>
                    <a:pt x="14845250" y="7509150"/>
                    <a:pt x="15117527" y="7473112"/>
                  </a:cubicBezTo>
                  <a:cubicBezTo>
                    <a:pt x="15129970" y="7382491"/>
                    <a:pt x="16093548" y="7404830"/>
                    <a:pt x="16850723" y="7551510"/>
                  </a:cubicBezTo>
                  <a:cubicBezTo>
                    <a:pt x="17126293" y="7564366"/>
                    <a:pt x="17289878" y="7497559"/>
                    <a:pt x="17565081" y="7560363"/>
                  </a:cubicBezTo>
                  <a:cubicBezTo>
                    <a:pt x="17712564" y="7498824"/>
                    <a:pt x="17925188" y="7515473"/>
                    <a:pt x="18200026" y="7507253"/>
                  </a:cubicBezTo>
                  <a:cubicBezTo>
                    <a:pt x="18213200" y="7510414"/>
                    <a:pt x="18223813" y="7510414"/>
                    <a:pt x="18232961" y="7507464"/>
                  </a:cubicBezTo>
                  <a:cubicBezTo>
                    <a:pt x="18231498" y="7506832"/>
                    <a:pt x="18230400" y="7506410"/>
                    <a:pt x="18228937" y="7505567"/>
                  </a:cubicBezTo>
                  <a:cubicBezTo>
                    <a:pt x="18231498" y="7506410"/>
                    <a:pt x="18231864" y="7506410"/>
                    <a:pt x="18233329" y="7507253"/>
                  </a:cubicBezTo>
                  <a:cubicBezTo>
                    <a:pt x="18302146" y="7476062"/>
                    <a:pt x="18218690" y="7136337"/>
                    <a:pt x="18289321" y="6892292"/>
                  </a:cubicBezTo>
                  <a:close/>
                </a:path>
              </a:pathLst>
            </a:custGeom>
            <a:blipFill>
              <a:blip r:embed="rId3"/>
              <a:stretch>
                <a:fillRect t="-59934" b="-59934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5797537" y="3908086"/>
            <a:ext cx="11441921" cy="38087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3286"/>
              </a:lnSpc>
            </a:pPr>
            <a:r>
              <a:rPr lang="en-US" sz="3300" b="1" dirty="0">
                <a:latin typeface="Calibri (body)"/>
              </a:rPr>
              <a:t>The calmest </a:t>
            </a:r>
            <a:r>
              <a:rPr lang="en-US" sz="3300" dirty="0">
                <a:latin typeface="Calibri (body)"/>
              </a:rPr>
              <a:t>and </a:t>
            </a:r>
            <a:r>
              <a:rPr lang="en-US" sz="3300" b="1" dirty="0">
                <a:latin typeface="Calibri (body)"/>
              </a:rPr>
              <a:t>quietest</a:t>
            </a:r>
            <a:r>
              <a:rPr lang="en-US" sz="3300" dirty="0">
                <a:latin typeface="Calibri (body)"/>
              </a:rPr>
              <a:t> suspect of all. With </a:t>
            </a:r>
            <a:r>
              <a:rPr lang="en-US" sz="3300" b="1" dirty="0">
                <a:latin typeface="Calibri (body)"/>
              </a:rPr>
              <a:t>acid</a:t>
            </a:r>
            <a:r>
              <a:rPr lang="en-US" sz="3300" dirty="0">
                <a:latin typeface="Calibri (body)"/>
              </a:rPr>
              <a:t>,</a:t>
            </a:r>
            <a:r>
              <a:rPr lang="en-US" sz="3300" b="1" dirty="0">
                <a:latin typeface="Calibri (body)"/>
              </a:rPr>
              <a:t> </a:t>
            </a:r>
            <a:r>
              <a:rPr lang="en-US" sz="3300" dirty="0">
                <a:latin typeface="Calibri (body)"/>
              </a:rPr>
              <a:t>there is </a:t>
            </a:r>
            <a:r>
              <a:rPr lang="en-US" sz="3300" b="1" dirty="0">
                <a:latin typeface="Calibri (body)"/>
              </a:rPr>
              <a:t>almost no reaction, </a:t>
            </a:r>
            <a:r>
              <a:rPr lang="en-US" sz="3300" dirty="0">
                <a:latin typeface="Calibri (body)"/>
              </a:rPr>
              <a:t>and it </a:t>
            </a:r>
            <a:r>
              <a:rPr lang="en-US" sz="3300" b="1" dirty="0">
                <a:latin typeface="Calibri (body)"/>
              </a:rPr>
              <a:t>cannot displace other metals</a:t>
            </a:r>
            <a:r>
              <a:rPr lang="en-US" sz="3300" dirty="0">
                <a:latin typeface="Calibri (body)"/>
              </a:rPr>
              <a:t>. Often appears “</a:t>
            </a:r>
            <a:r>
              <a:rPr lang="en-US" sz="3300" b="1" dirty="0">
                <a:latin typeface="Calibri (body)"/>
              </a:rPr>
              <a:t>too calm</a:t>
            </a:r>
            <a:r>
              <a:rPr lang="en-US" sz="3300" dirty="0">
                <a:latin typeface="Calibri (body)"/>
              </a:rPr>
              <a:t>” to be guilty. If the scene shows only </a:t>
            </a:r>
            <a:r>
              <a:rPr lang="en-US" sz="3300" b="1" dirty="0">
                <a:latin typeface="Calibri (body)"/>
              </a:rPr>
              <a:t>faint traces </a:t>
            </a:r>
            <a:r>
              <a:rPr lang="en-US" sz="3300" dirty="0">
                <a:latin typeface="Calibri (body)"/>
              </a:rPr>
              <a:t>and very </a:t>
            </a:r>
            <a:r>
              <a:rPr lang="en-US" sz="3300" b="1" dirty="0">
                <a:latin typeface="Calibri (body)"/>
              </a:rPr>
              <a:t>little activity</a:t>
            </a:r>
            <a:r>
              <a:rPr lang="en-US" sz="3300" dirty="0">
                <a:latin typeface="Calibri (body)"/>
              </a:rPr>
              <a:t>, this suspect may have been present — perhaps not the initiator, but a partner in crime.</a:t>
            </a:r>
            <a:endParaRPr lang="lt-LT" sz="3300" dirty="0">
              <a:latin typeface="Calibri (body)"/>
            </a:endParaRPr>
          </a:p>
          <a:p>
            <a:pPr algn="just">
              <a:lnSpc>
                <a:spcPts val="3286"/>
              </a:lnSpc>
            </a:pPr>
            <a:endParaRPr lang="lt-LT" sz="3300" spc="56" dirty="0">
              <a:solidFill>
                <a:srgbClr val="000000"/>
              </a:solidFill>
              <a:latin typeface="Calibri (body)"/>
              <a:ea typeface="Bitter"/>
              <a:cs typeface="Bitter"/>
              <a:sym typeface="Bitter"/>
            </a:endParaRPr>
          </a:p>
          <a:p>
            <a:pPr algn="just">
              <a:lnSpc>
                <a:spcPts val="3286"/>
              </a:lnSpc>
            </a:pPr>
            <a:r>
              <a:rPr lang="lt-LT" sz="3000" i="1" dirty="0"/>
              <a:t>Ramiausias ir tyliausias iš visų</a:t>
            </a:r>
            <a:r>
              <a:rPr lang="en-US" sz="3000" i="1" dirty="0"/>
              <a:t> </a:t>
            </a:r>
            <a:r>
              <a:rPr lang="lt-LT" sz="3000" i="1" dirty="0"/>
              <a:t>į</a:t>
            </a:r>
            <a:r>
              <a:rPr lang="en-US" sz="3000" i="1" dirty="0" err="1"/>
              <a:t>tariam</a:t>
            </a:r>
            <a:r>
              <a:rPr lang="lt-LT" sz="3000" i="1" dirty="0" err="1"/>
              <a:t>ųjų</a:t>
            </a:r>
            <a:r>
              <a:rPr lang="lt-LT" sz="3000" i="1" dirty="0"/>
              <a:t>. Veikia beveik nepastebimai. Santūrus, atrodo apgaulingai ramus, o jo buvimą išduoda tik minimalūs, subtilūs pėdsakai.</a:t>
            </a:r>
            <a:endParaRPr lang="en-US" sz="3000" i="1" spc="56" dirty="0">
              <a:solidFill>
                <a:srgbClr val="000000"/>
              </a:solidFill>
              <a:latin typeface="Bitter"/>
              <a:ea typeface="Bitter"/>
              <a:cs typeface="Bitter"/>
              <a:sym typeface="Bitter"/>
            </a:endParaRPr>
          </a:p>
        </p:txBody>
      </p:sp>
      <p:sp>
        <p:nvSpPr>
          <p:cNvPr id="9" name="AutoShape 9"/>
          <p:cNvSpPr/>
          <p:nvPr/>
        </p:nvSpPr>
        <p:spPr>
          <a:xfrm flipH="1">
            <a:off x="-302734" y="1220614"/>
            <a:ext cx="3353766" cy="2413742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0" name="AutoShape 10"/>
          <p:cNvSpPr/>
          <p:nvPr/>
        </p:nvSpPr>
        <p:spPr>
          <a:xfrm>
            <a:off x="3029871" y="1230559"/>
            <a:ext cx="9488360" cy="1672624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1" name="Freeform 11"/>
          <p:cNvSpPr/>
          <p:nvPr/>
        </p:nvSpPr>
        <p:spPr>
          <a:xfrm rot="-1510423">
            <a:off x="2820208" y="451455"/>
            <a:ext cx="672997" cy="749858"/>
          </a:xfrm>
          <a:custGeom>
            <a:avLst/>
            <a:gdLst/>
            <a:ahLst/>
            <a:cxnLst/>
            <a:rect l="l" t="t" r="r" b="b"/>
            <a:pathLst>
              <a:path w="672997" h="749858">
                <a:moveTo>
                  <a:pt x="0" y="0"/>
                </a:moveTo>
                <a:lnTo>
                  <a:pt x="672997" y="0"/>
                </a:lnTo>
                <a:lnTo>
                  <a:pt x="672997" y="749858"/>
                </a:lnTo>
                <a:lnTo>
                  <a:pt x="0" y="7498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2" name="AutoShape 12"/>
          <p:cNvSpPr/>
          <p:nvPr/>
        </p:nvSpPr>
        <p:spPr>
          <a:xfrm flipV="1">
            <a:off x="12518231" y="-71053"/>
            <a:ext cx="6467214" cy="2974236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4" name="AutoShape 14"/>
          <p:cNvSpPr/>
          <p:nvPr/>
        </p:nvSpPr>
        <p:spPr>
          <a:xfrm flipV="1">
            <a:off x="16851418" y="6891222"/>
            <a:ext cx="4281419" cy="1147203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5" name="AutoShape 15"/>
          <p:cNvSpPr/>
          <p:nvPr/>
        </p:nvSpPr>
        <p:spPr>
          <a:xfrm flipH="1">
            <a:off x="15211118" y="8052306"/>
            <a:ext cx="1612730" cy="2608524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6" name="Freeform 16"/>
          <p:cNvSpPr/>
          <p:nvPr/>
        </p:nvSpPr>
        <p:spPr>
          <a:xfrm rot="-2266569">
            <a:off x="16505167" y="7259364"/>
            <a:ext cx="672997" cy="749858"/>
          </a:xfrm>
          <a:custGeom>
            <a:avLst/>
            <a:gdLst/>
            <a:ahLst/>
            <a:cxnLst/>
            <a:rect l="l" t="t" r="r" b="b"/>
            <a:pathLst>
              <a:path w="672997" h="749858">
                <a:moveTo>
                  <a:pt x="0" y="0"/>
                </a:moveTo>
                <a:lnTo>
                  <a:pt x="672997" y="0"/>
                </a:lnTo>
                <a:lnTo>
                  <a:pt x="672997" y="749858"/>
                </a:lnTo>
                <a:lnTo>
                  <a:pt x="0" y="7498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7" name="Freeform 17"/>
          <p:cNvSpPr/>
          <p:nvPr/>
        </p:nvSpPr>
        <p:spPr>
          <a:xfrm rot="-1346602" flipH="1">
            <a:off x="14192016" y="-251783"/>
            <a:ext cx="4258985" cy="4935484"/>
          </a:xfrm>
          <a:custGeom>
            <a:avLst/>
            <a:gdLst/>
            <a:ahLst/>
            <a:cxnLst/>
            <a:rect l="l" t="t" r="r" b="b"/>
            <a:pathLst>
              <a:path w="3291629" h="4501373">
                <a:moveTo>
                  <a:pt x="3291630" y="0"/>
                </a:moveTo>
                <a:lnTo>
                  <a:pt x="0" y="0"/>
                </a:lnTo>
                <a:lnTo>
                  <a:pt x="0" y="4501374"/>
                </a:lnTo>
                <a:lnTo>
                  <a:pt x="3291630" y="4501374"/>
                </a:lnTo>
                <a:lnTo>
                  <a:pt x="329163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5800" y="1942504"/>
            <a:ext cx="933450" cy="96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389" y="2746370"/>
            <a:ext cx="3968750" cy="6132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tačiakampis 4"/>
          <p:cNvSpPr/>
          <p:nvPr/>
        </p:nvSpPr>
        <p:spPr>
          <a:xfrm>
            <a:off x="9739184" y="1531622"/>
            <a:ext cx="2079415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en-US" b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Mg &gt; Zn &gt; Fe &gt; Cu</a:t>
            </a:r>
            <a:endParaRPr lang="lt-LT" sz="16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0107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grpSp>
        <p:nvGrpSpPr>
          <p:cNvPr id="3" name="Group 3"/>
          <p:cNvGrpSpPr/>
          <p:nvPr/>
        </p:nvGrpSpPr>
        <p:grpSpPr>
          <a:xfrm>
            <a:off x="-302734" y="563813"/>
            <a:ext cx="19489548" cy="8705986"/>
            <a:chOff x="0" y="0"/>
            <a:chExt cx="18289320" cy="816984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8289321" cy="8162330"/>
            </a:xfrm>
            <a:custGeom>
              <a:avLst/>
              <a:gdLst/>
              <a:ahLst/>
              <a:cxnLst/>
              <a:rect l="l" t="t" r="r" b="b"/>
              <a:pathLst>
                <a:path w="18289321" h="8162330">
                  <a:moveTo>
                    <a:pt x="18233329" y="7507464"/>
                  </a:moveTo>
                  <a:cubicBezTo>
                    <a:pt x="18233329" y="7507464"/>
                    <a:pt x="18233695" y="7507464"/>
                    <a:pt x="18233695" y="7507253"/>
                  </a:cubicBezTo>
                  <a:cubicBezTo>
                    <a:pt x="18235890" y="7508308"/>
                    <a:pt x="18240282" y="7510625"/>
                    <a:pt x="18255286" y="7517581"/>
                  </a:cubicBezTo>
                  <a:cubicBezTo>
                    <a:pt x="18255286" y="7517580"/>
                    <a:pt x="18254920" y="7517370"/>
                    <a:pt x="18233329" y="7507464"/>
                  </a:cubicBezTo>
                  <a:close/>
                  <a:moveTo>
                    <a:pt x="18289321" y="6892292"/>
                  </a:moveTo>
                  <a:cubicBezTo>
                    <a:pt x="18203320" y="5047196"/>
                    <a:pt x="18268460" y="3107053"/>
                    <a:pt x="18268460" y="1331715"/>
                  </a:cubicBezTo>
                  <a:cubicBezTo>
                    <a:pt x="18253456" y="925182"/>
                    <a:pt x="18234061" y="386090"/>
                    <a:pt x="18269925" y="0"/>
                  </a:cubicBezTo>
                  <a:cubicBezTo>
                    <a:pt x="17997283" y="72708"/>
                    <a:pt x="17858584" y="29294"/>
                    <a:pt x="17560689" y="50369"/>
                  </a:cubicBezTo>
                  <a:cubicBezTo>
                    <a:pt x="17471030" y="90622"/>
                    <a:pt x="17342577" y="158061"/>
                    <a:pt x="17109460" y="167334"/>
                  </a:cubicBezTo>
                  <a:cubicBezTo>
                    <a:pt x="17162889" y="232455"/>
                    <a:pt x="16515502" y="196206"/>
                    <a:pt x="15889708" y="233930"/>
                  </a:cubicBezTo>
                  <a:cubicBezTo>
                    <a:pt x="15856770" y="275026"/>
                    <a:pt x="15665738" y="173445"/>
                    <a:pt x="15161442" y="169020"/>
                  </a:cubicBezTo>
                  <a:cubicBezTo>
                    <a:pt x="15155954" y="195995"/>
                    <a:pt x="14469774" y="254583"/>
                    <a:pt x="13974628" y="167544"/>
                  </a:cubicBezTo>
                  <a:cubicBezTo>
                    <a:pt x="13793476" y="268071"/>
                    <a:pt x="13617815" y="207376"/>
                    <a:pt x="13381769" y="201475"/>
                  </a:cubicBezTo>
                  <a:cubicBezTo>
                    <a:pt x="13043253" y="239831"/>
                    <a:pt x="12576286" y="206111"/>
                    <a:pt x="12149209" y="285563"/>
                  </a:cubicBezTo>
                  <a:cubicBezTo>
                    <a:pt x="11883155" y="221074"/>
                    <a:pt x="11330918" y="330242"/>
                    <a:pt x="11053152" y="326448"/>
                  </a:cubicBezTo>
                  <a:cubicBezTo>
                    <a:pt x="10922870" y="226975"/>
                    <a:pt x="10451145" y="584403"/>
                    <a:pt x="10029556" y="503898"/>
                  </a:cubicBezTo>
                  <a:cubicBezTo>
                    <a:pt x="9824618" y="590094"/>
                    <a:pt x="9666522" y="621284"/>
                    <a:pt x="9501474" y="573866"/>
                  </a:cubicBezTo>
                  <a:cubicBezTo>
                    <a:pt x="9198457" y="615383"/>
                    <a:pt x="8867993" y="605057"/>
                    <a:pt x="8531308" y="571969"/>
                  </a:cubicBezTo>
                  <a:cubicBezTo>
                    <a:pt x="8397732" y="580610"/>
                    <a:pt x="8248786" y="634772"/>
                    <a:pt x="8034697" y="596837"/>
                  </a:cubicBezTo>
                  <a:cubicBezTo>
                    <a:pt x="7746319" y="651843"/>
                    <a:pt x="7305701" y="728766"/>
                    <a:pt x="6837635" y="727923"/>
                  </a:cubicBezTo>
                  <a:cubicBezTo>
                    <a:pt x="6761515" y="774287"/>
                    <a:pt x="6634527" y="761221"/>
                    <a:pt x="6496559" y="812011"/>
                  </a:cubicBezTo>
                  <a:cubicBezTo>
                    <a:pt x="6489605" y="777870"/>
                    <a:pt x="6344685" y="790936"/>
                    <a:pt x="6289058" y="799155"/>
                  </a:cubicBezTo>
                  <a:cubicBezTo>
                    <a:pt x="6276250" y="777870"/>
                    <a:pt x="6217330" y="749630"/>
                    <a:pt x="6179636" y="793887"/>
                  </a:cubicBezTo>
                  <a:cubicBezTo>
                    <a:pt x="6072043" y="727080"/>
                    <a:pt x="5500410" y="880925"/>
                    <a:pt x="4668944" y="942464"/>
                  </a:cubicBezTo>
                  <a:cubicBezTo>
                    <a:pt x="4388618" y="963538"/>
                    <a:pt x="4178190" y="972179"/>
                    <a:pt x="3848824" y="983981"/>
                  </a:cubicBezTo>
                  <a:cubicBezTo>
                    <a:pt x="3644983" y="894413"/>
                    <a:pt x="3398324" y="1008428"/>
                    <a:pt x="3184968" y="1033085"/>
                  </a:cubicBezTo>
                  <a:cubicBezTo>
                    <a:pt x="2846088" y="933191"/>
                    <a:pt x="2399980" y="1145624"/>
                    <a:pt x="1937404" y="1048048"/>
                  </a:cubicBezTo>
                  <a:cubicBezTo>
                    <a:pt x="1477023" y="1150893"/>
                    <a:pt x="1189377" y="1081346"/>
                    <a:pt x="540526" y="1101578"/>
                  </a:cubicBezTo>
                  <a:cubicBezTo>
                    <a:pt x="-95250" y="1214539"/>
                    <a:pt x="162121" y="359114"/>
                    <a:pt x="0" y="5393876"/>
                  </a:cubicBezTo>
                  <a:cubicBezTo>
                    <a:pt x="82341" y="5412000"/>
                    <a:pt x="-2159" y="6533389"/>
                    <a:pt x="47941" y="7901352"/>
                  </a:cubicBezTo>
                  <a:cubicBezTo>
                    <a:pt x="-4191" y="7937389"/>
                    <a:pt x="60384" y="8046557"/>
                    <a:pt x="247756" y="8004407"/>
                  </a:cubicBezTo>
                  <a:cubicBezTo>
                    <a:pt x="314361" y="8051404"/>
                    <a:pt x="384260" y="8066156"/>
                    <a:pt x="569437" y="8089971"/>
                  </a:cubicBezTo>
                  <a:cubicBezTo>
                    <a:pt x="687277" y="8140760"/>
                    <a:pt x="1017740" y="8020003"/>
                    <a:pt x="1280135" y="8114628"/>
                  </a:cubicBezTo>
                  <a:cubicBezTo>
                    <a:pt x="1366136" y="8065735"/>
                    <a:pt x="1405660" y="8148980"/>
                    <a:pt x="1493125" y="8120318"/>
                  </a:cubicBezTo>
                  <a:cubicBezTo>
                    <a:pt x="1515449" y="8122426"/>
                    <a:pt x="1652685" y="8033279"/>
                    <a:pt x="1687085" y="8103248"/>
                  </a:cubicBezTo>
                  <a:cubicBezTo>
                    <a:pt x="1909224" y="8200959"/>
                    <a:pt x="2319834" y="8136757"/>
                    <a:pt x="2589548" y="8104723"/>
                  </a:cubicBezTo>
                  <a:cubicBezTo>
                    <a:pt x="2857432" y="8152563"/>
                    <a:pt x="3008208" y="8195625"/>
                    <a:pt x="3663280" y="8125377"/>
                  </a:cubicBezTo>
                  <a:cubicBezTo>
                    <a:pt x="4041319" y="8197404"/>
                    <a:pt x="4283586" y="8083016"/>
                    <a:pt x="4621369" y="7995766"/>
                  </a:cubicBezTo>
                  <a:cubicBezTo>
                    <a:pt x="4874249" y="8099244"/>
                    <a:pt x="5221913" y="8044660"/>
                    <a:pt x="5841486" y="8069318"/>
                  </a:cubicBezTo>
                  <a:cubicBezTo>
                    <a:pt x="6027395" y="8072900"/>
                    <a:pt x="6233798" y="8208833"/>
                    <a:pt x="6465818" y="8081752"/>
                  </a:cubicBezTo>
                  <a:cubicBezTo>
                    <a:pt x="6610373" y="8165208"/>
                    <a:pt x="6969747" y="8053090"/>
                    <a:pt x="7484290" y="8105356"/>
                  </a:cubicBezTo>
                  <a:cubicBezTo>
                    <a:pt x="7808899" y="7943923"/>
                    <a:pt x="8158393" y="8108095"/>
                    <a:pt x="8562415" y="7979539"/>
                  </a:cubicBezTo>
                  <a:cubicBezTo>
                    <a:pt x="8737710" y="7994292"/>
                    <a:pt x="8895440" y="7846136"/>
                    <a:pt x="9130022" y="7862364"/>
                  </a:cubicBezTo>
                  <a:cubicBezTo>
                    <a:pt x="9435599" y="7845504"/>
                    <a:pt x="9770821" y="7770056"/>
                    <a:pt x="10173379" y="7810941"/>
                  </a:cubicBezTo>
                  <a:cubicBezTo>
                    <a:pt x="10495426" y="7759097"/>
                    <a:pt x="11003747" y="7706410"/>
                    <a:pt x="11445830" y="7825483"/>
                  </a:cubicBezTo>
                  <a:cubicBezTo>
                    <a:pt x="11431923" y="7761415"/>
                    <a:pt x="11932559" y="7781437"/>
                    <a:pt x="12286445" y="7738022"/>
                  </a:cubicBezTo>
                  <a:cubicBezTo>
                    <a:pt x="12258265" y="7685967"/>
                    <a:pt x="12499434" y="7752774"/>
                    <a:pt x="12598610" y="7708307"/>
                  </a:cubicBezTo>
                  <a:cubicBezTo>
                    <a:pt x="12680586" y="7646347"/>
                    <a:pt x="12796962" y="7681331"/>
                    <a:pt x="12912971" y="7661521"/>
                  </a:cubicBezTo>
                  <a:cubicBezTo>
                    <a:pt x="12911874" y="7612628"/>
                    <a:pt x="12968598" y="7693133"/>
                    <a:pt x="13090097" y="7640446"/>
                  </a:cubicBezTo>
                  <a:cubicBezTo>
                    <a:pt x="13083144" y="7649508"/>
                    <a:pt x="13215989" y="7550035"/>
                    <a:pt x="13282594" y="7582912"/>
                  </a:cubicBezTo>
                  <a:cubicBezTo>
                    <a:pt x="13549013" y="7619792"/>
                    <a:pt x="13763834" y="7616210"/>
                    <a:pt x="14126868" y="7530015"/>
                  </a:cubicBezTo>
                  <a:cubicBezTo>
                    <a:pt x="14390726" y="7622743"/>
                    <a:pt x="14845250" y="7509150"/>
                    <a:pt x="15117527" y="7473112"/>
                  </a:cubicBezTo>
                  <a:cubicBezTo>
                    <a:pt x="15129970" y="7382491"/>
                    <a:pt x="16093548" y="7404830"/>
                    <a:pt x="16850723" y="7551510"/>
                  </a:cubicBezTo>
                  <a:cubicBezTo>
                    <a:pt x="17126293" y="7564366"/>
                    <a:pt x="17289878" y="7497559"/>
                    <a:pt x="17565081" y="7560363"/>
                  </a:cubicBezTo>
                  <a:cubicBezTo>
                    <a:pt x="17712564" y="7498824"/>
                    <a:pt x="17925188" y="7515473"/>
                    <a:pt x="18200026" y="7507253"/>
                  </a:cubicBezTo>
                  <a:cubicBezTo>
                    <a:pt x="18213200" y="7510414"/>
                    <a:pt x="18223813" y="7510414"/>
                    <a:pt x="18232961" y="7507464"/>
                  </a:cubicBezTo>
                  <a:cubicBezTo>
                    <a:pt x="18231498" y="7506832"/>
                    <a:pt x="18230400" y="7506410"/>
                    <a:pt x="18228937" y="7505567"/>
                  </a:cubicBezTo>
                  <a:cubicBezTo>
                    <a:pt x="18231498" y="7506410"/>
                    <a:pt x="18231864" y="7506410"/>
                    <a:pt x="18233329" y="7507253"/>
                  </a:cubicBezTo>
                  <a:cubicBezTo>
                    <a:pt x="18302146" y="7476062"/>
                    <a:pt x="18218690" y="7136337"/>
                    <a:pt x="18289321" y="6892292"/>
                  </a:cubicBezTo>
                  <a:close/>
                </a:path>
              </a:pathLst>
            </a:custGeom>
            <a:blipFill>
              <a:blip r:embed="rId3"/>
              <a:stretch>
                <a:fillRect t="-59934" b="-59934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2382988" y="2568054"/>
            <a:ext cx="14220776" cy="25391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/>
            <a:r>
              <a:rPr lang="en-US" sz="3300" dirty="0"/>
              <a:t>Working in teams, choose one case file and conduct the chemical investigation using </a:t>
            </a:r>
            <a:r>
              <a:rPr lang="en-US" sz="3300" b="1" dirty="0"/>
              <a:t>HCl, CuSO₄, and ZnCl₂ tests</a:t>
            </a:r>
            <a:r>
              <a:rPr lang="en-US" sz="3300" dirty="0"/>
              <a:t>. Carefully analyze the experimental evidence and apply the </a:t>
            </a:r>
            <a:r>
              <a:rPr lang="en-US" sz="3300" b="1" dirty="0"/>
              <a:t>metal activity series</a:t>
            </a:r>
            <a:r>
              <a:rPr lang="en-US" sz="3300" dirty="0"/>
              <a:t> to identify the unknown metals. Finally, present your </a:t>
            </a:r>
            <a:r>
              <a:rPr lang="en-US" sz="3300" b="1" dirty="0"/>
              <a:t>scientifically justified conclusion</a:t>
            </a:r>
            <a:r>
              <a:rPr lang="en-US" sz="3300" dirty="0"/>
              <a:t>, clearly explaining your reasoning based on the observed reactions</a:t>
            </a:r>
            <a:r>
              <a:rPr lang="en-US" sz="3300" dirty="0" smtClean="0"/>
              <a:t>.</a:t>
            </a:r>
            <a:endParaRPr lang="en-US" sz="3300" b="1" dirty="0">
              <a:solidFill>
                <a:srgbClr val="000000"/>
              </a:solidFill>
              <a:latin typeface="+mj-lt"/>
              <a:ea typeface="Bitter Bold"/>
              <a:cs typeface="Bitter Bold"/>
              <a:sym typeface="Bitter Bold"/>
            </a:endParaRPr>
          </a:p>
        </p:txBody>
      </p:sp>
      <p:sp>
        <p:nvSpPr>
          <p:cNvPr id="6" name="Freeform 6"/>
          <p:cNvSpPr/>
          <p:nvPr/>
        </p:nvSpPr>
        <p:spPr>
          <a:xfrm rot="-493998">
            <a:off x="15578112" y="497417"/>
            <a:ext cx="3362376" cy="1744233"/>
          </a:xfrm>
          <a:custGeom>
            <a:avLst/>
            <a:gdLst/>
            <a:ahLst/>
            <a:cxnLst/>
            <a:rect l="l" t="t" r="r" b="b"/>
            <a:pathLst>
              <a:path w="3362376" h="1744233">
                <a:moveTo>
                  <a:pt x="0" y="0"/>
                </a:moveTo>
                <a:lnTo>
                  <a:pt x="3362376" y="0"/>
                </a:lnTo>
                <a:lnTo>
                  <a:pt x="3362376" y="1744233"/>
                </a:lnTo>
                <a:lnTo>
                  <a:pt x="0" y="17442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7" name="Freeform 7"/>
          <p:cNvSpPr/>
          <p:nvPr/>
        </p:nvSpPr>
        <p:spPr>
          <a:xfrm rot="-4541543">
            <a:off x="-573603" y="4473810"/>
            <a:ext cx="2734397" cy="3071656"/>
          </a:xfrm>
          <a:custGeom>
            <a:avLst/>
            <a:gdLst/>
            <a:ahLst/>
            <a:cxnLst/>
            <a:rect l="l" t="t" r="r" b="b"/>
            <a:pathLst>
              <a:path w="2734397" h="3071656">
                <a:moveTo>
                  <a:pt x="0" y="0"/>
                </a:moveTo>
                <a:lnTo>
                  <a:pt x="2734397" y="0"/>
                </a:lnTo>
                <a:lnTo>
                  <a:pt x="2734397" y="3071656"/>
                </a:lnTo>
                <a:lnTo>
                  <a:pt x="0" y="30716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3897" t="-6185" r="-15287" b="-881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8" name="AutoShape 8"/>
          <p:cNvSpPr/>
          <p:nvPr/>
        </p:nvSpPr>
        <p:spPr>
          <a:xfrm flipH="1">
            <a:off x="-302734" y="1220614"/>
            <a:ext cx="3353766" cy="2413742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9" name="TextBox 19"/>
          <p:cNvSpPr txBox="1"/>
          <p:nvPr/>
        </p:nvSpPr>
        <p:spPr>
          <a:xfrm>
            <a:off x="9901750" y="4916806"/>
            <a:ext cx="2309983" cy="691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89"/>
              </a:lnSpc>
            </a:pPr>
            <a:endParaRPr lang="en-US" sz="2194" b="1" dirty="0">
              <a:solidFill>
                <a:srgbClr val="000000"/>
              </a:solidFill>
              <a:latin typeface="Bitter Bold"/>
              <a:ea typeface="Bitter Bold"/>
              <a:cs typeface="Bitter Bold"/>
              <a:sym typeface="Bitter Bold"/>
            </a:endParaRPr>
          </a:p>
          <a:p>
            <a:pPr algn="ctr">
              <a:lnSpc>
                <a:spcPts val="2589"/>
              </a:lnSpc>
            </a:pPr>
            <a:endParaRPr lang="en-US" sz="2194" b="1" dirty="0">
              <a:solidFill>
                <a:srgbClr val="000000"/>
              </a:solidFill>
              <a:latin typeface="Bitter Bold"/>
              <a:ea typeface="Bitter Bold"/>
              <a:cs typeface="Bitter Bold"/>
              <a:sym typeface="Bitter Bold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13561331" y="4916806"/>
            <a:ext cx="2309983" cy="691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89"/>
              </a:lnSpc>
            </a:pPr>
            <a:endParaRPr lang="en-US" sz="2194" b="1" dirty="0">
              <a:solidFill>
                <a:srgbClr val="000000"/>
              </a:solidFill>
              <a:latin typeface="Bitter Bold"/>
              <a:ea typeface="Bitter Bold"/>
              <a:cs typeface="Bitter Bold"/>
              <a:sym typeface="Bitter Bold"/>
            </a:endParaRPr>
          </a:p>
          <a:p>
            <a:pPr algn="ctr">
              <a:lnSpc>
                <a:spcPts val="2589"/>
              </a:lnSpc>
            </a:pPr>
            <a:endParaRPr lang="en-US" sz="2194" b="1" dirty="0">
              <a:solidFill>
                <a:srgbClr val="000000"/>
              </a:solidFill>
              <a:latin typeface="Bitter Bold"/>
              <a:ea typeface="Bitter Bold"/>
              <a:cs typeface="Bitter Bold"/>
              <a:sym typeface="Bitter Bold"/>
            </a:endParaRPr>
          </a:p>
        </p:txBody>
      </p:sp>
      <p:sp>
        <p:nvSpPr>
          <p:cNvPr id="21" name="AutoShape 21"/>
          <p:cNvSpPr/>
          <p:nvPr/>
        </p:nvSpPr>
        <p:spPr>
          <a:xfrm>
            <a:off x="3029871" y="1230559"/>
            <a:ext cx="4642244" cy="672585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22" name="Freeform 22"/>
          <p:cNvSpPr/>
          <p:nvPr/>
        </p:nvSpPr>
        <p:spPr>
          <a:xfrm rot="-1510423">
            <a:off x="2838430" y="373177"/>
            <a:ext cx="672997" cy="749858"/>
          </a:xfrm>
          <a:custGeom>
            <a:avLst/>
            <a:gdLst/>
            <a:ahLst/>
            <a:cxnLst/>
            <a:rect l="l" t="t" r="r" b="b"/>
            <a:pathLst>
              <a:path w="672997" h="749858">
                <a:moveTo>
                  <a:pt x="0" y="0"/>
                </a:moveTo>
                <a:lnTo>
                  <a:pt x="672997" y="0"/>
                </a:lnTo>
                <a:lnTo>
                  <a:pt x="672997" y="749858"/>
                </a:lnTo>
                <a:lnTo>
                  <a:pt x="0" y="74985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3" name="AutoShape 23"/>
          <p:cNvSpPr/>
          <p:nvPr/>
        </p:nvSpPr>
        <p:spPr>
          <a:xfrm flipV="1">
            <a:off x="7749241" y="-338791"/>
            <a:ext cx="6967082" cy="2241935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24" name="Freeform 24"/>
          <p:cNvSpPr/>
          <p:nvPr/>
        </p:nvSpPr>
        <p:spPr>
          <a:xfrm rot="-1351639">
            <a:off x="7515130" y="1079848"/>
            <a:ext cx="672997" cy="749858"/>
          </a:xfrm>
          <a:custGeom>
            <a:avLst/>
            <a:gdLst/>
            <a:ahLst/>
            <a:cxnLst/>
            <a:rect l="l" t="t" r="r" b="b"/>
            <a:pathLst>
              <a:path w="672997" h="749858">
                <a:moveTo>
                  <a:pt x="0" y="0"/>
                </a:moveTo>
                <a:lnTo>
                  <a:pt x="672997" y="0"/>
                </a:lnTo>
                <a:lnTo>
                  <a:pt x="672997" y="749857"/>
                </a:lnTo>
                <a:lnTo>
                  <a:pt x="0" y="74985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5" name="Stačiakampis 24"/>
          <p:cNvSpPr/>
          <p:nvPr/>
        </p:nvSpPr>
        <p:spPr>
          <a:xfrm>
            <a:off x="2382988" y="6825246"/>
            <a:ext cx="1430481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lt-LT" sz="2500" i="1" dirty="0"/>
              <a:t>Dirbdami komandose pasirinkite vieną bylos atvejį ir atlikite cheminį tyrimą, naudodami </a:t>
            </a:r>
            <a:r>
              <a:rPr lang="lt-LT" sz="2500" b="1" i="1" dirty="0"/>
              <a:t>HCl, CuSO₄ ir ZnCl₂ tirpalus</a:t>
            </a:r>
            <a:r>
              <a:rPr lang="lt-LT" sz="2500" i="1" dirty="0"/>
              <a:t>. Atidžiai išanalizuokite eksperimento metu gautus duomenis ir pritaikykite </a:t>
            </a:r>
            <a:r>
              <a:rPr lang="lt-LT" sz="2500" b="1" i="1" dirty="0"/>
              <a:t>metalų aktyvumo eilę</a:t>
            </a:r>
            <a:r>
              <a:rPr lang="lt-LT" sz="2500" i="1" dirty="0"/>
              <a:t>, kad nustatytumėte nežinomų metalų </a:t>
            </a:r>
            <a:r>
              <a:rPr lang="lt-LT" sz="2500" i="1" dirty="0" smtClean="0"/>
              <a:t>tapatybes. </a:t>
            </a:r>
            <a:r>
              <a:rPr lang="lt-LT" sz="2500" i="1" dirty="0"/>
              <a:t>Galiausiai pateikite </a:t>
            </a:r>
            <a:r>
              <a:rPr lang="lt-LT" sz="2500" b="1" i="1" dirty="0"/>
              <a:t>moksliškai pagrįstą išvadą</a:t>
            </a:r>
            <a:r>
              <a:rPr lang="lt-LT" sz="2500" i="1" dirty="0"/>
              <a:t>, aiškiai argumentuodami savo sprendimą remdamiesi stebėtomis reakcijomis.</a:t>
            </a:r>
          </a:p>
        </p:txBody>
      </p:sp>
      <p:sp>
        <p:nvSpPr>
          <p:cNvPr id="12" name="AutoShape 11" descr="Time gifs for use in powerpoints! - GIFs - Imgu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t-LT"/>
          </a:p>
        </p:txBody>
      </p:sp>
      <p:sp>
        <p:nvSpPr>
          <p:cNvPr id="13" name="AutoShape 13" descr="Time gifs for use in powerpoints! - GIFs - Imgu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t-LT"/>
          </a:p>
        </p:txBody>
      </p:sp>
      <p:sp>
        <p:nvSpPr>
          <p:cNvPr id="14" name="AutoShape 16" descr="15 MINUTE TIMER - COUNTDOWN TIMER (MINIMAL) on Make a GIF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t-LT"/>
          </a:p>
        </p:txBody>
      </p:sp>
      <p:sp>
        <p:nvSpPr>
          <p:cNvPr id="15" name="AutoShape 18" descr="15 MINUTE TIMER - COUNTDOWN TIMER (MINIMAL) on Make a GIF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t-LT"/>
          </a:p>
        </p:txBody>
      </p:sp>
      <p:sp>
        <p:nvSpPr>
          <p:cNvPr id="16" name="AutoShape 20" descr="15 MINUTE TIMER - COUNTDOWN TIMER (MINIMAL) on Make a GIF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t-LT"/>
          </a:p>
        </p:txBody>
      </p:sp>
      <p:pic>
        <p:nvPicPr>
          <p:cNvPr id="1047" name="Picture 23" descr="15 minute HD COUNTDOWN TIMER - no sound on Make a 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6202" y="4623864"/>
            <a:ext cx="3719198" cy="209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grpSp>
        <p:nvGrpSpPr>
          <p:cNvPr id="3" name="Group 3"/>
          <p:cNvGrpSpPr/>
          <p:nvPr/>
        </p:nvGrpSpPr>
        <p:grpSpPr>
          <a:xfrm>
            <a:off x="-302734" y="563813"/>
            <a:ext cx="19489548" cy="8705986"/>
            <a:chOff x="0" y="0"/>
            <a:chExt cx="18289320" cy="816984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8289321" cy="8162330"/>
            </a:xfrm>
            <a:custGeom>
              <a:avLst/>
              <a:gdLst/>
              <a:ahLst/>
              <a:cxnLst/>
              <a:rect l="l" t="t" r="r" b="b"/>
              <a:pathLst>
                <a:path w="18289321" h="8162330">
                  <a:moveTo>
                    <a:pt x="18233329" y="7507464"/>
                  </a:moveTo>
                  <a:cubicBezTo>
                    <a:pt x="18233329" y="7507464"/>
                    <a:pt x="18233695" y="7507464"/>
                    <a:pt x="18233695" y="7507253"/>
                  </a:cubicBezTo>
                  <a:cubicBezTo>
                    <a:pt x="18235890" y="7508308"/>
                    <a:pt x="18240282" y="7510625"/>
                    <a:pt x="18255286" y="7517581"/>
                  </a:cubicBezTo>
                  <a:cubicBezTo>
                    <a:pt x="18255286" y="7517580"/>
                    <a:pt x="18254920" y="7517370"/>
                    <a:pt x="18233329" y="7507464"/>
                  </a:cubicBezTo>
                  <a:close/>
                  <a:moveTo>
                    <a:pt x="18289321" y="6892292"/>
                  </a:moveTo>
                  <a:cubicBezTo>
                    <a:pt x="18203320" y="5047196"/>
                    <a:pt x="18268460" y="3107053"/>
                    <a:pt x="18268460" y="1331715"/>
                  </a:cubicBezTo>
                  <a:cubicBezTo>
                    <a:pt x="18253456" y="925182"/>
                    <a:pt x="18234061" y="386090"/>
                    <a:pt x="18269925" y="0"/>
                  </a:cubicBezTo>
                  <a:cubicBezTo>
                    <a:pt x="17997283" y="72708"/>
                    <a:pt x="17858584" y="29294"/>
                    <a:pt x="17560689" y="50369"/>
                  </a:cubicBezTo>
                  <a:cubicBezTo>
                    <a:pt x="17471030" y="90622"/>
                    <a:pt x="17342577" y="158061"/>
                    <a:pt x="17109460" y="167334"/>
                  </a:cubicBezTo>
                  <a:cubicBezTo>
                    <a:pt x="17162889" y="232455"/>
                    <a:pt x="16515502" y="196206"/>
                    <a:pt x="15889708" y="233930"/>
                  </a:cubicBezTo>
                  <a:cubicBezTo>
                    <a:pt x="15856770" y="275026"/>
                    <a:pt x="15665738" y="173445"/>
                    <a:pt x="15161442" y="169020"/>
                  </a:cubicBezTo>
                  <a:cubicBezTo>
                    <a:pt x="15155954" y="195995"/>
                    <a:pt x="14469774" y="254583"/>
                    <a:pt x="13974628" y="167544"/>
                  </a:cubicBezTo>
                  <a:cubicBezTo>
                    <a:pt x="13793476" y="268071"/>
                    <a:pt x="13617815" y="207376"/>
                    <a:pt x="13381769" y="201475"/>
                  </a:cubicBezTo>
                  <a:cubicBezTo>
                    <a:pt x="13043253" y="239831"/>
                    <a:pt x="12576286" y="206111"/>
                    <a:pt x="12149209" y="285563"/>
                  </a:cubicBezTo>
                  <a:cubicBezTo>
                    <a:pt x="11883155" y="221074"/>
                    <a:pt x="11330918" y="330242"/>
                    <a:pt x="11053152" y="326448"/>
                  </a:cubicBezTo>
                  <a:cubicBezTo>
                    <a:pt x="10922870" y="226975"/>
                    <a:pt x="10451145" y="584403"/>
                    <a:pt x="10029556" y="503898"/>
                  </a:cubicBezTo>
                  <a:cubicBezTo>
                    <a:pt x="9824618" y="590094"/>
                    <a:pt x="9666522" y="621284"/>
                    <a:pt x="9501474" y="573866"/>
                  </a:cubicBezTo>
                  <a:cubicBezTo>
                    <a:pt x="9198457" y="615383"/>
                    <a:pt x="8867993" y="605057"/>
                    <a:pt x="8531308" y="571969"/>
                  </a:cubicBezTo>
                  <a:cubicBezTo>
                    <a:pt x="8397732" y="580610"/>
                    <a:pt x="8248786" y="634772"/>
                    <a:pt x="8034697" y="596837"/>
                  </a:cubicBezTo>
                  <a:cubicBezTo>
                    <a:pt x="7746319" y="651843"/>
                    <a:pt x="7305701" y="728766"/>
                    <a:pt x="6837635" y="727923"/>
                  </a:cubicBezTo>
                  <a:cubicBezTo>
                    <a:pt x="6761515" y="774287"/>
                    <a:pt x="6634527" y="761221"/>
                    <a:pt x="6496559" y="812011"/>
                  </a:cubicBezTo>
                  <a:cubicBezTo>
                    <a:pt x="6489605" y="777870"/>
                    <a:pt x="6344685" y="790936"/>
                    <a:pt x="6289058" y="799155"/>
                  </a:cubicBezTo>
                  <a:cubicBezTo>
                    <a:pt x="6276250" y="777870"/>
                    <a:pt x="6217330" y="749630"/>
                    <a:pt x="6179636" y="793887"/>
                  </a:cubicBezTo>
                  <a:cubicBezTo>
                    <a:pt x="6072043" y="727080"/>
                    <a:pt x="5500410" y="880925"/>
                    <a:pt x="4668944" y="942464"/>
                  </a:cubicBezTo>
                  <a:cubicBezTo>
                    <a:pt x="4388618" y="963538"/>
                    <a:pt x="4178190" y="972179"/>
                    <a:pt x="3848824" y="983981"/>
                  </a:cubicBezTo>
                  <a:cubicBezTo>
                    <a:pt x="3644983" y="894413"/>
                    <a:pt x="3398324" y="1008428"/>
                    <a:pt x="3184968" y="1033085"/>
                  </a:cubicBezTo>
                  <a:cubicBezTo>
                    <a:pt x="2846088" y="933191"/>
                    <a:pt x="2399980" y="1145624"/>
                    <a:pt x="1937404" y="1048048"/>
                  </a:cubicBezTo>
                  <a:cubicBezTo>
                    <a:pt x="1477023" y="1150893"/>
                    <a:pt x="1189377" y="1081346"/>
                    <a:pt x="540526" y="1101578"/>
                  </a:cubicBezTo>
                  <a:cubicBezTo>
                    <a:pt x="-95250" y="1214539"/>
                    <a:pt x="162121" y="359114"/>
                    <a:pt x="0" y="5393876"/>
                  </a:cubicBezTo>
                  <a:cubicBezTo>
                    <a:pt x="82341" y="5412000"/>
                    <a:pt x="-2159" y="6533389"/>
                    <a:pt x="47941" y="7901352"/>
                  </a:cubicBezTo>
                  <a:cubicBezTo>
                    <a:pt x="-4191" y="7937389"/>
                    <a:pt x="60384" y="8046557"/>
                    <a:pt x="247756" y="8004407"/>
                  </a:cubicBezTo>
                  <a:cubicBezTo>
                    <a:pt x="314361" y="8051404"/>
                    <a:pt x="384260" y="8066156"/>
                    <a:pt x="569437" y="8089971"/>
                  </a:cubicBezTo>
                  <a:cubicBezTo>
                    <a:pt x="687277" y="8140760"/>
                    <a:pt x="1017740" y="8020003"/>
                    <a:pt x="1280135" y="8114628"/>
                  </a:cubicBezTo>
                  <a:cubicBezTo>
                    <a:pt x="1366136" y="8065735"/>
                    <a:pt x="1405660" y="8148980"/>
                    <a:pt x="1493125" y="8120318"/>
                  </a:cubicBezTo>
                  <a:cubicBezTo>
                    <a:pt x="1515449" y="8122426"/>
                    <a:pt x="1652685" y="8033279"/>
                    <a:pt x="1687085" y="8103248"/>
                  </a:cubicBezTo>
                  <a:cubicBezTo>
                    <a:pt x="1909224" y="8200959"/>
                    <a:pt x="2319834" y="8136757"/>
                    <a:pt x="2589548" y="8104723"/>
                  </a:cubicBezTo>
                  <a:cubicBezTo>
                    <a:pt x="2857432" y="8152563"/>
                    <a:pt x="3008208" y="8195625"/>
                    <a:pt x="3663280" y="8125377"/>
                  </a:cubicBezTo>
                  <a:cubicBezTo>
                    <a:pt x="4041319" y="8197404"/>
                    <a:pt x="4283586" y="8083016"/>
                    <a:pt x="4621369" y="7995766"/>
                  </a:cubicBezTo>
                  <a:cubicBezTo>
                    <a:pt x="4874249" y="8099244"/>
                    <a:pt x="5221913" y="8044660"/>
                    <a:pt x="5841486" y="8069318"/>
                  </a:cubicBezTo>
                  <a:cubicBezTo>
                    <a:pt x="6027395" y="8072900"/>
                    <a:pt x="6233798" y="8208833"/>
                    <a:pt x="6465818" y="8081752"/>
                  </a:cubicBezTo>
                  <a:cubicBezTo>
                    <a:pt x="6610373" y="8165208"/>
                    <a:pt x="6969747" y="8053090"/>
                    <a:pt x="7484290" y="8105356"/>
                  </a:cubicBezTo>
                  <a:cubicBezTo>
                    <a:pt x="7808899" y="7943923"/>
                    <a:pt x="8158393" y="8108095"/>
                    <a:pt x="8562415" y="7979539"/>
                  </a:cubicBezTo>
                  <a:cubicBezTo>
                    <a:pt x="8737710" y="7994292"/>
                    <a:pt x="8895440" y="7846136"/>
                    <a:pt x="9130022" y="7862364"/>
                  </a:cubicBezTo>
                  <a:cubicBezTo>
                    <a:pt x="9435599" y="7845504"/>
                    <a:pt x="9770821" y="7770056"/>
                    <a:pt x="10173379" y="7810941"/>
                  </a:cubicBezTo>
                  <a:cubicBezTo>
                    <a:pt x="10495426" y="7759097"/>
                    <a:pt x="11003747" y="7706410"/>
                    <a:pt x="11445830" y="7825483"/>
                  </a:cubicBezTo>
                  <a:cubicBezTo>
                    <a:pt x="11431923" y="7761415"/>
                    <a:pt x="11932559" y="7781437"/>
                    <a:pt x="12286445" y="7738022"/>
                  </a:cubicBezTo>
                  <a:cubicBezTo>
                    <a:pt x="12258265" y="7685967"/>
                    <a:pt x="12499434" y="7752774"/>
                    <a:pt x="12598610" y="7708307"/>
                  </a:cubicBezTo>
                  <a:cubicBezTo>
                    <a:pt x="12680586" y="7646347"/>
                    <a:pt x="12796962" y="7681331"/>
                    <a:pt x="12912971" y="7661521"/>
                  </a:cubicBezTo>
                  <a:cubicBezTo>
                    <a:pt x="12911874" y="7612628"/>
                    <a:pt x="12968598" y="7693133"/>
                    <a:pt x="13090097" y="7640446"/>
                  </a:cubicBezTo>
                  <a:cubicBezTo>
                    <a:pt x="13083144" y="7649508"/>
                    <a:pt x="13215989" y="7550035"/>
                    <a:pt x="13282594" y="7582912"/>
                  </a:cubicBezTo>
                  <a:cubicBezTo>
                    <a:pt x="13549013" y="7619792"/>
                    <a:pt x="13763834" y="7616210"/>
                    <a:pt x="14126868" y="7530015"/>
                  </a:cubicBezTo>
                  <a:cubicBezTo>
                    <a:pt x="14390726" y="7622743"/>
                    <a:pt x="14845250" y="7509150"/>
                    <a:pt x="15117527" y="7473112"/>
                  </a:cubicBezTo>
                  <a:cubicBezTo>
                    <a:pt x="15129970" y="7382491"/>
                    <a:pt x="16093548" y="7404830"/>
                    <a:pt x="16850723" y="7551510"/>
                  </a:cubicBezTo>
                  <a:cubicBezTo>
                    <a:pt x="17126293" y="7564366"/>
                    <a:pt x="17289878" y="7497559"/>
                    <a:pt x="17565081" y="7560363"/>
                  </a:cubicBezTo>
                  <a:cubicBezTo>
                    <a:pt x="17712564" y="7498824"/>
                    <a:pt x="17925188" y="7515473"/>
                    <a:pt x="18200026" y="7507253"/>
                  </a:cubicBezTo>
                  <a:cubicBezTo>
                    <a:pt x="18213200" y="7510414"/>
                    <a:pt x="18223813" y="7510414"/>
                    <a:pt x="18232961" y="7507464"/>
                  </a:cubicBezTo>
                  <a:cubicBezTo>
                    <a:pt x="18231498" y="7506832"/>
                    <a:pt x="18230400" y="7506410"/>
                    <a:pt x="18228937" y="7505567"/>
                  </a:cubicBezTo>
                  <a:cubicBezTo>
                    <a:pt x="18231498" y="7506410"/>
                    <a:pt x="18231864" y="7506410"/>
                    <a:pt x="18233329" y="7507253"/>
                  </a:cubicBezTo>
                  <a:cubicBezTo>
                    <a:pt x="18302146" y="7476062"/>
                    <a:pt x="18218690" y="7136337"/>
                    <a:pt x="18289321" y="6892292"/>
                  </a:cubicBezTo>
                  <a:close/>
                </a:path>
              </a:pathLst>
            </a:custGeom>
            <a:blipFill>
              <a:blip r:embed="rId3"/>
              <a:stretch>
                <a:fillRect t="-59934" b="-59934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2382988" y="2568054"/>
            <a:ext cx="14220776" cy="5539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/>
            <a:r>
              <a:rPr lang="lt-LT" sz="3600" dirty="0">
                <a:solidFill>
                  <a:srgbClr val="000000"/>
                </a:solidFill>
              </a:rPr>
              <a:t>Saugaus darbo taisyklės:</a:t>
            </a:r>
            <a:endParaRPr lang="en-US" sz="3300" b="1" dirty="0">
              <a:solidFill>
                <a:srgbClr val="000000"/>
              </a:solidFill>
              <a:latin typeface="+mj-lt"/>
              <a:ea typeface="Bitter Bold"/>
              <a:cs typeface="Bitter Bold"/>
              <a:sym typeface="Bitter Bold"/>
            </a:endParaRPr>
          </a:p>
        </p:txBody>
      </p:sp>
      <p:sp>
        <p:nvSpPr>
          <p:cNvPr id="6" name="Freeform 6"/>
          <p:cNvSpPr/>
          <p:nvPr/>
        </p:nvSpPr>
        <p:spPr>
          <a:xfrm rot="-493998">
            <a:off x="15578112" y="497417"/>
            <a:ext cx="3362376" cy="1744233"/>
          </a:xfrm>
          <a:custGeom>
            <a:avLst/>
            <a:gdLst/>
            <a:ahLst/>
            <a:cxnLst/>
            <a:rect l="l" t="t" r="r" b="b"/>
            <a:pathLst>
              <a:path w="3362376" h="1744233">
                <a:moveTo>
                  <a:pt x="0" y="0"/>
                </a:moveTo>
                <a:lnTo>
                  <a:pt x="3362376" y="0"/>
                </a:lnTo>
                <a:lnTo>
                  <a:pt x="3362376" y="1744233"/>
                </a:lnTo>
                <a:lnTo>
                  <a:pt x="0" y="17442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7" name="Freeform 7"/>
          <p:cNvSpPr/>
          <p:nvPr/>
        </p:nvSpPr>
        <p:spPr>
          <a:xfrm rot="-4541543">
            <a:off x="-573603" y="4473810"/>
            <a:ext cx="2734397" cy="3071656"/>
          </a:xfrm>
          <a:custGeom>
            <a:avLst/>
            <a:gdLst/>
            <a:ahLst/>
            <a:cxnLst/>
            <a:rect l="l" t="t" r="r" b="b"/>
            <a:pathLst>
              <a:path w="2734397" h="3071656">
                <a:moveTo>
                  <a:pt x="0" y="0"/>
                </a:moveTo>
                <a:lnTo>
                  <a:pt x="2734397" y="0"/>
                </a:lnTo>
                <a:lnTo>
                  <a:pt x="2734397" y="3071656"/>
                </a:lnTo>
                <a:lnTo>
                  <a:pt x="0" y="307165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3897" t="-6185" r="-15287" b="-881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8" name="AutoShape 8"/>
          <p:cNvSpPr/>
          <p:nvPr/>
        </p:nvSpPr>
        <p:spPr>
          <a:xfrm flipH="1">
            <a:off x="-302734" y="1220614"/>
            <a:ext cx="3353766" cy="2413742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9" name="TextBox 19"/>
          <p:cNvSpPr txBox="1"/>
          <p:nvPr/>
        </p:nvSpPr>
        <p:spPr>
          <a:xfrm>
            <a:off x="9901750" y="4916806"/>
            <a:ext cx="2309983" cy="691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89"/>
              </a:lnSpc>
            </a:pPr>
            <a:endParaRPr lang="en-US" sz="2194" b="1" dirty="0">
              <a:solidFill>
                <a:srgbClr val="000000"/>
              </a:solidFill>
              <a:latin typeface="Bitter Bold"/>
              <a:ea typeface="Bitter Bold"/>
              <a:cs typeface="Bitter Bold"/>
              <a:sym typeface="Bitter Bold"/>
            </a:endParaRPr>
          </a:p>
          <a:p>
            <a:pPr algn="ctr">
              <a:lnSpc>
                <a:spcPts val="2589"/>
              </a:lnSpc>
            </a:pPr>
            <a:endParaRPr lang="en-US" sz="2194" b="1" dirty="0">
              <a:solidFill>
                <a:srgbClr val="000000"/>
              </a:solidFill>
              <a:latin typeface="Bitter Bold"/>
              <a:ea typeface="Bitter Bold"/>
              <a:cs typeface="Bitter Bold"/>
              <a:sym typeface="Bitter Bold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13561331" y="4916806"/>
            <a:ext cx="2309983" cy="691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89"/>
              </a:lnSpc>
            </a:pPr>
            <a:endParaRPr lang="en-US" sz="2194" b="1" dirty="0">
              <a:solidFill>
                <a:srgbClr val="000000"/>
              </a:solidFill>
              <a:latin typeface="Bitter Bold"/>
              <a:ea typeface="Bitter Bold"/>
              <a:cs typeface="Bitter Bold"/>
              <a:sym typeface="Bitter Bold"/>
            </a:endParaRPr>
          </a:p>
          <a:p>
            <a:pPr algn="ctr">
              <a:lnSpc>
                <a:spcPts val="2589"/>
              </a:lnSpc>
            </a:pPr>
            <a:endParaRPr lang="en-US" sz="2194" b="1" dirty="0">
              <a:solidFill>
                <a:srgbClr val="000000"/>
              </a:solidFill>
              <a:latin typeface="Bitter Bold"/>
              <a:ea typeface="Bitter Bold"/>
              <a:cs typeface="Bitter Bold"/>
              <a:sym typeface="Bitter Bold"/>
            </a:endParaRPr>
          </a:p>
        </p:txBody>
      </p:sp>
      <p:sp>
        <p:nvSpPr>
          <p:cNvPr id="21" name="AutoShape 21"/>
          <p:cNvSpPr/>
          <p:nvPr/>
        </p:nvSpPr>
        <p:spPr>
          <a:xfrm>
            <a:off x="3029871" y="1230559"/>
            <a:ext cx="4642244" cy="672585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22" name="Freeform 22"/>
          <p:cNvSpPr/>
          <p:nvPr/>
        </p:nvSpPr>
        <p:spPr>
          <a:xfrm rot="-1510423">
            <a:off x="2838430" y="373177"/>
            <a:ext cx="672997" cy="749858"/>
          </a:xfrm>
          <a:custGeom>
            <a:avLst/>
            <a:gdLst/>
            <a:ahLst/>
            <a:cxnLst/>
            <a:rect l="l" t="t" r="r" b="b"/>
            <a:pathLst>
              <a:path w="672997" h="749858">
                <a:moveTo>
                  <a:pt x="0" y="0"/>
                </a:moveTo>
                <a:lnTo>
                  <a:pt x="672997" y="0"/>
                </a:lnTo>
                <a:lnTo>
                  <a:pt x="672997" y="749858"/>
                </a:lnTo>
                <a:lnTo>
                  <a:pt x="0" y="74985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3" name="AutoShape 23"/>
          <p:cNvSpPr/>
          <p:nvPr/>
        </p:nvSpPr>
        <p:spPr>
          <a:xfrm flipV="1">
            <a:off x="7749241" y="-338791"/>
            <a:ext cx="6967082" cy="2241935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24" name="Freeform 24"/>
          <p:cNvSpPr/>
          <p:nvPr/>
        </p:nvSpPr>
        <p:spPr>
          <a:xfrm rot="-1351639">
            <a:off x="7515130" y="1079848"/>
            <a:ext cx="672997" cy="749858"/>
          </a:xfrm>
          <a:custGeom>
            <a:avLst/>
            <a:gdLst/>
            <a:ahLst/>
            <a:cxnLst/>
            <a:rect l="l" t="t" r="r" b="b"/>
            <a:pathLst>
              <a:path w="672997" h="749858">
                <a:moveTo>
                  <a:pt x="0" y="0"/>
                </a:moveTo>
                <a:lnTo>
                  <a:pt x="672997" y="0"/>
                </a:lnTo>
                <a:lnTo>
                  <a:pt x="672997" y="749857"/>
                </a:lnTo>
                <a:lnTo>
                  <a:pt x="0" y="74985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5" name="Stačiakampis 24"/>
          <p:cNvSpPr/>
          <p:nvPr/>
        </p:nvSpPr>
        <p:spPr>
          <a:xfrm>
            <a:off x="2382988" y="3489692"/>
            <a:ext cx="148763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fontAlgn="base">
              <a:buFont typeface="Wingdings" panose="05000000000000000000" pitchFamily="2" charset="2"/>
              <a:buChar char="ü"/>
            </a:pPr>
            <a:r>
              <a:rPr lang="lt-LT" sz="3000" i="1" dirty="0">
                <a:solidFill>
                  <a:srgbClr val="000000"/>
                </a:solidFill>
              </a:rPr>
              <a:t>Naudotis saugumo priemonėmis </a:t>
            </a:r>
            <a:r>
              <a:rPr lang="lt-LT" sz="3000" dirty="0">
                <a:solidFill>
                  <a:srgbClr val="000000"/>
                </a:solidFill>
              </a:rPr>
              <a:t>Visada dėvėkite apsaugines pirštines. Naudosite medžiagas, kurios yra ėsdinančios, gali pažeisti akis ir odą.</a:t>
            </a:r>
            <a:r>
              <a:rPr lang="en-US" sz="3000" dirty="0">
                <a:solidFill>
                  <a:srgbClr val="000000"/>
                </a:solidFill>
              </a:rPr>
              <a:t>​</a:t>
            </a:r>
            <a:endParaRPr lang="en-US" sz="3000" dirty="0">
              <a:solidFill>
                <a:srgbClr val="000000"/>
              </a:solidFill>
              <a:latin typeface="Arial"/>
            </a:endParaRPr>
          </a:p>
          <a:p>
            <a:pPr marL="457200" indent="-457200" algn="just" fontAlgn="base">
              <a:buFont typeface="Wingdings" panose="05000000000000000000" pitchFamily="2" charset="2"/>
              <a:buChar char="ü"/>
            </a:pPr>
            <a:r>
              <a:rPr lang="lt-LT" sz="3000" dirty="0">
                <a:solidFill>
                  <a:srgbClr val="000000"/>
                </a:solidFill>
              </a:rPr>
              <a:t>Naudoti nurodytus medžiagų kiekius, tikslas kokybėje, o ne kiekybėje.</a:t>
            </a:r>
            <a:r>
              <a:rPr lang="en-US" sz="3000" dirty="0">
                <a:solidFill>
                  <a:srgbClr val="000000"/>
                </a:solidFill>
              </a:rPr>
              <a:t>​</a:t>
            </a:r>
            <a:endParaRPr lang="en-US" sz="3000" dirty="0">
              <a:solidFill>
                <a:srgbClr val="000000"/>
              </a:solidFill>
              <a:latin typeface="Arial"/>
            </a:endParaRPr>
          </a:p>
          <a:p>
            <a:pPr marL="457200" indent="-457200" algn="just" fontAlgn="base">
              <a:buFont typeface="Wingdings" panose="05000000000000000000" pitchFamily="2" charset="2"/>
              <a:buChar char="ü"/>
            </a:pPr>
            <a:r>
              <a:rPr lang="lt-LT" sz="3000" dirty="0">
                <a:solidFill>
                  <a:srgbClr val="000000"/>
                </a:solidFill>
              </a:rPr>
              <a:t>Nenaudoti skirtingiems tirpalams tų pačių pipečių.</a:t>
            </a:r>
            <a:r>
              <a:rPr lang="en-US" sz="3000" dirty="0">
                <a:solidFill>
                  <a:srgbClr val="000000"/>
                </a:solidFill>
              </a:rPr>
              <a:t>​</a:t>
            </a:r>
            <a:endParaRPr lang="en-US" sz="3000" dirty="0">
              <a:solidFill>
                <a:srgbClr val="000000"/>
              </a:solidFill>
              <a:latin typeface="Arial"/>
            </a:endParaRPr>
          </a:p>
          <a:p>
            <a:pPr marL="457200" indent="-457200" algn="just" fontAlgn="base">
              <a:buFont typeface="Wingdings" panose="05000000000000000000" pitchFamily="2" charset="2"/>
              <a:buChar char="ü"/>
            </a:pPr>
            <a:r>
              <a:rPr lang="lt-LT" sz="3000" dirty="0">
                <a:solidFill>
                  <a:srgbClr val="000000"/>
                </a:solidFill>
              </a:rPr>
              <a:t>Nedelsiant praneškite mokytojui apie bet kokį išsiliejimą, sudužusį stiklą ar kitą incidentą, net jei jis atrodo nereikšmingas.</a:t>
            </a:r>
            <a:r>
              <a:rPr lang="en-US" sz="3000" dirty="0">
                <a:solidFill>
                  <a:srgbClr val="000000"/>
                </a:solidFill>
              </a:rPr>
              <a:t>​</a:t>
            </a:r>
            <a:endParaRPr lang="en-US" sz="3000" dirty="0">
              <a:solidFill>
                <a:srgbClr val="000000"/>
              </a:solidFill>
              <a:latin typeface="Arial"/>
            </a:endParaRPr>
          </a:p>
          <a:p>
            <a:pPr marL="457200" indent="-457200" algn="just" fontAlgn="base">
              <a:buFont typeface="Wingdings" panose="05000000000000000000" pitchFamily="2" charset="2"/>
              <a:buChar char="ü"/>
            </a:pPr>
            <a:r>
              <a:rPr lang="lt-LT" sz="3000" i="1" dirty="0">
                <a:solidFill>
                  <a:srgbClr val="000000"/>
                </a:solidFill>
              </a:rPr>
              <a:t>Po darbo sutvarkyti darbo vietą, atliekas pilti į jiems skirtus indus, išplauti pipetes, mėgintuvėlius. </a:t>
            </a:r>
            <a:endParaRPr lang="en-US" sz="3000" b="0" i="0" dirty="0">
              <a:solidFill>
                <a:srgbClr val="000000"/>
              </a:solidFill>
              <a:effectLst/>
              <a:latin typeface="Arial"/>
            </a:endParaRPr>
          </a:p>
        </p:txBody>
      </p:sp>
      <p:sp>
        <p:nvSpPr>
          <p:cNvPr id="12" name="AutoShape 11" descr="Time gifs for use in powerpoints! - GIFs - Imgu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t-LT"/>
          </a:p>
        </p:txBody>
      </p:sp>
      <p:sp>
        <p:nvSpPr>
          <p:cNvPr id="13" name="AutoShape 13" descr="Time gifs for use in powerpoints! - GIFs - Imgur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t-LT"/>
          </a:p>
        </p:txBody>
      </p:sp>
      <p:sp>
        <p:nvSpPr>
          <p:cNvPr id="14" name="AutoShape 16" descr="15 MINUTE TIMER - COUNTDOWN TIMER (MINIMAL) on Make a GIF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t-LT"/>
          </a:p>
        </p:txBody>
      </p:sp>
      <p:sp>
        <p:nvSpPr>
          <p:cNvPr id="15" name="AutoShape 18" descr="15 MINUTE TIMER - COUNTDOWN TIMER (MINIMAL) on Make a GIF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t-LT"/>
          </a:p>
        </p:txBody>
      </p:sp>
      <p:sp>
        <p:nvSpPr>
          <p:cNvPr id="16" name="AutoShape 20" descr="15 MINUTE TIMER - COUNTDOWN TIMER (MINIMAL) on Make a GIF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13189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8955" y="0"/>
            <a:ext cx="18428269" cy="10403639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/>
          <p:cNvSpPr/>
          <p:nvPr/>
        </p:nvSpPr>
        <p:spPr>
          <a:xfrm rot="1704239">
            <a:off x="100159" y="4983172"/>
            <a:ext cx="3093698" cy="935528"/>
          </a:xfrm>
          <a:custGeom>
            <a:avLst/>
            <a:gdLst/>
            <a:ahLst/>
            <a:cxnLst/>
            <a:rect l="l" t="t" r="r" b="b"/>
            <a:pathLst>
              <a:path w="7315200" h="2295144">
                <a:moveTo>
                  <a:pt x="0" y="0"/>
                </a:moveTo>
                <a:lnTo>
                  <a:pt x="7315200" y="0"/>
                </a:lnTo>
                <a:lnTo>
                  <a:pt x="7315200" y="2295144"/>
                </a:lnTo>
                <a:lnTo>
                  <a:pt x="0" y="229514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4" name="Freeform 4"/>
          <p:cNvSpPr/>
          <p:nvPr/>
        </p:nvSpPr>
        <p:spPr>
          <a:xfrm rot="542328">
            <a:off x="2528311" y="5089049"/>
            <a:ext cx="3672798" cy="3719863"/>
          </a:xfrm>
          <a:custGeom>
            <a:avLst/>
            <a:gdLst/>
            <a:ahLst/>
            <a:cxnLst/>
            <a:rect l="l" t="t" r="r" b="b"/>
            <a:pathLst>
              <a:path w="3672798" h="3719863">
                <a:moveTo>
                  <a:pt x="0" y="0"/>
                </a:moveTo>
                <a:lnTo>
                  <a:pt x="3672798" y="0"/>
                </a:lnTo>
                <a:lnTo>
                  <a:pt x="3672798" y="3719863"/>
                </a:lnTo>
                <a:lnTo>
                  <a:pt x="0" y="371986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8013" t="-7088" r="-11018" b="-1549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6" name="Freeform 16"/>
          <p:cNvSpPr/>
          <p:nvPr/>
        </p:nvSpPr>
        <p:spPr>
          <a:xfrm rot="-1455671">
            <a:off x="1257516" y="1115677"/>
            <a:ext cx="3376467" cy="3419734"/>
          </a:xfrm>
          <a:custGeom>
            <a:avLst/>
            <a:gdLst/>
            <a:ahLst/>
            <a:cxnLst/>
            <a:rect l="l" t="t" r="r" b="b"/>
            <a:pathLst>
              <a:path w="3376467" h="3419734">
                <a:moveTo>
                  <a:pt x="0" y="0"/>
                </a:moveTo>
                <a:lnTo>
                  <a:pt x="3376467" y="0"/>
                </a:lnTo>
                <a:lnTo>
                  <a:pt x="3376467" y="3419734"/>
                </a:lnTo>
                <a:lnTo>
                  <a:pt x="0" y="341973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8013" t="-7088" r="-11018" b="-1549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8" name="AutoShape 18"/>
          <p:cNvSpPr/>
          <p:nvPr/>
        </p:nvSpPr>
        <p:spPr>
          <a:xfrm flipH="1" flipV="1">
            <a:off x="4725220" y="5771214"/>
            <a:ext cx="5352368" cy="1674819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20" name="AutoShape 20"/>
          <p:cNvSpPr/>
          <p:nvPr/>
        </p:nvSpPr>
        <p:spPr>
          <a:xfrm flipH="1" flipV="1">
            <a:off x="-3150947" y="244452"/>
            <a:ext cx="5779131" cy="1532382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21" name="AutoShape 21"/>
          <p:cNvSpPr/>
          <p:nvPr/>
        </p:nvSpPr>
        <p:spPr>
          <a:xfrm flipH="1">
            <a:off x="2628183" y="116639"/>
            <a:ext cx="5254569" cy="1660193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22" name="Freeform 22"/>
          <p:cNvSpPr/>
          <p:nvPr/>
        </p:nvSpPr>
        <p:spPr>
          <a:xfrm rot="-493998">
            <a:off x="-561260" y="-233705"/>
            <a:ext cx="3362376" cy="1744233"/>
          </a:xfrm>
          <a:custGeom>
            <a:avLst/>
            <a:gdLst/>
            <a:ahLst/>
            <a:cxnLst/>
            <a:rect l="l" t="t" r="r" b="b"/>
            <a:pathLst>
              <a:path w="3362376" h="1744233">
                <a:moveTo>
                  <a:pt x="0" y="0"/>
                </a:moveTo>
                <a:lnTo>
                  <a:pt x="3362376" y="0"/>
                </a:lnTo>
                <a:lnTo>
                  <a:pt x="3362376" y="1744232"/>
                </a:lnTo>
                <a:lnTo>
                  <a:pt x="0" y="17442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3" name="Freeform 23"/>
          <p:cNvSpPr/>
          <p:nvPr/>
        </p:nvSpPr>
        <p:spPr>
          <a:xfrm rot="-829873">
            <a:off x="1702505" y="2387482"/>
            <a:ext cx="2412347" cy="756874"/>
          </a:xfrm>
          <a:custGeom>
            <a:avLst/>
            <a:gdLst/>
            <a:ahLst/>
            <a:cxnLst/>
            <a:rect l="l" t="t" r="r" b="b"/>
            <a:pathLst>
              <a:path w="2412347" h="756874">
                <a:moveTo>
                  <a:pt x="0" y="0"/>
                </a:moveTo>
                <a:lnTo>
                  <a:pt x="2412348" y="0"/>
                </a:lnTo>
                <a:lnTo>
                  <a:pt x="2412348" y="756874"/>
                </a:lnTo>
                <a:lnTo>
                  <a:pt x="0" y="75687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7" name="TextBox 27"/>
          <p:cNvSpPr txBox="1"/>
          <p:nvPr/>
        </p:nvSpPr>
        <p:spPr>
          <a:xfrm rot="-1003481">
            <a:off x="1514947" y="2461844"/>
            <a:ext cx="2861604" cy="5268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65"/>
              </a:lnSpc>
            </a:pPr>
            <a:r>
              <a:rPr lang="en-US" sz="3444" b="1" dirty="0">
                <a:solidFill>
                  <a:srgbClr val="000000"/>
                </a:solidFill>
                <a:latin typeface="Linotype Feltpen Medium"/>
                <a:ea typeface="Linotype Feltpen Medium"/>
                <a:cs typeface="Linotype Feltpen Medium"/>
                <a:sym typeface="Linotype Feltpen Medium"/>
              </a:rPr>
              <a:t>METAL TRACE</a:t>
            </a:r>
          </a:p>
        </p:txBody>
      </p:sp>
      <p:sp>
        <p:nvSpPr>
          <p:cNvPr id="28" name="TextBox 28"/>
          <p:cNvSpPr txBox="1"/>
          <p:nvPr/>
        </p:nvSpPr>
        <p:spPr>
          <a:xfrm rot="1502204">
            <a:off x="278255" y="5192956"/>
            <a:ext cx="3224839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500" b="1" dirty="0">
                <a:solidFill>
                  <a:srgbClr val="000000"/>
                </a:solidFill>
                <a:latin typeface="Linotype Feltpen Medium"/>
                <a:ea typeface="Linotype Feltpen Medium"/>
                <a:cs typeface="Linotype Feltpen Medium"/>
                <a:sym typeface="Linotype Feltpen Medium"/>
              </a:rPr>
              <a:t>Unsolved</a:t>
            </a:r>
          </a:p>
          <a:p>
            <a:pPr algn="ctr"/>
            <a:r>
              <a:rPr lang="en-US" sz="2500" b="1" dirty="0">
                <a:solidFill>
                  <a:srgbClr val="000000"/>
                </a:solidFill>
                <a:latin typeface="Linotype Feltpen Medium"/>
                <a:ea typeface="Linotype Feltpen Medium"/>
                <a:cs typeface="Linotype Feltpen Medium"/>
                <a:sym typeface="Linotype Feltpen Medium"/>
              </a:rPr>
              <a:t>Crime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1404" y="116640"/>
            <a:ext cx="11007911" cy="10360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0" name="Stačiakampis 10239"/>
          <p:cNvSpPr/>
          <p:nvPr/>
        </p:nvSpPr>
        <p:spPr>
          <a:xfrm>
            <a:off x="8637898" y="1810022"/>
            <a:ext cx="7977825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300" b="1" dirty="0"/>
              <a:t>Write Your Conclusion (Finish the sentences)</a:t>
            </a:r>
            <a:endParaRPr lang="lt-LT" sz="3300" b="1" dirty="0"/>
          </a:p>
        </p:txBody>
      </p:sp>
      <p:sp>
        <p:nvSpPr>
          <p:cNvPr id="10241" name="Stačiakampis 10240"/>
          <p:cNvSpPr/>
          <p:nvPr/>
        </p:nvSpPr>
        <p:spPr>
          <a:xfrm>
            <a:off x="8573269" y="2585720"/>
            <a:ext cx="9144000" cy="678185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lt-LT" sz="2100" dirty="0">
                <a:latin typeface="Times New Roman"/>
                <a:ea typeface="Times New Roman"/>
                <a:cs typeface="Times New Roman"/>
              </a:rPr>
              <a:t>We </a:t>
            </a:r>
            <a:r>
              <a:rPr lang="lt-LT" sz="2100" dirty="0" err="1">
                <a:latin typeface="Times New Roman"/>
                <a:ea typeface="Times New Roman"/>
                <a:cs typeface="Times New Roman"/>
              </a:rPr>
              <a:t>believe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dirty="0" err="1">
                <a:latin typeface="Times New Roman"/>
                <a:ea typeface="Times New Roman"/>
                <a:cs typeface="Times New Roman"/>
              </a:rPr>
              <a:t>that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 Metal X is 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(manome, kad metalas X yra)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: ________________</a:t>
            </a:r>
            <a:endParaRPr lang="lt-LT" sz="21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lt-LT" sz="2100" dirty="0">
                <a:latin typeface="Times New Roman"/>
                <a:ea typeface="Times New Roman"/>
                <a:cs typeface="Times New Roman"/>
              </a:rPr>
              <a:t>We </a:t>
            </a:r>
            <a:r>
              <a:rPr lang="lt-LT" sz="2100" dirty="0" err="1">
                <a:latin typeface="Times New Roman"/>
                <a:ea typeface="Times New Roman"/>
                <a:cs typeface="Times New Roman"/>
              </a:rPr>
              <a:t>believe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dirty="0" err="1">
                <a:latin typeface="Times New Roman"/>
                <a:ea typeface="Times New Roman"/>
                <a:cs typeface="Times New Roman"/>
              </a:rPr>
              <a:t>that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 Metal Y is 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(manome, kad metalas Y yra)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: ________________</a:t>
            </a:r>
            <a:endParaRPr lang="lt-LT" sz="21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lt-LT" sz="2100" b="1" dirty="0" err="1">
                <a:latin typeface="Times New Roman"/>
                <a:ea typeface="Times New Roman"/>
                <a:cs typeface="Times New Roman"/>
              </a:rPr>
              <a:t>Justification</a:t>
            </a:r>
            <a:r>
              <a:rPr lang="lt-LT" sz="21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b="1" dirty="0" err="1">
                <a:latin typeface="Times New Roman"/>
                <a:ea typeface="Times New Roman"/>
                <a:cs typeface="Times New Roman"/>
              </a:rPr>
              <a:t>based</a:t>
            </a:r>
            <a:r>
              <a:rPr lang="lt-LT" sz="2100" b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b="1" dirty="0" err="1">
                <a:latin typeface="Times New Roman"/>
                <a:ea typeface="Times New Roman"/>
                <a:cs typeface="Times New Roman"/>
              </a:rPr>
              <a:t>on</a:t>
            </a:r>
            <a:r>
              <a:rPr lang="lt-LT" sz="2100" b="1" dirty="0">
                <a:latin typeface="Times New Roman"/>
                <a:ea typeface="Times New Roman"/>
                <a:cs typeface="Times New Roman"/>
              </a:rPr>
              <a:t> the activity series and experimental </a:t>
            </a:r>
            <a:r>
              <a:rPr lang="lt-LT" sz="2100" b="1" dirty="0" err="1">
                <a:latin typeface="Times New Roman"/>
                <a:ea typeface="Times New Roman"/>
                <a:cs typeface="Times New Roman"/>
              </a:rPr>
              <a:t>observation</a:t>
            </a:r>
            <a:r>
              <a:rPr lang="lt-LT" sz="2100" b="1" dirty="0">
                <a:latin typeface="Times New Roman"/>
                <a:ea typeface="Times New Roman"/>
                <a:cs typeface="Times New Roman"/>
              </a:rPr>
              <a:t>: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lt-LT" sz="2100" dirty="0">
                <a:latin typeface="Times New Roman"/>
                <a:ea typeface="Times New Roman"/>
                <a:cs typeface="Times New Roman"/>
              </a:rPr>
              <a:t>Metal X </a:t>
            </a:r>
            <a:r>
              <a:rPr lang="lt-LT" sz="2100" b="1" dirty="0">
                <a:latin typeface="Times New Roman"/>
                <a:ea typeface="Times New Roman"/>
                <a:cs typeface="Times New Roman"/>
              </a:rPr>
              <a:t>____________ with HCl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(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reacted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vigorously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/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reacted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slowly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/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did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not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react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– intensyviai reagavo / lėtai reagavo / nereagavo)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.</a:t>
            </a:r>
            <a:endParaRPr lang="lt-LT" sz="21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lt-LT" sz="2100" dirty="0" err="1">
                <a:latin typeface="Times New Roman"/>
                <a:ea typeface="Times New Roman"/>
                <a:cs typeface="Times New Roman"/>
              </a:rPr>
              <a:t>In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 CuSO₄ </a:t>
            </a:r>
            <a:r>
              <a:rPr lang="lt-LT" sz="2100" dirty="0" err="1">
                <a:latin typeface="Times New Roman"/>
                <a:ea typeface="Times New Roman"/>
                <a:cs typeface="Times New Roman"/>
              </a:rPr>
              <a:t>solution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, it </a:t>
            </a:r>
            <a:r>
              <a:rPr lang="lt-LT" sz="2100" b="1" dirty="0">
                <a:latin typeface="Times New Roman"/>
                <a:ea typeface="Times New Roman"/>
                <a:cs typeface="Times New Roman"/>
              </a:rPr>
              <a:t>_____ </a:t>
            </a:r>
            <a:r>
              <a:rPr lang="lt-LT" sz="2100" b="1" dirty="0" err="1">
                <a:latin typeface="Times New Roman"/>
                <a:ea typeface="Times New Roman"/>
                <a:cs typeface="Times New Roman"/>
              </a:rPr>
              <a:t>copper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(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displaced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/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did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not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displace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– išstūmė / neišstūmė)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.</a:t>
            </a:r>
            <a:endParaRPr lang="lt-LT" sz="21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lt-LT" sz="2100" dirty="0" err="1">
                <a:latin typeface="Times New Roman"/>
                <a:ea typeface="Times New Roman"/>
                <a:cs typeface="Times New Roman"/>
              </a:rPr>
              <a:t>In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 ZnCl₂ </a:t>
            </a:r>
            <a:r>
              <a:rPr lang="lt-LT" sz="2100" dirty="0" err="1">
                <a:latin typeface="Times New Roman"/>
                <a:ea typeface="Times New Roman"/>
                <a:cs typeface="Times New Roman"/>
              </a:rPr>
              <a:t>solution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, it </a:t>
            </a:r>
            <a:r>
              <a:rPr lang="lt-LT" sz="2100" b="1" dirty="0">
                <a:latin typeface="Times New Roman"/>
                <a:ea typeface="Times New Roman"/>
                <a:cs typeface="Times New Roman"/>
              </a:rPr>
              <a:t>______</a:t>
            </a:r>
            <a:r>
              <a:rPr lang="lt-LT" sz="2100" b="1" dirty="0" err="1">
                <a:latin typeface="Times New Roman"/>
                <a:ea typeface="Times New Roman"/>
                <a:cs typeface="Times New Roman"/>
              </a:rPr>
              <a:t>zinc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(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displaced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/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did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not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displace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– išstūmė / neišstūmė)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.</a:t>
            </a:r>
            <a:endParaRPr lang="lt-LT" sz="21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lt-LT" sz="2100" dirty="0">
                <a:latin typeface="Times New Roman"/>
                <a:ea typeface="Times New Roman"/>
                <a:cs typeface="Times New Roman"/>
              </a:rPr>
              <a:t>Metal Y</a:t>
            </a:r>
            <a:r>
              <a:rPr lang="lt-LT" sz="2100" b="1" dirty="0">
                <a:latin typeface="Times New Roman"/>
                <a:ea typeface="Times New Roman"/>
                <a:cs typeface="Times New Roman"/>
              </a:rPr>
              <a:t>__________________ with HCl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(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reacted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vigorously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/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reacted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slowly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/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did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not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react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– intensyviai reagavo / lėtai reagavo / nereagavo)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.</a:t>
            </a:r>
            <a:endParaRPr lang="lt-LT" sz="21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lt-LT" sz="2100" dirty="0" err="1">
                <a:latin typeface="Times New Roman"/>
                <a:ea typeface="Times New Roman"/>
                <a:cs typeface="Times New Roman"/>
              </a:rPr>
              <a:t>In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 CuSO₄ </a:t>
            </a:r>
            <a:r>
              <a:rPr lang="lt-LT" sz="2100" dirty="0" err="1">
                <a:latin typeface="Times New Roman"/>
                <a:ea typeface="Times New Roman"/>
                <a:cs typeface="Times New Roman"/>
              </a:rPr>
              <a:t>solution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, it </a:t>
            </a:r>
            <a:r>
              <a:rPr lang="lt-LT" sz="2100" b="1" dirty="0">
                <a:latin typeface="Times New Roman"/>
                <a:ea typeface="Times New Roman"/>
                <a:cs typeface="Times New Roman"/>
              </a:rPr>
              <a:t>_____</a:t>
            </a:r>
            <a:r>
              <a:rPr lang="lt-LT" sz="2100" b="1" dirty="0" err="1">
                <a:latin typeface="Times New Roman"/>
                <a:ea typeface="Times New Roman"/>
                <a:cs typeface="Times New Roman"/>
              </a:rPr>
              <a:t>copper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(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displaced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/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did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not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displace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– išstūmė / neišstūmė)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.</a:t>
            </a:r>
            <a:endParaRPr lang="lt-LT" sz="21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lt-LT" sz="2100" dirty="0" err="1">
                <a:latin typeface="Times New Roman"/>
                <a:ea typeface="Times New Roman"/>
                <a:cs typeface="Times New Roman"/>
              </a:rPr>
              <a:t>In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 ZnCl₂ </a:t>
            </a:r>
            <a:r>
              <a:rPr lang="lt-LT" sz="2100" dirty="0" err="1">
                <a:latin typeface="Times New Roman"/>
                <a:ea typeface="Times New Roman"/>
                <a:cs typeface="Times New Roman"/>
              </a:rPr>
              <a:t>solution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, it </a:t>
            </a:r>
            <a:r>
              <a:rPr lang="lt-LT" sz="2100" b="1" dirty="0">
                <a:latin typeface="Times New Roman"/>
                <a:ea typeface="Times New Roman"/>
                <a:cs typeface="Times New Roman"/>
              </a:rPr>
              <a:t>______</a:t>
            </a:r>
            <a:r>
              <a:rPr lang="lt-LT" sz="2100" b="1" dirty="0" err="1">
                <a:latin typeface="Times New Roman"/>
                <a:ea typeface="Times New Roman"/>
                <a:cs typeface="Times New Roman"/>
              </a:rPr>
              <a:t>zinc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(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displaced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/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did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not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displace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– išstūmė / neišstūmė)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.</a:t>
            </a:r>
            <a:endParaRPr lang="lt-LT" sz="21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lt-LT" sz="2100" dirty="0">
                <a:latin typeface="Times New Roman"/>
                <a:ea typeface="Times New Roman"/>
                <a:cs typeface="Times New Roman"/>
              </a:rPr>
              <a:t>According to the metal activity series</a:t>
            </a:r>
            <a:r>
              <a:rPr lang="lt-LT" sz="2100" b="1" dirty="0">
                <a:latin typeface="Times New Roman"/>
                <a:ea typeface="Times New Roman"/>
                <a:cs typeface="Times New Roman"/>
              </a:rPr>
              <a:t> (Mg &gt; </a:t>
            </a:r>
            <a:r>
              <a:rPr lang="lt-LT" sz="2100" b="1" dirty="0" err="1">
                <a:latin typeface="Times New Roman"/>
                <a:ea typeface="Times New Roman"/>
                <a:cs typeface="Times New Roman"/>
              </a:rPr>
              <a:t>Zn</a:t>
            </a:r>
            <a:r>
              <a:rPr lang="lt-LT" sz="2100" b="1" dirty="0">
                <a:latin typeface="Times New Roman"/>
                <a:ea typeface="Times New Roman"/>
                <a:cs typeface="Times New Roman"/>
              </a:rPr>
              <a:t> &gt; Fe &gt; H &gt; </a:t>
            </a:r>
            <a:r>
              <a:rPr lang="lt-LT" sz="2100" b="1" dirty="0" err="1">
                <a:latin typeface="Times New Roman"/>
                <a:ea typeface="Times New Roman"/>
                <a:cs typeface="Times New Roman"/>
              </a:rPr>
              <a:t>Cu</a:t>
            </a:r>
            <a:r>
              <a:rPr lang="lt-LT" sz="2100" b="1" dirty="0">
                <a:latin typeface="Times New Roman"/>
                <a:ea typeface="Times New Roman"/>
                <a:cs typeface="Times New Roman"/>
              </a:rPr>
              <a:t>), 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the </a:t>
            </a:r>
            <a:r>
              <a:rPr lang="lt-LT" sz="2100" dirty="0" err="1">
                <a:latin typeface="Times New Roman"/>
                <a:ea typeface="Times New Roman"/>
                <a:cs typeface="Times New Roman"/>
              </a:rPr>
              <a:t>metals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dirty="0" err="1">
                <a:latin typeface="Times New Roman"/>
                <a:ea typeface="Times New Roman"/>
                <a:cs typeface="Times New Roman"/>
              </a:rPr>
              <a:t>responsible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 </a:t>
            </a:r>
            <a:r>
              <a:rPr lang="lt-LT" sz="2100" dirty="0" err="1">
                <a:latin typeface="Times New Roman"/>
                <a:ea typeface="Times New Roman"/>
                <a:cs typeface="Times New Roman"/>
              </a:rPr>
              <a:t>for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 the </a:t>
            </a:r>
            <a:r>
              <a:rPr lang="lt-LT" sz="2100" dirty="0" err="1">
                <a:latin typeface="Times New Roman"/>
                <a:ea typeface="Times New Roman"/>
                <a:cs typeface="Times New Roman"/>
              </a:rPr>
              <a:t>incident</a:t>
            </a:r>
            <a:r>
              <a:rPr lang="lt-LT" sz="2100" dirty="0">
                <a:latin typeface="Times New Roman"/>
                <a:ea typeface="Times New Roman"/>
                <a:cs typeface="Times New Roman"/>
              </a:rPr>
              <a:t> are _______and _________. 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(Pagal metalų aktyvumo eilę (Mg &gt;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Zn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 &gt; Fe &gt; H &gt; </a:t>
            </a:r>
            <a:r>
              <a:rPr lang="lt-LT" sz="2100" i="1" dirty="0" err="1">
                <a:latin typeface="Times New Roman"/>
                <a:ea typeface="Times New Roman"/>
                <a:cs typeface="Times New Roman"/>
              </a:rPr>
              <a:t>Cu</a:t>
            </a:r>
            <a:r>
              <a:rPr lang="lt-LT" sz="2100" i="1" dirty="0">
                <a:latin typeface="Times New Roman"/>
                <a:ea typeface="Times New Roman"/>
                <a:cs typeface="Times New Roman"/>
              </a:rPr>
              <a:t>), metalai, atsakingi už įvykį, yra...)</a:t>
            </a:r>
            <a:endParaRPr lang="lt-LT" sz="2100" dirty="0">
              <a:ea typeface="Calibri"/>
              <a:cs typeface="Times New Roman"/>
            </a:endParaRPr>
          </a:p>
        </p:txBody>
      </p:sp>
      <p:sp>
        <p:nvSpPr>
          <p:cNvPr id="10245" name="Stačiakampis 10244"/>
          <p:cNvSpPr/>
          <p:nvPr/>
        </p:nvSpPr>
        <p:spPr>
          <a:xfrm rot="1054121">
            <a:off x="16317569" y="540728"/>
            <a:ext cx="1954950" cy="1280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861" b="1" dirty="0">
                <a:solidFill>
                  <a:srgbClr val="000000"/>
                </a:solidFill>
                <a:latin typeface="Linotype Feltpen Medium"/>
                <a:ea typeface="Linotype Feltpen Medium"/>
                <a:cs typeface="Linotype Feltpen Medium"/>
                <a:sym typeface="Linotype Feltpen Medium"/>
              </a:rPr>
              <a:t>Main</a:t>
            </a:r>
          </a:p>
          <a:p>
            <a:pPr lvl="0" algn="ctr"/>
            <a:r>
              <a:rPr lang="en-US" sz="3861" b="1" dirty="0">
                <a:solidFill>
                  <a:srgbClr val="000000"/>
                </a:solidFill>
                <a:latin typeface="Linotype Feltpen Medium"/>
                <a:ea typeface="Linotype Feltpen Medium"/>
                <a:cs typeface="Linotype Feltpen Medium"/>
                <a:sym typeface="Linotype Feltpen Medium"/>
              </a:rPr>
              <a:t>Suspect</a:t>
            </a:r>
          </a:p>
        </p:txBody>
      </p:sp>
      <p:pic>
        <p:nvPicPr>
          <p:cNvPr id="10246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47614">
            <a:off x="16008409" y="1587732"/>
            <a:ext cx="2127250" cy="18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7" name="Stačiakampis 10246"/>
          <p:cNvSpPr/>
          <p:nvPr/>
        </p:nvSpPr>
        <p:spPr>
          <a:xfrm rot="20601264">
            <a:off x="6289982" y="4660998"/>
            <a:ext cx="1905000" cy="1272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861" b="1" dirty="0">
                <a:solidFill>
                  <a:srgbClr val="000000"/>
                </a:solidFill>
                <a:latin typeface="Linotype Feltpen Medium"/>
                <a:ea typeface="Linotype Feltpen Medium"/>
                <a:cs typeface="Linotype Feltpen Medium"/>
                <a:sym typeface="Linotype Feltpen Medium"/>
              </a:rPr>
              <a:t>Crime</a:t>
            </a:r>
          </a:p>
          <a:p>
            <a:pPr lvl="0" algn="ctr"/>
            <a:r>
              <a:rPr lang="en-US" sz="3861" b="1" dirty="0">
                <a:solidFill>
                  <a:srgbClr val="000000"/>
                </a:solidFill>
                <a:latin typeface="Linotype Feltpen Medium"/>
                <a:ea typeface="Linotype Feltpen Medium"/>
                <a:cs typeface="Linotype Feltpen Medium"/>
                <a:sym typeface="Linotype Feltpen Medium"/>
              </a:rPr>
              <a:t>Scene</a:t>
            </a:r>
          </a:p>
        </p:txBody>
      </p:sp>
      <p:sp>
        <p:nvSpPr>
          <p:cNvPr id="40" name="Freeform 25"/>
          <p:cNvSpPr/>
          <p:nvPr/>
        </p:nvSpPr>
        <p:spPr>
          <a:xfrm rot="-3884646" flipH="1">
            <a:off x="873757" y="8081394"/>
            <a:ext cx="939228" cy="1619359"/>
          </a:xfrm>
          <a:custGeom>
            <a:avLst/>
            <a:gdLst/>
            <a:ahLst/>
            <a:cxnLst/>
            <a:rect l="l" t="t" r="r" b="b"/>
            <a:pathLst>
              <a:path w="939228" h="1619359">
                <a:moveTo>
                  <a:pt x="939228" y="0"/>
                </a:moveTo>
                <a:lnTo>
                  <a:pt x="0" y="0"/>
                </a:lnTo>
                <a:lnTo>
                  <a:pt x="0" y="1619359"/>
                </a:lnTo>
                <a:lnTo>
                  <a:pt x="939228" y="1619359"/>
                </a:lnTo>
                <a:lnTo>
                  <a:pt x="939228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pic>
        <p:nvPicPr>
          <p:cNvPr id="10248" name="Picture 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360" y="3275828"/>
            <a:ext cx="1871663" cy="154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023" y="8620217"/>
            <a:ext cx="3584575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0" name="Picture 8" descr="C:\Users\bendras\Desktop\klaustukas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61237">
            <a:off x="2997725" y="5812937"/>
            <a:ext cx="2733971" cy="229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1" name="Picture 9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4763" y="5771214"/>
            <a:ext cx="5730875" cy="2182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2400" y="9086302"/>
            <a:ext cx="3584575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Time gifs for use in powerpoints! - GIFs - Imgur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776" y="1256165"/>
            <a:ext cx="3192976" cy="1159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grpSp>
        <p:nvGrpSpPr>
          <p:cNvPr id="3" name="Group 3"/>
          <p:cNvGrpSpPr/>
          <p:nvPr/>
        </p:nvGrpSpPr>
        <p:grpSpPr>
          <a:xfrm>
            <a:off x="5334000" y="0"/>
            <a:ext cx="13169249" cy="10383421"/>
            <a:chOff x="28341" y="-1432661"/>
            <a:chExt cx="12923653" cy="14460892"/>
          </a:xfrm>
        </p:grpSpPr>
        <p:sp>
          <p:nvSpPr>
            <p:cNvPr id="4" name="Freeform 4"/>
            <p:cNvSpPr/>
            <p:nvPr/>
          </p:nvSpPr>
          <p:spPr>
            <a:xfrm>
              <a:off x="28341" y="-1432661"/>
              <a:ext cx="12923653" cy="14460892"/>
            </a:xfrm>
            <a:custGeom>
              <a:avLst/>
              <a:gdLst/>
              <a:ahLst/>
              <a:cxnLst/>
              <a:rect l="l" t="t" r="r" b="b"/>
              <a:pathLst>
                <a:path w="12923653" h="13008421">
                  <a:moveTo>
                    <a:pt x="12882624" y="12979869"/>
                  </a:moveTo>
                  <a:cubicBezTo>
                    <a:pt x="9600270" y="13021212"/>
                    <a:pt x="6107500" y="12981954"/>
                    <a:pt x="2842611" y="13000461"/>
                  </a:cubicBezTo>
                  <a:cubicBezTo>
                    <a:pt x="2159249" y="12985603"/>
                    <a:pt x="1420442" y="13022610"/>
                    <a:pt x="707971" y="13002024"/>
                  </a:cubicBezTo>
                  <a:cubicBezTo>
                    <a:pt x="547734" y="12986124"/>
                    <a:pt x="-158770" y="13100968"/>
                    <a:pt x="239182" y="12478378"/>
                  </a:cubicBezTo>
                  <a:cubicBezTo>
                    <a:pt x="437398" y="12364474"/>
                    <a:pt x="211459" y="12167161"/>
                    <a:pt x="278825" y="11987312"/>
                  </a:cubicBezTo>
                  <a:cubicBezTo>
                    <a:pt x="527497" y="11752727"/>
                    <a:pt x="240014" y="11400588"/>
                    <a:pt x="80054" y="11044019"/>
                  </a:cubicBezTo>
                  <a:cubicBezTo>
                    <a:pt x="66747" y="10747659"/>
                    <a:pt x="327063" y="10509164"/>
                    <a:pt x="166549" y="10193516"/>
                  </a:cubicBezTo>
                  <a:cubicBezTo>
                    <a:pt x="181242" y="10043643"/>
                    <a:pt x="172648" y="9780125"/>
                    <a:pt x="24886" y="9654231"/>
                  </a:cubicBezTo>
                  <a:cubicBezTo>
                    <a:pt x="-97810" y="9550232"/>
                    <a:pt x="276330" y="9232238"/>
                    <a:pt x="214232" y="8947086"/>
                  </a:cubicBezTo>
                  <a:cubicBezTo>
                    <a:pt x="232528" y="8684350"/>
                    <a:pt x="210350" y="8379910"/>
                    <a:pt x="154628" y="8069216"/>
                  </a:cubicBezTo>
                  <a:cubicBezTo>
                    <a:pt x="168767" y="7962610"/>
                    <a:pt x="231142" y="7864605"/>
                    <a:pt x="206469" y="7762169"/>
                  </a:cubicBezTo>
                  <a:cubicBezTo>
                    <a:pt x="214786" y="7612817"/>
                    <a:pt x="416329" y="7463464"/>
                    <a:pt x="267736" y="7338352"/>
                  </a:cubicBezTo>
                  <a:cubicBezTo>
                    <a:pt x="241954" y="7317239"/>
                    <a:pt x="271895" y="7281530"/>
                    <a:pt x="304330" y="7243214"/>
                  </a:cubicBezTo>
                  <a:cubicBezTo>
                    <a:pt x="281320" y="7223405"/>
                    <a:pt x="92529" y="6929131"/>
                    <a:pt x="175697" y="6808189"/>
                  </a:cubicBezTo>
                  <a:cubicBezTo>
                    <a:pt x="170984" y="6677602"/>
                    <a:pt x="337320" y="6692721"/>
                    <a:pt x="176252" y="6407830"/>
                  </a:cubicBezTo>
                  <a:cubicBezTo>
                    <a:pt x="69242" y="6379679"/>
                    <a:pt x="410508" y="6030147"/>
                    <a:pt x="556606" y="5769236"/>
                  </a:cubicBezTo>
                  <a:cubicBezTo>
                    <a:pt x="513913" y="5620666"/>
                    <a:pt x="622308" y="5493208"/>
                    <a:pt x="668050" y="5343073"/>
                  </a:cubicBezTo>
                  <a:cubicBezTo>
                    <a:pt x="716842" y="5124648"/>
                    <a:pt x="667496" y="4990674"/>
                    <a:pt x="920603" y="4795446"/>
                  </a:cubicBezTo>
                  <a:cubicBezTo>
                    <a:pt x="994900" y="4644269"/>
                    <a:pt x="806663" y="4472240"/>
                    <a:pt x="900920" y="4241564"/>
                  </a:cubicBezTo>
                  <a:cubicBezTo>
                    <a:pt x="859891" y="4210547"/>
                    <a:pt x="975494" y="4175620"/>
                    <a:pt x="901197" y="4122968"/>
                  </a:cubicBezTo>
                  <a:cubicBezTo>
                    <a:pt x="868207" y="4081264"/>
                    <a:pt x="801950" y="4089865"/>
                    <a:pt x="866267" y="4002808"/>
                  </a:cubicBezTo>
                  <a:cubicBezTo>
                    <a:pt x="843257" y="3967881"/>
                    <a:pt x="940563" y="3716875"/>
                    <a:pt x="888999" y="3535202"/>
                  </a:cubicBezTo>
                  <a:cubicBezTo>
                    <a:pt x="880128" y="3513307"/>
                    <a:pt x="1025949" y="3435372"/>
                    <a:pt x="968009" y="3381678"/>
                  </a:cubicBezTo>
                  <a:cubicBezTo>
                    <a:pt x="1033434" y="3256827"/>
                    <a:pt x="819416" y="3182020"/>
                    <a:pt x="1000722" y="2896347"/>
                  </a:cubicBezTo>
                  <a:cubicBezTo>
                    <a:pt x="895930" y="2825190"/>
                    <a:pt x="934464" y="2740218"/>
                    <a:pt x="925316" y="2656810"/>
                  </a:cubicBezTo>
                  <a:cubicBezTo>
                    <a:pt x="1047573" y="2521272"/>
                    <a:pt x="1096087" y="2236902"/>
                    <a:pt x="1368600" y="1727330"/>
                  </a:cubicBezTo>
                  <a:cubicBezTo>
                    <a:pt x="1512758" y="1550088"/>
                    <a:pt x="1495015" y="1283703"/>
                    <a:pt x="1679371" y="832257"/>
                  </a:cubicBezTo>
                  <a:cubicBezTo>
                    <a:pt x="1622539" y="774653"/>
                    <a:pt x="1918894" y="794723"/>
                    <a:pt x="2119328" y="425382"/>
                  </a:cubicBezTo>
                  <a:cubicBezTo>
                    <a:pt x="2085507" y="285934"/>
                    <a:pt x="2309228" y="156912"/>
                    <a:pt x="2214694" y="0"/>
                  </a:cubicBezTo>
                  <a:cubicBezTo>
                    <a:pt x="3114569" y="19810"/>
                    <a:pt x="4207948" y="-1564"/>
                    <a:pt x="5302991" y="4171"/>
                  </a:cubicBezTo>
                  <a:cubicBezTo>
                    <a:pt x="7516917" y="11729"/>
                    <a:pt x="9571437" y="6516"/>
                    <a:pt x="11755701" y="4692"/>
                  </a:cubicBezTo>
                  <a:cubicBezTo>
                    <a:pt x="13133839" y="192621"/>
                    <a:pt x="12785871" y="-609724"/>
                    <a:pt x="12923653" y="4689361"/>
                  </a:cubicBezTo>
                  <a:cubicBezTo>
                    <a:pt x="12849357" y="7390222"/>
                    <a:pt x="12943339" y="10426277"/>
                    <a:pt x="12882624" y="12979869"/>
                  </a:cubicBezTo>
                  <a:close/>
                </a:path>
              </a:pathLst>
            </a:custGeom>
            <a:blipFill>
              <a:blip r:embed="rId3"/>
              <a:stretch>
                <a:fillRect l="-8077" t="-1966" r="331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7148555" y="855410"/>
            <a:ext cx="9601200" cy="12311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lt-LT" sz="4000" b="1" dirty="0"/>
              <a:t>Expert Teams – Present Your Findings</a:t>
            </a:r>
          </a:p>
          <a:p>
            <a:r>
              <a:rPr lang="lt-LT" sz="4000" i="1" dirty="0"/>
              <a:t>Ekspertų grupės – pristatykite savo išvadas</a:t>
            </a:r>
          </a:p>
        </p:txBody>
      </p:sp>
      <p:sp>
        <p:nvSpPr>
          <p:cNvPr id="13" name="Stačiakampis 12"/>
          <p:cNvSpPr/>
          <p:nvPr/>
        </p:nvSpPr>
        <p:spPr>
          <a:xfrm>
            <a:off x="7148555" y="2389646"/>
            <a:ext cx="10682245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3300" dirty="0"/>
              <a:t>It is time to present your investigation results. </a:t>
            </a:r>
            <a:r>
              <a:rPr lang="lt-LT" sz="2500" i="1" dirty="0"/>
              <a:t>Laikas pristatyti savo tyrimo rezultatus.</a:t>
            </a:r>
          </a:p>
          <a:p>
            <a:r>
              <a:rPr lang="lt-LT" sz="3300" dirty="0"/>
              <a:t>Each expert team </a:t>
            </a:r>
            <a:r>
              <a:rPr lang="lt-LT" sz="3300" dirty="0" err="1"/>
              <a:t>will</a:t>
            </a:r>
            <a:r>
              <a:rPr lang="lt-LT" sz="3300" dirty="0"/>
              <a:t>:</a:t>
            </a:r>
            <a:br>
              <a:rPr lang="lt-LT" sz="3300" dirty="0"/>
            </a:br>
            <a:r>
              <a:rPr lang="lt-LT" sz="3300" dirty="0"/>
              <a:t>• Identify Metal X and Metal Y </a:t>
            </a:r>
            <a:r>
              <a:rPr lang="lt-LT" sz="2500" i="1" dirty="0"/>
              <a:t>(nustatykite metalą X ir Y)</a:t>
            </a:r>
            <a:r>
              <a:rPr lang="lt-LT" sz="3300" dirty="0"/>
              <a:t/>
            </a:r>
            <a:br>
              <a:rPr lang="lt-LT" sz="3300" dirty="0"/>
            </a:br>
            <a:r>
              <a:rPr lang="lt-LT" sz="3300" dirty="0"/>
              <a:t>• State your final conclusion according to </a:t>
            </a:r>
            <a:r>
              <a:rPr lang="lt-LT" sz="3300" dirty="0">
                <a:solidFill>
                  <a:prstClr val="black"/>
                </a:solidFill>
              </a:rPr>
              <a:t>the experimental results</a:t>
            </a:r>
            <a:r>
              <a:rPr lang="lt-LT" sz="3300" dirty="0"/>
              <a:t>  </a:t>
            </a:r>
            <a:r>
              <a:rPr lang="lt-LT" sz="2500" i="1" dirty="0"/>
              <a:t>(pateikite galutinę išvadą vadovaudamiesi ekperimento rezultatais)</a:t>
            </a:r>
          </a:p>
          <a:p>
            <a:endParaRPr lang="lt-LT" sz="3300" i="1" dirty="0"/>
          </a:p>
          <a:p>
            <a:r>
              <a:rPr lang="lt-LT" sz="3300" dirty="0"/>
              <a:t>Use clear arguments and refer to the </a:t>
            </a:r>
            <a:r>
              <a:rPr lang="lt-LT" sz="3300" b="1" dirty="0"/>
              <a:t>metal activity series </a:t>
            </a:r>
            <a:r>
              <a:rPr lang="lt-LT" sz="2500" i="1" dirty="0"/>
              <a:t>(metalų aktyvumo eilę).</a:t>
            </a:r>
          </a:p>
          <a:p>
            <a:endParaRPr lang="lt-LT" sz="3300" dirty="0"/>
          </a:p>
          <a:p>
            <a:r>
              <a:rPr lang="lt-LT" sz="3300" dirty="0"/>
              <a:t>The class will listen and evaluate your reasoning. (</a:t>
            </a:r>
            <a:r>
              <a:rPr lang="lt-LT" sz="2500" i="1" dirty="0"/>
              <a:t>Klasės draugai klausysis ir vertins jūsų argumentavimą.)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48555">
            <a:off x="1360811" y="1372691"/>
            <a:ext cx="4396105" cy="3532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1267">
            <a:off x="76200" y="4762438"/>
            <a:ext cx="4945063" cy="549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27298" y="-2192590"/>
            <a:ext cx="14125575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grpSp>
        <p:nvGrpSpPr>
          <p:cNvPr id="3" name="Group 3"/>
          <p:cNvGrpSpPr/>
          <p:nvPr/>
        </p:nvGrpSpPr>
        <p:grpSpPr>
          <a:xfrm rot="89236">
            <a:off x="-600774" y="-1252393"/>
            <a:ext cx="19489548" cy="10585176"/>
            <a:chOff x="0" y="0"/>
            <a:chExt cx="18289320" cy="9933307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8289321" cy="9921732"/>
            </a:xfrm>
            <a:custGeom>
              <a:avLst/>
              <a:gdLst/>
              <a:ahLst/>
              <a:cxnLst/>
              <a:rect l="l" t="t" r="r" b="b"/>
              <a:pathLst>
                <a:path w="18289321" h="9921732">
                  <a:moveTo>
                    <a:pt x="18233329" y="9127953"/>
                  </a:moveTo>
                  <a:cubicBezTo>
                    <a:pt x="18233329" y="9127953"/>
                    <a:pt x="18233695" y="9127953"/>
                    <a:pt x="18233695" y="9127696"/>
                  </a:cubicBezTo>
                  <a:cubicBezTo>
                    <a:pt x="18235890" y="9128978"/>
                    <a:pt x="18240282" y="9131796"/>
                    <a:pt x="18255286" y="9140253"/>
                  </a:cubicBezTo>
                  <a:cubicBezTo>
                    <a:pt x="18255286" y="9140252"/>
                    <a:pt x="18254920" y="9139996"/>
                    <a:pt x="18233329" y="9127953"/>
                  </a:cubicBezTo>
                  <a:close/>
                  <a:moveTo>
                    <a:pt x="18289321" y="8379995"/>
                  </a:moveTo>
                  <a:cubicBezTo>
                    <a:pt x="18203320" y="6136635"/>
                    <a:pt x="18268460" y="3777711"/>
                    <a:pt x="18268460" y="1619166"/>
                  </a:cubicBezTo>
                  <a:cubicBezTo>
                    <a:pt x="18253456" y="1124883"/>
                    <a:pt x="18234061" y="469427"/>
                    <a:pt x="18269925" y="0"/>
                  </a:cubicBezTo>
                  <a:cubicBezTo>
                    <a:pt x="17997283" y="88402"/>
                    <a:pt x="17858584" y="35617"/>
                    <a:pt x="17560689" y="61241"/>
                  </a:cubicBezTo>
                  <a:cubicBezTo>
                    <a:pt x="17471030" y="110182"/>
                    <a:pt x="17342577" y="192178"/>
                    <a:pt x="17109460" y="203453"/>
                  </a:cubicBezTo>
                  <a:cubicBezTo>
                    <a:pt x="17162889" y="282630"/>
                    <a:pt x="16515502" y="238557"/>
                    <a:pt x="15889708" y="284424"/>
                  </a:cubicBezTo>
                  <a:cubicBezTo>
                    <a:pt x="15856770" y="334390"/>
                    <a:pt x="15665738" y="210884"/>
                    <a:pt x="15161442" y="205503"/>
                  </a:cubicBezTo>
                  <a:cubicBezTo>
                    <a:pt x="15155954" y="238301"/>
                    <a:pt x="14469774" y="309535"/>
                    <a:pt x="13974628" y="203709"/>
                  </a:cubicBezTo>
                  <a:cubicBezTo>
                    <a:pt x="13793476" y="325934"/>
                    <a:pt x="13617815" y="252138"/>
                    <a:pt x="13381769" y="244963"/>
                  </a:cubicBezTo>
                  <a:cubicBezTo>
                    <a:pt x="13043253" y="291599"/>
                    <a:pt x="12576286" y="250600"/>
                    <a:pt x="12149209" y="347202"/>
                  </a:cubicBezTo>
                  <a:cubicBezTo>
                    <a:pt x="11883155" y="268793"/>
                    <a:pt x="11330918" y="401524"/>
                    <a:pt x="11053152" y="396912"/>
                  </a:cubicBezTo>
                  <a:cubicBezTo>
                    <a:pt x="10922870" y="275968"/>
                    <a:pt x="10451145" y="710547"/>
                    <a:pt x="10029556" y="612664"/>
                  </a:cubicBezTo>
                  <a:cubicBezTo>
                    <a:pt x="9824618" y="717465"/>
                    <a:pt x="9666522" y="755389"/>
                    <a:pt x="9501474" y="697735"/>
                  </a:cubicBezTo>
                  <a:cubicBezTo>
                    <a:pt x="9198457" y="748214"/>
                    <a:pt x="8867993" y="735658"/>
                    <a:pt x="8531308" y="695429"/>
                  </a:cubicBezTo>
                  <a:cubicBezTo>
                    <a:pt x="8397732" y="705935"/>
                    <a:pt x="8248786" y="771788"/>
                    <a:pt x="8034697" y="725665"/>
                  </a:cubicBezTo>
                  <a:cubicBezTo>
                    <a:pt x="7746319" y="792543"/>
                    <a:pt x="7305701" y="886070"/>
                    <a:pt x="6837635" y="885045"/>
                  </a:cubicBezTo>
                  <a:cubicBezTo>
                    <a:pt x="6761515" y="941417"/>
                    <a:pt x="6634527" y="925530"/>
                    <a:pt x="6496559" y="987284"/>
                  </a:cubicBezTo>
                  <a:cubicBezTo>
                    <a:pt x="6489605" y="945773"/>
                    <a:pt x="6344685" y="961660"/>
                    <a:pt x="6289058" y="971653"/>
                  </a:cubicBezTo>
                  <a:cubicBezTo>
                    <a:pt x="6276250" y="945773"/>
                    <a:pt x="6217330" y="911437"/>
                    <a:pt x="6179636" y="965247"/>
                  </a:cubicBezTo>
                  <a:cubicBezTo>
                    <a:pt x="6072043" y="884020"/>
                    <a:pt x="5500410" y="1071073"/>
                    <a:pt x="4668944" y="1145895"/>
                  </a:cubicBezTo>
                  <a:cubicBezTo>
                    <a:pt x="4388618" y="1171519"/>
                    <a:pt x="4178190" y="1182024"/>
                    <a:pt x="3848824" y="1196374"/>
                  </a:cubicBezTo>
                  <a:cubicBezTo>
                    <a:pt x="3644983" y="1087473"/>
                    <a:pt x="3398324" y="1226097"/>
                    <a:pt x="3184968" y="1256077"/>
                  </a:cubicBezTo>
                  <a:cubicBezTo>
                    <a:pt x="2846088" y="1134620"/>
                    <a:pt x="2399980" y="1392908"/>
                    <a:pt x="1937404" y="1274270"/>
                  </a:cubicBezTo>
                  <a:cubicBezTo>
                    <a:pt x="1477023" y="1399314"/>
                    <a:pt x="1189377" y="1314755"/>
                    <a:pt x="540526" y="1339354"/>
                  </a:cubicBezTo>
                  <a:cubicBezTo>
                    <a:pt x="-95250" y="1476697"/>
                    <a:pt x="162121" y="436629"/>
                    <a:pt x="0" y="6558145"/>
                  </a:cubicBezTo>
                  <a:cubicBezTo>
                    <a:pt x="82341" y="6580181"/>
                    <a:pt x="-2159" y="7943623"/>
                    <a:pt x="47941" y="9606861"/>
                  </a:cubicBezTo>
                  <a:cubicBezTo>
                    <a:pt x="-4191" y="9650678"/>
                    <a:pt x="60384" y="9783408"/>
                    <a:pt x="247756" y="9732161"/>
                  </a:cubicBezTo>
                  <a:cubicBezTo>
                    <a:pt x="314361" y="9789302"/>
                    <a:pt x="384260" y="9807239"/>
                    <a:pt x="569437" y="9836193"/>
                  </a:cubicBezTo>
                  <a:cubicBezTo>
                    <a:pt x="687277" y="9897947"/>
                    <a:pt x="1017740" y="9751123"/>
                    <a:pt x="1280135" y="9866174"/>
                  </a:cubicBezTo>
                  <a:cubicBezTo>
                    <a:pt x="1366136" y="9806726"/>
                    <a:pt x="1405660" y="9907940"/>
                    <a:pt x="1493125" y="9873092"/>
                  </a:cubicBezTo>
                  <a:cubicBezTo>
                    <a:pt x="1515449" y="9875654"/>
                    <a:pt x="1652685" y="9767265"/>
                    <a:pt x="1687085" y="9852337"/>
                  </a:cubicBezTo>
                  <a:cubicBezTo>
                    <a:pt x="1909224" y="9964423"/>
                    <a:pt x="2319834" y="9893078"/>
                    <a:pt x="2589548" y="9854130"/>
                  </a:cubicBezTo>
                  <a:cubicBezTo>
                    <a:pt x="2857432" y="9912296"/>
                    <a:pt x="3008208" y="9959088"/>
                    <a:pt x="3663280" y="9879242"/>
                  </a:cubicBezTo>
                  <a:cubicBezTo>
                    <a:pt x="4041319" y="9960866"/>
                    <a:pt x="4283586" y="9827738"/>
                    <a:pt x="4621369" y="9721655"/>
                  </a:cubicBezTo>
                  <a:cubicBezTo>
                    <a:pt x="4874249" y="9847468"/>
                    <a:pt x="5221913" y="9781102"/>
                    <a:pt x="5841486" y="9811083"/>
                  </a:cubicBezTo>
                  <a:cubicBezTo>
                    <a:pt x="6027395" y="9815438"/>
                    <a:pt x="6233798" y="9972297"/>
                    <a:pt x="6465818" y="9826200"/>
                  </a:cubicBezTo>
                  <a:cubicBezTo>
                    <a:pt x="6610373" y="9927670"/>
                    <a:pt x="6969747" y="9791352"/>
                    <a:pt x="7484290" y="9854899"/>
                  </a:cubicBezTo>
                  <a:cubicBezTo>
                    <a:pt x="7808899" y="9658621"/>
                    <a:pt x="8158393" y="9858230"/>
                    <a:pt x="8562415" y="9701925"/>
                  </a:cubicBezTo>
                  <a:cubicBezTo>
                    <a:pt x="8737710" y="9719862"/>
                    <a:pt x="8895440" y="9539727"/>
                    <a:pt x="9130022" y="9559457"/>
                  </a:cubicBezTo>
                  <a:cubicBezTo>
                    <a:pt x="9435599" y="9538958"/>
                    <a:pt x="9770821" y="9447225"/>
                    <a:pt x="10173379" y="9496935"/>
                  </a:cubicBezTo>
                  <a:cubicBezTo>
                    <a:pt x="10495426" y="9433901"/>
                    <a:pt x="11003747" y="9369841"/>
                    <a:pt x="11445830" y="9514615"/>
                  </a:cubicBezTo>
                  <a:cubicBezTo>
                    <a:pt x="11431923" y="9436719"/>
                    <a:pt x="11932559" y="9461062"/>
                    <a:pt x="12286445" y="9408277"/>
                  </a:cubicBezTo>
                  <a:cubicBezTo>
                    <a:pt x="12258265" y="9344986"/>
                    <a:pt x="12499434" y="9426213"/>
                    <a:pt x="12598610" y="9372147"/>
                  </a:cubicBezTo>
                  <a:cubicBezTo>
                    <a:pt x="12680586" y="9296813"/>
                    <a:pt x="12796962" y="9339349"/>
                    <a:pt x="12912971" y="9315262"/>
                  </a:cubicBezTo>
                  <a:cubicBezTo>
                    <a:pt x="12911874" y="9255815"/>
                    <a:pt x="12968598" y="9353698"/>
                    <a:pt x="13090097" y="9289638"/>
                  </a:cubicBezTo>
                  <a:cubicBezTo>
                    <a:pt x="13083144" y="9300657"/>
                    <a:pt x="13215989" y="9179713"/>
                    <a:pt x="13282594" y="9219685"/>
                  </a:cubicBezTo>
                  <a:cubicBezTo>
                    <a:pt x="13549013" y="9264528"/>
                    <a:pt x="13763834" y="9260172"/>
                    <a:pt x="14126868" y="9155371"/>
                  </a:cubicBezTo>
                  <a:cubicBezTo>
                    <a:pt x="14390726" y="9268115"/>
                    <a:pt x="14845250" y="9130002"/>
                    <a:pt x="15117527" y="9086186"/>
                  </a:cubicBezTo>
                  <a:cubicBezTo>
                    <a:pt x="15129970" y="8976004"/>
                    <a:pt x="16093548" y="9003165"/>
                    <a:pt x="16850723" y="9181506"/>
                  </a:cubicBezTo>
                  <a:cubicBezTo>
                    <a:pt x="17126293" y="9197136"/>
                    <a:pt x="17289878" y="9115909"/>
                    <a:pt x="17565081" y="9192269"/>
                  </a:cubicBezTo>
                  <a:cubicBezTo>
                    <a:pt x="17712564" y="9117447"/>
                    <a:pt x="17925188" y="9137690"/>
                    <a:pt x="18200026" y="9127696"/>
                  </a:cubicBezTo>
                  <a:cubicBezTo>
                    <a:pt x="18213200" y="9131540"/>
                    <a:pt x="18223813" y="9131540"/>
                    <a:pt x="18232961" y="9127953"/>
                  </a:cubicBezTo>
                  <a:cubicBezTo>
                    <a:pt x="18231498" y="9127184"/>
                    <a:pt x="18230400" y="9126672"/>
                    <a:pt x="18228937" y="9125647"/>
                  </a:cubicBezTo>
                  <a:cubicBezTo>
                    <a:pt x="18231498" y="9126672"/>
                    <a:pt x="18231864" y="9126672"/>
                    <a:pt x="18233329" y="9127696"/>
                  </a:cubicBezTo>
                  <a:cubicBezTo>
                    <a:pt x="18302146" y="9089773"/>
                    <a:pt x="18218690" y="8676718"/>
                    <a:pt x="18289321" y="8379995"/>
                  </a:cubicBezTo>
                  <a:close/>
                </a:path>
              </a:pathLst>
            </a:custGeom>
            <a:blipFill>
              <a:blip r:embed="rId3"/>
              <a:stretch>
                <a:fillRect t="-40419" b="-40460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661695" y="2856680"/>
            <a:ext cx="15443736" cy="33855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r>
              <a:rPr lang="en-US" sz="4000" b="1" dirty="0"/>
              <a:t>Case Closed – Thank You, Experts!</a:t>
            </a:r>
          </a:p>
          <a:p>
            <a:r>
              <a:rPr lang="en-US" sz="3000" dirty="0"/>
              <a:t>The cases have been solved.</a:t>
            </a:r>
            <a:br>
              <a:rPr lang="en-US" sz="3000" dirty="0"/>
            </a:br>
            <a:r>
              <a:rPr lang="en-US" sz="3000" dirty="0"/>
              <a:t>The evidence was analyzed.</a:t>
            </a:r>
            <a:br>
              <a:rPr lang="en-US" sz="3000" dirty="0"/>
            </a:br>
            <a:r>
              <a:rPr lang="en-US" sz="3000" dirty="0"/>
              <a:t>The suspects were identified.</a:t>
            </a:r>
          </a:p>
          <a:p>
            <a:r>
              <a:rPr lang="en-US" sz="3000" dirty="0"/>
              <a:t>Thank you to all expert teams for your careful investigation, scientific reasoning, and clear conclusions.</a:t>
            </a:r>
          </a:p>
          <a:p>
            <a:r>
              <a:rPr lang="en-US" sz="3000" dirty="0"/>
              <a:t>Your work proved that </a:t>
            </a:r>
            <a:r>
              <a:rPr lang="en-US" sz="3000" b="1" dirty="0"/>
              <a:t>science reveals the truth.</a:t>
            </a:r>
            <a:endParaRPr lang="en-US" sz="3000" dirty="0"/>
          </a:p>
        </p:txBody>
      </p:sp>
      <p:sp>
        <p:nvSpPr>
          <p:cNvPr id="7" name="Freeform 7"/>
          <p:cNvSpPr/>
          <p:nvPr/>
        </p:nvSpPr>
        <p:spPr>
          <a:xfrm rot="578982" flipH="1">
            <a:off x="12292200" y="6317431"/>
            <a:ext cx="8224592" cy="6029376"/>
          </a:xfrm>
          <a:custGeom>
            <a:avLst/>
            <a:gdLst/>
            <a:ahLst/>
            <a:cxnLst/>
            <a:rect l="l" t="t" r="r" b="b"/>
            <a:pathLst>
              <a:path w="8224592" h="6029376">
                <a:moveTo>
                  <a:pt x="8224592" y="0"/>
                </a:moveTo>
                <a:lnTo>
                  <a:pt x="0" y="0"/>
                </a:lnTo>
                <a:lnTo>
                  <a:pt x="0" y="6029376"/>
                </a:lnTo>
                <a:lnTo>
                  <a:pt x="8224592" y="6029376"/>
                </a:lnTo>
                <a:lnTo>
                  <a:pt x="8224592" y="0"/>
                </a:lnTo>
                <a:close/>
              </a:path>
            </a:pathLst>
          </a:custGeom>
          <a:blipFill>
            <a:blip r:embed="rId4"/>
            <a:stretch>
              <a:fillRect t="-5216" r="-15700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8" name="AutoShape 8"/>
          <p:cNvSpPr/>
          <p:nvPr/>
        </p:nvSpPr>
        <p:spPr>
          <a:xfrm flipH="1" flipV="1">
            <a:off x="4554283" y="1067771"/>
            <a:ext cx="9934056" cy="1136810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9" name="AutoShape 9"/>
          <p:cNvSpPr/>
          <p:nvPr/>
        </p:nvSpPr>
        <p:spPr>
          <a:xfrm flipV="1">
            <a:off x="14586441" y="18591"/>
            <a:ext cx="4614249" cy="2185990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0" name="Freeform 10"/>
          <p:cNvSpPr/>
          <p:nvPr/>
        </p:nvSpPr>
        <p:spPr>
          <a:xfrm rot="-1132612">
            <a:off x="4320999" y="174793"/>
            <a:ext cx="672997" cy="749858"/>
          </a:xfrm>
          <a:custGeom>
            <a:avLst/>
            <a:gdLst/>
            <a:ahLst/>
            <a:cxnLst/>
            <a:rect l="l" t="t" r="r" b="b"/>
            <a:pathLst>
              <a:path w="672997" h="749858">
                <a:moveTo>
                  <a:pt x="0" y="0"/>
                </a:moveTo>
                <a:lnTo>
                  <a:pt x="672997" y="0"/>
                </a:lnTo>
                <a:lnTo>
                  <a:pt x="672997" y="749857"/>
                </a:lnTo>
                <a:lnTo>
                  <a:pt x="0" y="74985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1" name="Freeform 11"/>
          <p:cNvSpPr/>
          <p:nvPr/>
        </p:nvSpPr>
        <p:spPr>
          <a:xfrm rot="-1308532">
            <a:off x="14324964" y="1356544"/>
            <a:ext cx="672997" cy="749858"/>
          </a:xfrm>
          <a:custGeom>
            <a:avLst/>
            <a:gdLst/>
            <a:ahLst/>
            <a:cxnLst/>
            <a:rect l="l" t="t" r="r" b="b"/>
            <a:pathLst>
              <a:path w="672997" h="749858">
                <a:moveTo>
                  <a:pt x="0" y="0"/>
                </a:moveTo>
                <a:lnTo>
                  <a:pt x="672997" y="0"/>
                </a:lnTo>
                <a:lnTo>
                  <a:pt x="672997" y="749858"/>
                </a:lnTo>
                <a:lnTo>
                  <a:pt x="0" y="7498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2" name="AutoShape 12"/>
          <p:cNvSpPr/>
          <p:nvPr/>
        </p:nvSpPr>
        <p:spPr>
          <a:xfrm flipV="1">
            <a:off x="-1487900" y="1013354"/>
            <a:ext cx="5948300" cy="2291095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3" name="Freeform 13"/>
          <p:cNvSpPr/>
          <p:nvPr/>
        </p:nvSpPr>
        <p:spPr>
          <a:xfrm rot="1565788">
            <a:off x="-223683" y="7007613"/>
            <a:ext cx="3291629" cy="4501373"/>
          </a:xfrm>
          <a:custGeom>
            <a:avLst/>
            <a:gdLst/>
            <a:ahLst/>
            <a:cxnLst/>
            <a:rect l="l" t="t" r="r" b="b"/>
            <a:pathLst>
              <a:path w="3291629" h="4501373">
                <a:moveTo>
                  <a:pt x="0" y="0"/>
                </a:moveTo>
                <a:lnTo>
                  <a:pt x="3291629" y="0"/>
                </a:lnTo>
                <a:lnTo>
                  <a:pt x="3291629" y="4501374"/>
                </a:lnTo>
                <a:lnTo>
                  <a:pt x="0" y="450137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grpSp>
        <p:nvGrpSpPr>
          <p:cNvPr id="3" name="Group 3"/>
          <p:cNvGrpSpPr/>
          <p:nvPr/>
        </p:nvGrpSpPr>
        <p:grpSpPr>
          <a:xfrm>
            <a:off x="-304801" y="748106"/>
            <a:ext cx="18973801" cy="8705986"/>
            <a:chOff x="0" y="0"/>
            <a:chExt cx="18289320" cy="816984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8289321" cy="8162330"/>
            </a:xfrm>
            <a:custGeom>
              <a:avLst/>
              <a:gdLst/>
              <a:ahLst/>
              <a:cxnLst/>
              <a:rect l="l" t="t" r="r" b="b"/>
              <a:pathLst>
                <a:path w="18289321" h="8162330">
                  <a:moveTo>
                    <a:pt x="18233329" y="7507464"/>
                  </a:moveTo>
                  <a:cubicBezTo>
                    <a:pt x="18233329" y="7507464"/>
                    <a:pt x="18233695" y="7507464"/>
                    <a:pt x="18233695" y="7507253"/>
                  </a:cubicBezTo>
                  <a:cubicBezTo>
                    <a:pt x="18235890" y="7508308"/>
                    <a:pt x="18240282" y="7510625"/>
                    <a:pt x="18255286" y="7517581"/>
                  </a:cubicBezTo>
                  <a:cubicBezTo>
                    <a:pt x="18255286" y="7517580"/>
                    <a:pt x="18254920" y="7517370"/>
                    <a:pt x="18233329" y="7507464"/>
                  </a:cubicBezTo>
                  <a:close/>
                  <a:moveTo>
                    <a:pt x="18289321" y="6892292"/>
                  </a:moveTo>
                  <a:cubicBezTo>
                    <a:pt x="18203320" y="5047196"/>
                    <a:pt x="18268460" y="3107053"/>
                    <a:pt x="18268460" y="1331715"/>
                  </a:cubicBezTo>
                  <a:cubicBezTo>
                    <a:pt x="18253456" y="925182"/>
                    <a:pt x="18234061" y="386090"/>
                    <a:pt x="18269925" y="0"/>
                  </a:cubicBezTo>
                  <a:cubicBezTo>
                    <a:pt x="17997283" y="72708"/>
                    <a:pt x="17858584" y="29294"/>
                    <a:pt x="17560689" y="50369"/>
                  </a:cubicBezTo>
                  <a:cubicBezTo>
                    <a:pt x="17471030" y="90622"/>
                    <a:pt x="17342577" y="158061"/>
                    <a:pt x="17109460" y="167334"/>
                  </a:cubicBezTo>
                  <a:cubicBezTo>
                    <a:pt x="17162889" y="232455"/>
                    <a:pt x="16515502" y="196206"/>
                    <a:pt x="15889708" y="233930"/>
                  </a:cubicBezTo>
                  <a:cubicBezTo>
                    <a:pt x="15856770" y="275026"/>
                    <a:pt x="15665738" y="173445"/>
                    <a:pt x="15161442" y="169020"/>
                  </a:cubicBezTo>
                  <a:cubicBezTo>
                    <a:pt x="15155954" y="195995"/>
                    <a:pt x="14469774" y="254583"/>
                    <a:pt x="13974628" y="167544"/>
                  </a:cubicBezTo>
                  <a:cubicBezTo>
                    <a:pt x="13793476" y="268071"/>
                    <a:pt x="13617815" y="207376"/>
                    <a:pt x="13381769" y="201475"/>
                  </a:cubicBezTo>
                  <a:cubicBezTo>
                    <a:pt x="13043253" y="239831"/>
                    <a:pt x="12576286" y="206111"/>
                    <a:pt x="12149209" y="285563"/>
                  </a:cubicBezTo>
                  <a:cubicBezTo>
                    <a:pt x="11883155" y="221074"/>
                    <a:pt x="11330918" y="330242"/>
                    <a:pt x="11053152" y="326448"/>
                  </a:cubicBezTo>
                  <a:cubicBezTo>
                    <a:pt x="10922870" y="226975"/>
                    <a:pt x="10451145" y="584403"/>
                    <a:pt x="10029556" y="503898"/>
                  </a:cubicBezTo>
                  <a:cubicBezTo>
                    <a:pt x="9824618" y="590094"/>
                    <a:pt x="9666522" y="621284"/>
                    <a:pt x="9501474" y="573866"/>
                  </a:cubicBezTo>
                  <a:cubicBezTo>
                    <a:pt x="9198457" y="615383"/>
                    <a:pt x="8867993" y="605057"/>
                    <a:pt x="8531308" y="571969"/>
                  </a:cubicBezTo>
                  <a:cubicBezTo>
                    <a:pt x="8397732" y="580610"/>
                    <a:pt x="8248786" y="634772"/>
                    <a:pt x="8034697" y="596837"/>
                  </a:cubicBezTo>
                  <a:cubicBezTo>
                    <a:pt x="7746319" y="651843"/>
                    <a:pt x="7305701" y="728766"/>
                    <a:pt x="6837635" y="727923"/>
                  </a:cubicBezTo>
                  <a:cubicBezTo>
                    <a:pt x="6761515" y="774287"/>
                    <a:pt x="6634527" y="761221"/>
                    <a:pt x="6496559" y="812011"/>
                  </a:cubicBezTo>
                  <a:cubicBezTo>
                    <a:pt x="6489605" y="777870"/>
                    <a:pt x="6344685" y="790936"/>
                    <a:pt x="6289058" y="799155"/>
                  </a:cubicBezTo>
                  <a:cubicBezTo>
                    <a:pt x="6276250" y="777870"/>
                    <a:pt x="6217330" y="749630"/>
                    <a:pt x="6179636" y="793887"/>
                  </a:cubicBezTo>
                  <a:cubicBezTo>
                    <a:pt x="6072043" y="727080"/>
                    <a:pt x="5500410" y="880925"/>
                    <a:pt x="4668944" y="942464"/>
                  </a:cubicBezTo>
                  <a:cubicBezTo>
                    <a:pt x="4388618" y="963538"/>
                    <a:pt x="4178190" y="972179"/>
                    <a:pt x="3848824" y="983981"/>
                  </a:cubicBezTo>
                  <a:cubicBezTo>
                    <a:pt x="3644983" y="894413"/>
                    <a:pt x="3398324" y="1008428"/>
                    <a:pt x="3184968" y="1033085"/>
                  </a:cubicBezTo>
                  <a:cubicBezTo>
                    <a:pt x="2846088" y="933191"/>
                    <a:pt x="2399980" y="1145624"/>
                    <a:pt x="1937404" y="1048048"/>
                  </a:cubicBezTo>
                  <a:cubicBezTo>
                    <a:pt x="1477023" y="1150893"/>
                    <a:pt x="1189377" y="1081346"/>
                    <a:pt x="540526" y="1101578"/>
                  </a:cubicBezTo>
                  <a:cubicBezTo>
                    <a:pt x="-95250" y="1214539"/>
                    <a:pt x="162121" y="359114"/>
                    <a:pt x="0" y="5393876"/>
                  </a:cubicBezTo>
                  <a:cubicBezTo>
                    <a:pt x="82341" y="5412000"/>
                    <a:pt x="-2159" y="6533389"/>
                    <a:pt x="47941" y="7901352"/>
                  </a:cubicBezTo>
                  <a:cubicBezTo>
                    <a:pt x="-4191" y="7937389"/>
                    <a:pt x="60384" y="8046557"/>
                    <a:pt x="247756" y="8004407"/>
                  </a:cubicBezTo>
                  <a:cubicBezTo>
                    <a:pt x="314361" y="8051404"/>
                    <a:pt x="384260" y="8066156"/>
                    <a:pt x="569437" y="8089971"/>
                  </a:cubicBezTo>
                  <a:cubicBezTo>
                    <a:pt x="687277" y="8140760"/>
                    <a:pt x="1017740" y="8020003"/>
                    <a:pt x="1280135" y="8114628"/>
                  </a:cubicBezTo>
                  <a:cubicBezTo>
                    <a:pt x="1366136" y="8065735"/>
                    <a:pt x="1405660" y="8148980"/>
                    <a:pt x="1493125" y="8120318"/>
                  </a:cubicBezTo>
                  <a:cubicBezTo>
                    <a:pt x="1515449" y="8122426"/>
                    <a:pt x="1652685" y="8033279"/>
                    <a:pt x="1687085" y="8103248"/>
                  </a:cubicBezTo>
                  <a:cubicBezTo>
                    <a:pt x="1909224" y="8200959"/>
                    <a:pt x="2319834" y="8136757"/>
                    <a:pt x="2589548" y="8104723"/>
                  </a:cubicBezTo>
                  <a:cubicBezTo>
                    <a:pt x="2857432" y="8152563"/>
                    <a:pt x="3008208" y="8195625"/>
                    <a:pt x="3663280" y="8125377"/>
                  </a:cubicBezTo>
                  <a:cubicBezTo>
                    <a:pt x="4041319" y="8197404"/>
                    <a:pt x="4283586" y="8083016"/>
                    <a:pt x="4621369" y="7995766"/>
                  </a:cubicBezTo>
                  <a:cubicBezTo>
                    <a:pt x="4874249" y="8099244"/>
                    <a:pt x="5221913" y="8044660"/>
                    <a:pt x="5841486" y="8069318"/>
                  </a:cubicBezTo>
                  <a:cubicBezTo>
                    <a:pt x="6027395" y="8072900"/>
                    <a:pt x="6233798" y="8208833"/>
                    <a:pt x="6465818" y="8081752"/>
                  </a:cubicBezTo>
                  <a:cubicBezTo>
                    <a:pt x="6610373" y="8165208"/>
                    <a:pt x="6969747" y="8053090"/>
                    <a:pt x="7484290" y="8105356"/>
                  </a:cubicBezTo>
                  <a:cubicBezTo>
                    <a:pt x="7808899" y="7943923"/>
                    <a:pt x="8158393" y="8108095"/>
                    <a:pt x="8562415" y="7979539"/>
                  </a:cubicBezTo>
                  <a:cubicBezTo>
                    <a:pt x="8737710" y="7994292"/>
                    <a:pt x="8895440" y="7846136"/>
                    <a:pt x="9130022" y="7862364"/>
                  </a:cubicBezTo>
                  <a:cubicBezTo>
                    <a:pt x="9435599" y="7845504"/>
                    <a:pt x="9770821" y="7770056"/>
                    <a:pt x="10173379" y="7810941"/>
                  </a:cubicBezTo>
                  <a:cubicBezTo>
                    <a:pt x="10495426" y="7759097"/>
                    <a:pt x="11003747" y="7706410"/>
                    <a:pt x="11445830" y="7825483"/>
                  </a:cubicBezTo>
                  <a:cubicBezTo>
                    <a:pt x="11431923" y="7761415"/>
                    <a:pt x="11932559" y="7781437"/>
                    <a:pt x="12286445" y="7738022"/>
                  </a:cubicBezTo>
                  <a:cubicBezTo>
                    <a:pt x="12258265" y="7685967"/>
                    <a:pt x="12499434" y="7752774"/>
                    <a:pt x="12598610" y="7708307"/>
                  </a:cubicBezTo>
                  <a:cubicBezTo>
                    <a:pt x="12680586" y="7646347"/>
                    <a:pt x="12796962" y="7681331"/>
                    <a:pt x="12912971" y="7661521"/>
                  </a:cubicBezTo>
                  <a:cubicBezTo>
                    <a:pt x="12911874" y="7612628"/>
                    <a:pt x="12968598" y="7693133"/>
                    <a:pt x="13090097" y="7640446"/>
                  </a:cubicBezTo>
                  <a:cubicBezTo>
                    <a:pt x="13083144" y="7649508"/>
                    <a:pt x="13215989" y="7550035"/>
                    <a:pt x="13282594" y="7582912"/>
                  </a:cubicBezTo>
                  <a:cubicBezTo>
                    <a:pt x="13549013" y="7619792"/>
                    <a:pt x="13763834" y="7616210"/>
                    <a:pt x="14126868" y="7530015"/>
                  </a:cubicBezTo>
                  <a:cubicBezTo>
                    <a:pt x="14390726" y="7622743"/>
                    <a:pt x="14845250" y="7509150"/>
                    <a:pt x="15117527" y="7473112"/>
                  </a:cubicBezTo>
                  <a:cubicBezTo>
                    <a:pt x="15129970" y="7382491"/>
                    <a:pt x="16093548" y="7404830"/>
                    <a:pt x="16850723" y="7551510"/>
                  </a:cubicBezTo>
                  <a:cubicBezTo>
                    <a:pt x="17126293" y="7564366"/>
                    <a:pt x="17289878" y="7497559"/>
                    <a:pt x="17565081" y="7560363"/>
                  </a:cubicBezTo>
                  <a:cubicBezTo>
                    <a:pt x="17712564" y="7498824"/>
                    <a:pt x="17925188" y="7515473"/>
                    <a:pt x="18200026" y="7507253"/>
                  </a:cubicBezTo>
                  <a:cubicBezTo>
                    <a:pt x="18213200" y="7510414"/>
                    <a:pt x="18223813" y="7510414"/>
                    <a:pt x="18232961" y="7507464"/>
                  </a:cubicBezTo>
                  <a:cubicBezTo>
                    <a:pt x="18231498" y="7506832"/>
                    <a:pt x="18230400" y="7506410"/>
                    <a:pt x="18228937" y="7505567"/>
                  </a:cubicBezTo>
                  <a:cubicBezTo>
                    <a:pt x="18231498" y="7506410"/>
                    <a:pt x="18231864" y="7506410"/>
                    <a:pt x="18233329" y="7507253"/>
                  </a:cubicBezTo>
                  <a:cubicBezTo>
                    <a:pt x="18302146" y="7476062"/>
                    <a:pt x="18218690" y="7136337"/>
                    <a:pt x="18289321" y="6892292"/>
                  </a:cubicBezTo>
                  <a:close/>
                </a:path>
              </a:pathLst>
            </a:custGeom>
            <a:blipFill>
              <a:blip r:embed="rId3"/>
              <a:stretch>
                <a:fillRect t="-59934" b="-59934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6" name="Freeform 6"/>
          <p:cNvSpPr/>
          <p:nvPr/>
        </p:nvSpPr>
        <p:spPr>
          <a:xfrm rot="16523550" flipH="1">
            <a:off x="-606202" y="4238307"/>
            <a:ext cx="6003289" cy="6071713"/>
          </a:xfrm>
          <a:custGeom>
            <a:avLst/>
            <a:gdLst/>
            <a:ahLst/>
            <a:cxnLst/>
            <a:rect l="l" t="t" r="r" b="b"/>
            <a:pathLst>
              <a:path w="8389519" h="8710100">
                <a:moveTo>
                  <a:pt x="8389518" y="0"/>
                </a:moveTo>
                <a:lnTo>
                  <a:pt x="0" y="0"/>
                </a:lnTo>
                <a:lnTo>
                  <a:pt x="0" y="8710100"/>
                </a:lnTo>
                <a:lnTo>
                  <a:pt x="8389518" y="8710100"/>
                </a:lnTo>
                <a:lnTo>
                  <a:pt x="8389518" y="0"/>
                </a:lnTo>
                <a:close/>
              </a:path>
            </a:pathLst>
          </a:custGeom>
          <a:blipFill>
            <a:blip r:embed="rId4"/>
            <a:stretch>
              <a:fillRect l="-42129" t="-7497" r="-29267" b="-2699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7" name="AutoShape 7"/>
          <p:cNvSpPr/>
          <p:nvPr/>
        </p:nvSpPr>
        <p:spPr>
          <a:xfrm flipH="1" flipV="1">
            <a:off x="4700396" y="898170"/>
            <a:ext cx="8350215" cy="974486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8" name="AutoShape 8"/>
          <p:cNvSpPr/>
          <p:nvPr/>
        </p:nvSpPr>
        <p:spPr>
          <a:xfrm flipV="1">
            <a:off x="13050612" y="18591"/>
            <a:ext cx="6150078" cy="1854065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9" name="Freeform 9"/>
          <p:cNvSpPr/>
          <p:nvPr/>
        </p:nvSpPr>
        <p:spPr>
          <a:xfrm>
            <a:off x="4657497" y="198048"/>
            <a:ext cx="672997" cy="749858"/>
          </a:xfrm>
          <a:custGeom>
            <a:avLst/>
            <a:gdLst/>
            <a:ahLst/>
            <a:cxnLst/>
            <a:rect l="l" t="t" r="r" b="b"/>
            <a:pathLst>
              <a:path w="672997" h="749858">
                <a:moveTo>
                  <a:pt x="0" y="0"/>
                </a:moveTo>
                <a:lnTo>
                  <a:pt x="672997" y="0"/>
                </a:lnTo>
                <a:lnTo>
                  <a:pt x="672997" y="749858"/>
                </a:lnTo>
                <a:lnTo>
                  <a:pt x="0" y="7498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1" name="Freeform 11"/>
          <p:cNvSpPr/>
          <p:nvPr/>
        </p:nvSpPr>
        <p:spPr>
          <a:xfrm>
            <a:off x="12959264" y="1181100"/>
            <a:ext cx="672997" cy="749858"/>
          </a:xfrm>
          <a:custGeom>
            <a:avLst/>
            <a:gdLst/>
            <a:ahLst/>
            <a:cxnLst/>
            <a:rect l="l" t="t" r="r" b="b"/>
            <a:pathLst>
              <a:path w="672997" h="749858">
                <a:moveTo>
                  <a:pt x="0" y="0"/>
                </a:moveTo>
                <a:lnTo>
                  <a:pt x="672997" y="0"/>
                </a:lnTo>
                <a:lnTo>
                  <a:pt x="672997" y="749858"/>
                </a:lnTo>
                <a:lnTo>
                  <a:pt x="0" y="7498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2" name="AutoShape 12"/>
          <p:cNvSpPr/>
          <p:nvPr/>
        </p:nvSpPr>
        <p:spPr>
          <a:xfrm flipV="1">
            <a:off x="-1487901" y="898170"/>
            <a:ext cx="6188297" cy="2406280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3" name="Freeform 13"/>
          <p:cNvSpPr/>
          <p:nvPr/>
        </p:nvSpPr>
        <p:spPr>
          <a:xfrm rot="-4022389">
            <a:off x="15222494" y="4137242"/>
            <a:ext cx="3100838" cy="3483293"/>
          </a:xfrm>
          <a:custGeom>
            <a:avLst/>
            <a:gdLst/>
            <a:ahLst/>
            <a:cxnLst/>
            <a:rect l="l" t="t" r="r" b="b"/>
            <a:pathLst>
              <a:path w="3100838" h="3483293">
                <a:moveTo>
                  <a:pt x="0" y="0"/>
                </a:moveTo>
                <a:lnTo>
                  <a:pt x="3100838" y="0"/>
                </a:lnTo>
                <a:lnTo>
                  <a:pt x="3100838" y="3483293"/>
                </a:lnTo>
                <a:lnTo>
                  <a:pt x="0" y="348329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3897" t="-6185" r="-15287" b="-881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6" name="TextBox 16"/>
          <p:cNvSpPr txBox="1"/>
          <p:nvPr/>
        </p:nvSpPr>
        <p:spPr>
          <a:xfrm>
            <a:off x="457200" y="2684072"/>
            <a:ext cx="15533376" cy="15901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2401"/>
              </a:lnSpc>
            </a:pPr>
            <a:r>
              <a:rPr lang="en-US" sz="5000" b="1" dirty="0">
                <a:solidFill>
                  <a:srgbClr val="000000"/>
                </a:solidFill>
                <a:latin typeface="Bitter Bold"/>
                <a:ea typeface="Bitter Bold"/>
                <a:cs typeface="Bitter Bold"/>
                <a:sym typeface="Bitter Bold"/>
              </a:rPr>
              <a:t>Let’s evaluate </a:t>
            </a:r>
            <a:r>
              <a:rPr lang="lt-LT" sz="5000" b="1" dirty="0">
                <a:solidFill>
                  <a:srgbClr val="000000"/>
                </a:solidFill>
                <a:latin typeface="Bitter Bold"/>
                <a:ea typeface="Bitter Bold"/>
                <a:cs typeface="Bitter Bold"/>
                <a:sym typeface="Bitter Bold"/>
              </a:rPr>
              <a:t>y</a:t>
            </a:r>
            <a:r>
              <a:rPr lang="en-US" sz="5000" b="1" dirty="0">
                <a:solidFill>
                  <a:srgbClr val="000000"/>
                </a:solidFill>
                <a:latin typeface="Bitter Bold"/>
                <a:ea typeface="Bitter Bold"/>
                <a:cs typeface="Bitter Bold"/>
                <a:sym typeface="Bitter Bold"/>
              </a:rPr>
              <a:t>our work during the lesson!</a:t>
            </a:r>
          </a:p>
        </p:txBody>
      </p:sp>
      <p:sp>
        <p:nvSpPr>
          <p:cNvPr id="17" name="Freeform 17"/>
          <p:cNvSpPr/>
          <p:nvPr/>
        </p:nvSpPr>
        <p:spPr>
          <a:xfrm rot="253123">
            <a:off x="7852742" y="4157766"/>
            <a:ext cx="6620533" cy="595848"/>
          </a:xfrm>
          <a:custGeom>
            <a:avLst/>
            <a:gdLst/>
            <a:ahLst/>
            <a:cxnLst/>
            <a:rect l="l" t="t" r="r" b="b"/>
            <a:pathLst>
              <a:path w="6620533" h="595848">
                <a:moveTo>
                  <a:pt x="0" y="0"/>
                </a:moveTo>
                <a:lnTo>
                  <a:pt x="6620533" y="0"/>
                </a:lnTo>
                <a:lnTo>
                  <a:pt x="6620533" y="595848"/>
                </a:lnTo>
                <a:lnTo>
                  <a:pt x="0" y="59584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grpSp>
        <p:nvGrpSpPr>
          <p:cNvPr id="3" name="Group 3"/>
          <p:cNvGrpSpPr/>
          <p:nvPr/>
        </p:nvGrpSpPr>
        <p:grpSpPr>
          <a:xfrm>
            <a:off x="-1876751" y="0"/>
            <a:ext cx="21564600" cy="10287000"/>
            <a:chOff x="-1457907" y="1321342"/>
            <a:chExt cx="12897210" cy="10408154"/>
          </a:xfrm>
        </p:grpSpPr>
        <p:sp>
          <p:nvSpPr>
            <p:cNvPr id="4" name="Freeform 4"/>
            <p:cNvSpPr/>
            <p:nvPr/>
          </p:nvSpPr>
          <p:spPr>
            <a:xfrm>
              <a:off x="-1457907" y="1321342"/>
              <a:ext cx="12897210" cy="10408154"/>
            </a:xfrm>
            <a:custGeom>
              <a:avLst/>
              <a:gdLst/>
              <a:ahLst/>
              <a:cxnLst/>
              <a:rect l="l" t="t" r="r" b="b"/>
              <a:pathLst>
                <a:path w="12897210" h="12060002">
                  <a:moveTo>
                    <a:pt x="12887116" y="715145"/>
                  </a:moveTo>
                  <a:cubicBezTo>
                    <a:pt x="12855734" y="747757"/>
                    <a:pt x="12737989" y="1023872"/>
                    <a:pt x="12772742" y="1085292"/>
                  </a:cubicBezTo>
                  <a:cubicBezTo>
                    <a:pt x="12810348" y="1073606"/>
                    <a:pt x="12628803" y="1245906"/>
                    <a:pt x="12722428" y="1455167"/>
                  </a:cubicBezTo>
                  <a:cubicBezTo>
                    <a:pt x="12695715" y="1493486"/>
                    <a:pt x="12867924" y="1532349"/>
                    <a:pt x="12853659" y="1613336"/>
                  </a:cubicBezTo>
                  <a:cubicBezTo>
                    <a:pt x="12828502" y="1654373"/>
                    <a:pt x="12737211" y="1641056"/>
                    <a:pt x="12810348" y="1696768"/>
                  </a:cubicBezTo>
                  <a:cubicBezTo>
                    <a:pt x="12825650" y="1877494"/>
                    <a:pt x="12909868" y="1945707"/>
                    <a:pt x="12611686" y="2446303"/>
                  </a:cubicBezTo>
                  <a:cubicBezTo>
                    <a:pt x="12550998" y="2437878"/>
                    <a:pt x="12385792" y="2988479"/>
                    <a:pt x="12157564" y="3400206"/>
                  </a:cubicBezTo>
                  <a:cubicBezTo>
                    <a:pt x="12190502" y="3477931"/>
                    <a:pt x="12227069" y="3513533"/>
                    <a:pt x="12150042" y="3656211"/>
                  </a:cubicBezTo>
                  <a:cubicBezTo>
                    <a:pt x="12163529" y="3692084"/>
                    <a:pt x="12294501" y="3756221"/>
                    <a:pt x="12226292" y="3851068"/>
                  </a:cubicBezTo>
                  <a:cubicBezTo>
                    <a:pt x="12153933" y="4030163"/>
                    <a:pt x="12157305" y="4447326"/>
                    <a:pt x="12247559" y="4514452"/>
                  </a:cubicBezTo>
                  <a:cubicBezTo>
                    <a:pt x="12299688" y="4495701"/>
                    <a:pt x="12117105" y="4850900"/>
                    <a:pt x="12212806" y="4869924"/>
                  </a:cubicBezTo>
                  <a:cubicBezTo>
                    <a:pt x="12181683" y="4992491"/>
                    <a:pt x="12305653" y="5063694"/>
                    <a:pt x="12039040" y="5322960"/>
                  </a:cubicBezTo>
                  <a:cubicBezTo>
                    <a:pt x="11830783" y="5453408"/>
                    <a:pt x="12081315" y="5557495"/>
                    <a:pt x="11877984" y="5743384"/>
                  </a:cubicBezTo>
                  <a:cubicBezTo>
                    <a:pt x="11960717" y="5815674"/>
                    <a:pt x="11754534" y="5864049"/>
                    <a:pt x="11902623" y="6204845"/>
                  </a:cubicBezTo>
                  <a:cubicBezTo>
                    <a:pt x="11922075" y="6224956"/>
                    <a:pt x="11807701" y="6329586"/>
                    <a:pt x="11773207" y="6418726"/>
                  </a:cubicBezTo>
                  <a:cubicBezTo>
                    <a:pt x="11866055" y="6524987"/>
                    <a:pt x="11763353" y="6517921"/>
                    <a:pt x="11731712" y="6702723"/>
                  </a:cubicBezTo>
                  <a:cubicBezTo>
                    <a:pt x="11562356" y="6841596"/>
                    <a:pt x="11568062" y="6906005"/>
                    <a:pt x="11407524" y="7114994"/>
                  </a:cubicBezTo>
                  <a:cubicBezTo>
                    <a:pt x="11454207" y="7099503"/>
                    <a:pt x="11511264" y="7203046"/>
                    <a:pt x="11374068" y="7445735"/>
                  </a:cubicBezTo>
                  <a:cubicBezTo>
                    <a:pt x="11364990" y="7487859"/>
                    <a:pt x="11179815" y="7528624"/>
                    <a:pt x="11134169" y="7624830"/>
                  </a:cubicBezTo>
                  <a:cubicBezTo>
                    <a:pt x="11072703" y="7668312"/>
                    <a:pt x="11197969" y="7737070"/>
                    <a:pt x="11058698" y="7739244"/>
                  </a:cubicBezTo>
                  <a:cubicBezTo>
                    <a:pt x="11076334" y="7838167"/>
                    <a:pt x="10963776" y="7814523"/>
                    <a:pt x="10935767" y="7857463"/>
                  </a:cubicBezTo>
                  <a:cubicBezTo>
                    <a:pt x="11024205" y="7915077"/>
                    <a:pt x="10957812" y="7903119"/>
                    <a:pt x="11029651" y="7935732"/>
                  </a:cubicBezTo>
                  <a:cubicBezTo>
                    <a:pt x="11024983" y="8090095"/>
                    <a:pt x="10810760" y="8312945"/>
                    <a:pt x="10823727" y="8504812"/>
                  </a:cubicBezTo>
                  <a:cubicBezTo>
                    <a:pt x="10749294" y="8693147"/>
                    <a:pt x="10803238" y="8770057"/>
                    <a:pt x="10695868" y="8976329"/>
                  </a:cubicBezTo>
                  <a:cubicBezTo>
                    <a:pt x="10771857" y="9000788"/>
                    <a:pt x="10717394" y="9030138"/>
                    <a:pt x="10629475" y="9197004"/>
                  </a:cubicBezTo>
                  <a:cubicBezTo>
                    <a:pt x="10722581" y="9252173"/>
                    <a:pt x="10687828" y="9378000"/>
                    <a:pt x="10590313" y="9525299"/>
                  </a:cubicBezTo>
                  <a:cubicBezTo>
                    <a:pt x="10755518" y="9626396"/>
                    <a:pt x="10660077" y="9943005"/>
                    <a:pt x="10569305" y="10069377"/>
                  </a:cubicBezTo>
                  <a:cubicBezTo>
                    <a:pt x="10596277" y="10174007"/>
                    <a:pt x="10551669" y="10284889"/>
                    <a:pt x="10439630" y="10378105"/>
                  </a:cubicBezTo>
                  <a:cubicBezTo>
                    <a:pt x="10361047" y="10593888"/>
                    <a:pt x="10331481" y="10772439"/>
                    <a:pt x="10008331" y="10991755"/>
                  </a:cubicBezTo>
                  <a:cubicBezTo>
                    <a:pt x="9917299" y="11160523"/>
                    <a:pt x="9925080" y="11270316"/>
                    <a:pt x="9745869" y="11495612"/>
                  </a:cubicBezTo>
                  <a:cubicBezTo>
                    <a:pt x="9674548" y="11575240"/>
                    <a:pt x="9589221" y="11486372"/>
                    <a:pt x="9605042" y="11628506"/>
                  </a:cubicBezTo>
                  <a:cubicBezTo>
                    <a:pt x="9504415" y="11668456"/>
                    <a:pt x="9634090" y="11794012"/>
                    <a:pt x="9401970" y="11900817"/>
                  </a:cubicBezTo>
                  <a:cubicBezTo>
                    <a:pt x="9440355" y="12029634"/>
                    <a:pt x="9544873" y="12083837"/>
                    <a:pt x="9114352" y="12050289"/>
                  </a:cubicBezTo>
                  <a:cubicBezTo>
                    <a:pt x="6269024" y="12044310"/>
                    <a:pt x="3493460" y="12067954"/>
                    <a:pt x="515863" y="12041321"/>
                  </a:cubicBezTo>
                  <a:cubicBezTo>
                    <a:pt x="346767" y="12025015"/>
                    <a:pt x="-63006" y="12144288"/>
                    <a:pt x="26470" y="11821460"/>
                  </a:cubicBezTo>
                  <a:cubicBezTo>
                    <a:pt x="48774" y="8301530"/>
                    <a:pt x="-9320" y="4691373"/>
                    <a:pt x="1313" y="1182041"/>
                  </a:cubicBezTo>
                  <a:cubicBezTo>
                    <a:pt x="318239" y="-216280"/>
                    <a:pt x="-1286069" y="87906"/>
                    <a:pt x="10414992" y="5560"/>
                  </a:cubicBezTo>
                  <a:cubicBezTo>
                    <a:pt x="11143765" y="22953"/>
                    <a:pt x="12195948" y="-30352"/>
                    <a:pt x="12850029" y="28660"/>
                  </a:cubicBezTo>
                  <a:cubicBezTo>
                    <a:pt x="12910376" y="56652"/>
                    <a:pt x="12900470" y="655899"/>
                    <a:pt x="12887116" y="715145"/>
                  </a:cubicBezTo>
                  <a:close/>
                </a:path>
              </a:pathLst>
            </a:custGeom>
            <a:blipFill>
              <a:blip r:embed="rId3"/>
              <a:stretch>
                <a:fillRect l="9067" t="-663" b="-2424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12" name="Freeform 12"/>
          <p:cNvSpPr/>
          <p:nvPr/>
        </p:nvSpPr>
        <p:spPr>
          <a:xfrm rot="13441761">
            <a:off x="15528917" y="1315332"/>
            <a:ext cx="3384564" cy="1992414"/>
          </a:xfrm>
          <a:custGeom>
            <a:avLst/>
            <a:gdLst/>
            <a:ahLst/>
            <a:cxnLst/>
            <a:rect l="l" t="t" r="r" b="b"/>
            <a:pathLst>
              <a:path w="6694412" h="3355574">
                <a:moveTo>
                  <a:pt x="0" y="0"/>
                </a:moveTo>
                <a:lnTo>
                  <a:pt x="6694412" y="0"/>
                </a:lnTo>
                <a:lnTo>
                  <a:pt x="6694412" y="3355574"/>
                </a:lnTo>
                <a:lnTo>
                  <a:pt x="0" y="335557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9" name="Stačiakampis 18"/>
          <p:cNvSpPr/>
          <p:nvPr/>
        </p:nvSpPr>
        <p:spPr>
          <a:xfrm>
            <a:off x="1066800" y="1289216"/>
            <a:ext cx="4908010" cy="6920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600" b="1" dirty="0">
                <a:latin typeface="+mj-lt"/>
                <a:ea typeface="MS Mincho"/>
                <a:cs typeface="Times New Roman"/>
              </a:rPr>
              <a:t>Assessment</a:t>
            </a:r>
            <a:r>
              <a:rPr lang="lt-LT" sz="3600" b="1" dirty="0">
                <a:latin typeface="+mj-lt"/>
                <a:ea typeface="MS Mincho"/>
                <a:cs typeface="Times New Roman"/>
              </a:rPr>
              <a:t> (Vertinimas)</a:t>
            </a:r>
            <a:endParaRPr lang="lt-LT" sz="3600" dirty="0">
              <a:latin typeface="+mj-lt"/>
              <a:ea typeface="Calibri"/>
              <a:cs typeface="Times New Roman"/>
            </a:endParaRPr>
          </a:p>
        </p:txBody>
      </p:sp>
      <p:graphicFrame>
        <p:nvGraphicFramePr>
          <p:cNvPr id="20" name="Lentelė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7377246"/>
              </p:ext>
            </p:extLst>
          </p:nvPr>
        </p:nvGraphicFramePr>
        <p:xfrm>
          <a:off x="346224" y="3497099"/>
          <a:ext cx="16439498" cy="5433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5229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2755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2923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36340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5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Criterion </a:t>
                      </a:r>
                      <a:r>
                        <a:rPr lang="lt-LT" sz="20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(Kriterijus</a:t>
                      </a:r>
                      <a:r>
                        <a:rPr lang="en-US" sz="20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)</a:t>
                      </a:r>
                      <a:endParaRPr lang="lt-LT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Description</a:t>
                      </a:r>
                      <a:endParaRPr lang="lt-LT" sz="2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(</a:t>
                      </a:r>
                      <a:r>
                        <a:rPr lang="en-US" sz="2000" b="1" dirty="0" err="1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Aprašas</a:t>
                      </a:r>
                      <a:r>
                        <a:rPr lang="en-US" sz="20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)</a:t>
                      </a:r>
                      <a:endParaRPr lang="lt-LT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5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Points </a:t>
                      </a:r>
                      <a:r>
                        <a:rPr lang="en-US" sz="20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(</a:t>
                      </a:r>
                      <a:r>
                        <a:rPr lang="en-US" sz="2000" b="1" dirty="0" err="1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Taškai</a:t>
                      </a:r>
                      <a:r>
                        <a:rPr lang="en-US" sz="20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)</a:t>
                      </a:r>
                      <a:endParaRPr lang="lt-LT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5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Self-assessment </a:t>
                      </a:r>
                      <a:r>
                        <a:rPr lang="en-US" sz="20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(Įsivertinimas)</a:t>
                      </a:r>
                      <a:endParaRPr lang="lt-LT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5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Teacher’s assessment </a:t>
                      </a:r>
                      <a:r>
                        <a:rPr lang="en-US" sz="20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(</a:t>
                      </a:r>
                      <a:r>
                        <a:rPr lang="en-US" sz="2000" b="1" dirty="0" err="1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Mokytojo</a:t>
                      </a:r>
                      <a:r>
                        <a:rPr lang="en-US" sz="20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įvertinimas</a:t>
                      </a:r>
                      <a:r>
                        <a:rPr lang="en-US" sz="20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)</a:t>
                      </a:r>
                      <a:endParaRPr lang="lt-LT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5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Conducting the experiment</a:t>
                      </a:r>
                      <a:r>
                        <a:rPr lang="lt-LT" sz="25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lt-LT" sz="2000" i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(Eksperimento atlikimas)</a:t>
                      </a:r>
                      <a:endParaRPr lang="lt-LT" sz="2000" i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5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Safe and organised work.</a:t>
                      </a:r>
                      <a:r>
                        <a:rPr lang="lt-LT" sz="25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</a:t>
                      </a:r>
                      <a:br>
                        <a:rPr lang="lt-LT" sz="25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</a:br>
                      <a:r>
                        <a:rPr lang="lt-LT" sz="2000" i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Tvarkingas ir saugus darbas.</a:t>
                      </a:r>
                      <a:endParaRPr lang="lt-LT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500" dirty="0">
                          <a:effectLst/>
                          <a:latin typeface="Cambria"/>
                          <a:ea typeface="MS Mincho"/>
                          <a:cs typeface="Times New Roman"/>
                        </a:rPr>
                        <a:t>0–2</a:t>
                      </a:r>
                      <a:endParaRPr lang="lt-LT" sz="2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500">
                          <a:effectLst/>
                          <a:latin typeface="Cambria"/>
                          <a:ea typeface="MS Mincho"/>
                          <a:cs typeface="Times New Roman"/>
                        </a:rPr>
                        <a:t> </a:t>
                      </a:r>
                      <a:endParaRPr lang="lt-LT" sz="2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500" dirty="0">
                          <a:effectLst/>
                          <a:latin typeface="Cambria"/>
                          <a:ea typeface="MS Mincho"/>
                          <a:cs typeface="Times New Roman"/>
                        </a:rPr>
                        <a:t> </a:t>
                      </a:r>
                      <a:endParaRPr lang="lt-LT" sz="2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lt-LT" sz="2500" b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Data analysis</a:t>
                      </a:r>
                      <a:r>
                        <a:rPr lang="lt-LT" sz="2500" b="1" i="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lt-LT" sz="2500" i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(</a:t>
                      </a:r>
                      <a:r>
                        <a:rPr lang="lt-LT" sz="2000" i="1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Duomenų analizė</a:t>
                      </a:r>
                      <a:r>
                        <a:rPr lang="lt-LT" sz="2000" dirty="0">
                          <a:effectLst/>
                          <a:latin typeface="Times New Roman"/>
                          <a:ea typeface="MS Mincho"/>
                          <a:cs typeface="Times New Roman"/>
                        </a:rPr>
                        <a:t>)</a:t>
                      </a:r>
                      <a:endParaRPr lang="lt-LT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MS Mincho"/>
                          <a:cs typeface="Times New Roman"/>
                        </a:rPr>
                        <a:t>Correct application of the activity series. </a:t>
                      </a:r>
                      <a:r>
                        <a:rPr kumimoji="0" lang="lt-LT" sz="2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MS Mincho"/>
                          <a:cs typeface="Times New Roman"/>
                        </a:rPr>
                        <a:t>Teisingas aktyvumo eilės taikymas.</a:t>
                      </a:r>
                      <a:endParaRPr kumimoji="0" lang="lt-LT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500" dirty="0">
                          <a:effectLst/>
                          <a:latin typeface="Cambria"/>
                          <a:ea typeface="MS Mincho"/>
                          <a:cs typeface="Times New Roman"/>
                        </a:rPr>
                        <a:t> </a:t>
                      </a:r>
                      <a:r>
                        <a:rPr kumimoji="0" lang="en-US" sz="2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"/>
                          <a:ea typeface="MS Mincho"/>
                          <a:cs typeface="Times New Roman"/>
                        </a:rPr>
                        <a:t>0–3</a:t>
                      </a:r>
                      <a:endParaRPr kumimoji="0" lang="lt-LT" sz="2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lt-LT" sz="2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sz="25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MS Mincho"/>
                          <a:cs typeface="Times New Roman"/>
                        </a:rPr>
                        <a:t>Justified conclusion</a:t>
                      </a:r>
                      <a:r>
                        <a:rPr kumimoji="0" lang="lt-LT" sz="2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MS Mincho"/>
                          <a:cs typeface="Times New Roman"/>
                        </a:rPr>
                        <a:t> </a:t>
                      </a:r>
                      <a:r>
                        <a:rPr kumimoji="0" lang="lt-LT" sz="25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MS Mincho"/>
                          <a:cs typeface="Times New Roman"/>
                        </a:rPr>
                        <a:t>(išvada)</a:t>
                      </a:r>
                      <a:endParaRPr kumimoji="0" lang="lt-LT" sz="25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MS Mincho"/>
                          <a:cs typeface="Times New Roman"/>
                        </a:rPr>
                        <a:t>Logical and evidence-based reasoning. </a:t>
                      </a:r>
                      <a:r>
                        <a:rPr kumimoji="0" lang="lt-LT" sz="2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MS Mincho"/>
                          <a:cs typeface="Times New Roman"/>
                        </a:rPr>
                        <a:t>Logiškas ir įrodymais paremtas sprendimas.</a:t>
                      </a:r>
                      <a:endParaRPr kumimoji="0" lang="lt-LT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500" dirty="0">
                          <a:effectLst/>
                          <a:latin typeface="Cambria"/>
                          <a:ea typeface="MS Mincho"/>
                          <a:cs typeface="Times New Roman"/>
                        </a:rPr>
                        <a:t>0–3</a:t>
                      </a:r>
                      <a:endParaRPr lang="lt-LT" sz="2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500">
                          <a:effectLst/>
                          <a:latin typeface="Cambria"/>
                          <a:ea typeface="MS Mincho"/>
                          <a:cs typeface="Times New Roman"/>
                        </a:rPr>
                        <a:t> </a:t>
                      </a:r>
                      <a:endParaRPr lang="lt-LT" sz="2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lt-LT" sz="25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5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MS Mincho"/>
                          <a:cs typeface="Times New Roman"/>
                        </a:rPr>
                        <a:t>Teamwork </a:t>
                      </a:r>
                      <a:r>
                        <a:rPr kumimoji="0" lang="lt-LT" sz="25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MS Mincho"/>
                          <a:cs typeface="Times New Roman"/>
                        </a:rPr>
                        <a:t>(Komandinis darbas)</a:t>
                      </a:r>
                      <a:endParaRPr kumimoji="0" lang="lt-LT" sz="25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5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MS Mincho"/>
                          <a:cs typeface="Times New Roman"/>
                        </a:rPr>
                        <a:t>Active participation of all team members. </a:t>
                      </a:r>
                      <a:r>
                        <a:rPr kumimoji="0" lang="lt-LT" sz="20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/>
                          <a:ea typeface="MS Mincho"/>
                          <a:cs typeface="Times New Roman"/>
                        </a:rPr>
                        <a:t>Aktyvus visų narių įsitraukimas.</a:t>
                      </a:r>
                      <a:endParaRPr kumimoji="0" lang="lt-LT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500" dirty="0">
                          <a:effectLst/>
                          <a:latin typeface="Cambria"/>
                          <a:ea typeface="MS Mincho"/>
                          <a:cs typeface="Times New Roman"/>
                        </a:rPr>
                        <a:t>0–2</a:t>
                      </a:r>
                      <a:endParaRPr lang="lt-LT" sz="2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500">
                          <a:effectLst/>
                          <a:latin typeface="Cambria"/>
                          <a:ea typeface="MS Mincho"/>
                          <a:cs typeface="Times New Roman"/>
                        </a:rPr>
                        <a:t> </a:t>
                      </a:r>
                      <a:endParaRPr lang="lt-LT" sz="25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500" dirty="0">
                          <a:effectLst/>
                          <a:latin typeface="Cambria"/>
                          <a:ea typeface="MS Mincho"/>
                          <a:cs typeface="Times New Roman"/>
                        </a:rPr>
                        <a:t> </a:t>
                      </a:r>
                      <a:endParaRPr lang="lt-LT" sz="2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lt-LT" sz="2500" b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Total score </a:t>
                      </a:r>
                      <a:r>
                        <a:rPr lang="lt-LT" sz="2500" i="1" dirty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(viso surinkta)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lt-LT" sz="2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500" dirty="0"/>
                        <a:t>0/10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500" dirty="0">
                          <a:effectLst/>
                          <a:latin typeface="Cambria"/>
                          <a:ea typeface="MS Mincho"/>
                          <a:cs typeface="Times New Roman"/>
                        </a:rPr>
                        <a:t> </a:t>
                      </a:r>
                      <a:endParaRPr lang="lt-LT" sz="2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500" dirty="0">
                          <a:effectLst/>
                          <a:latin typeface="Cambria"/>
                          <a:ea typeface="MS Mincho"/>
                          <a:cs typeface="Times New Roman"/>
                        </a:rPr>
                        <a:t> </a:t>
                      </a:r>
                      <a:endParaRPr lang="lt-LT" sz="2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/>
          <p:cNvSpPr/>
          <p:nvPr/>
        </p:nvSpPr>
        <p:spPr>
          <a:xfrm rot="-704203">
            <a:off x="-5916378" y="-1008258"/>
            <a:ext cx="13954559" cy="2250173"/>
          </a:xfrm>
          <a:custGeom>
            <a:avLst/>
            <a:gdLst/>
            <a:ahLst/>
            <a:cxnLst/>
            <a:rect l="l" t="t" r="r" b="b"/>
            <a:pathLst>
              <a:path w="13954559" h="2250173">
                <a:moveTo>
                  <a:pt x="0" y="0"/>
                </a:moveTo>
                <a:lnTo>
                  <a:pt x="13954559" y="0"/>
                </a:lnTo>
                <a:lnTo>
                  <a:pt x="13954559" y="2250172"/>
                </a:lnTo>
                <a:lnTo>
                  <a:pt x="0" y="22501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grpSp>
        <p:nvGrpSpPr>
          <p:cNvPr id="4" name="Group 4"/>
          <p:cNvGrpSpPr/>
          <p:nvPr/>
        </p:nvGrpSpPr>
        <p:grpSpPr>
          <a:xfrm>
            <a:off x="-4254381" y="2052467"/>
            <a:ext cx="23987538" cy="5803767"/>
            <a:chOff x="0" y="0"/>
            <a:chExt cx="8793805" cy="2127655"/>
          </a:xfrm>
        </p:grpSpPr>
        <p:sp>
          <p:nvSpPr>
            <p:cNvPr id="5" name="Freeform 5"/>
            <p:cNvSpPr/>
            <p:nvPr/>
          </p:nvSpPr>
          <p:spPr>
            <a:xfrm>
              <a:off x="1945" y="-127"/>
              <a:ext cx="8791684" cy="2130594"/>
            </a:xfrm>
            <a:custGeom>
              <a:avLst/>
              <a:gdLst/>
              <a:ahLst/>
              <a:cxnLst/>
              <a:rect l="l" t="t" r="r" b="b"/>
              <a:pathLst>
                <a:path w="8791684" h="2130594">
                  <a:moveTo>
                    <a:pt x="8781468" y="2012165"/>
                  </a:moveTo>
                  <a:cubicBezTo>
                    <a:pt x="8615710" y="2036636"/>
                    <a:pt x="8490819" y="1983038"/>
                    <a:pt x="8347255" y="2012165"/>
                  </a:cubicBezTo>
                  <a:cubicBezTo>
                    <a:pt x="8231348" y="2045651"/>
                    <a:pt x="7990374" y="2014048"/>
                    <a:pt x="7835713" y="2119261"/>
                  </a:cubicBezTo>
                  <a:cubicBezTo>
                    <a:pt x="7762083" y="2068041"/>
                    <a:pt x="7651283" y="2147340"/>
                    <a:pt x="7316420" y="2116983"/>
                  </a:cubicBezTo>
                  <a:cubicBezTo>
                    <a:pt x="7315187" y="2162706"/>
                    <a:pt x="7241204" y="2075274"/>
                    <a:pt x="7205269" y="2114605"/>
                  </a:cubicBezTo>
                  <a:cubicBezTo>
                    <a:pt x="7167749" y="2125602"/>
                    <a:pt x="7196990" y="2129813"/>
                    <a:pt x="7151543" y="2091521"/>
                  </a:cubicBezTo>
                  <a:cubicBezTo>
                    <a:pt x="7127411" y="2114308"/>
                    <a:pt x="7105920" y="2144927"/>
                    <a:pt x="7001463" y="2120351"/>
                  </a:cubicBezTo>
                  <a:cubicBezTo>
                    <a:pt x="6762603" y="2086964"/>
                    <a:pt x="6923604" y="1993738"/>
                    <a:pt x="6557914" y="2115596"/>
                  </a:cubicBezTo>
                  <a:cubicBezTo>
                    <a:pt x="6487102" y="2174137"/>
                    <a:pt x="6329447" y="1973131"/>
                    <a:pt x="6248241" y="2127909"/>
                  </a:cubicBezTo>
                  <a:cubicBezTo>
                    <a:pt x="6217415" y="2109156"/>
                    <a:pt x="6226223" y="2089243"/>
                    <a:pt x="6132510" y="2125305"/>
                  </a:cubicBezTo>
                  <a:cubicBezTo>
                    <a:pt x="6019245" y="2015534"/>
                    <a:pt x="6069096" y="2210331"/>
                    <a:pt x="5848203" y="2052190"/>
                  </a:cubicBezTo>
                  <a:cubicBezTo>
                    <a:pt x="5701997" y="2133369"/>
                    <a:pt x="5726835" y="2065069"/>
                    <a:pt x="5463665" y="2085973"/>
                  </a:cubicBezTo>
                  <a:cubicBezTo>
                    <a:pt x="5455210" y="2096079"/>
                    <a:pt x="5337541" y="1986902"/>
                    <a:pt x="5280468" y="2022271"/>
                  </a:cubicBezTo>
                  <a:cubicBezTo>
                    <a:pt x="5175658" y="2077750"/>
                    <a:pt x="5286105" y="1927360"/>
                    <a:pt x="5014305" y="2038915"/>
                  </a:cubicBezTo>
                  <a:cubicBezTo>
                    <a:pt x="4904562" y="2041193"/>
                    <a:pt x="4730349" y="2023162"/>
                    <a:pt x="4625540" y="2044562"/>
                  </a:cubicBezTo>
                  <a:cubicBezTo>
                    <a:pt x="4320270" y="2074580"/>
                    <a:pt x="3961098" y="1865243"/>
                    <a:pt x="3772088" y="2011769"/>
                  </a:cubicBezTo>
                  <a:cubicBezTo>
                    <a:pt x="3582726" y="2007311"/>
                    <a:pt x="3772969" y="1943113"/>
                    <a:pt x="3616018" y="2004735"/>
                  </a:cubicBezTo>
                  <a:cubicBezTo>
                    <a:pt x="3504691" y="2000376"/>
                    <a:pt x="3352144" y="1956190"/>
                    <a:pt x="3116983" y="2029206"/>
                  </a:cubicBezTo>
                  <a:cubicBezTo>
                    <a:pt x="2982756" y="1956388"/>
                    <a:pt x="2690874" y="2051100"/>
                    <a:pt x="2451661" y="2086271"/>
                  </a:cubicBezTo>
                  <a:cubicBezTo>
                    <a:pt x="2277800" y="2044363"/>
                    <a:pt x="2384019" y="2016623"/>
                    <a:pt x="2100768" y="2010877"/>
                  </a:cubicBezTo>
                  <a:cubicBezTo>
                    <a:pt x="2093546" y="2042679"/>
                    <a:pt x="1924794" y="1896846"/>
                    <a:pt x="1705310" y="1961342"/>
                  </a:cubicBezTo>
                  <a:cubicBezTo>
                    <a:pt x="1586408" y="1909230"/>
                    <a:pt x="1582004" y="1893280"/>
                    <a:pt x="1389647" y="1866332"/>
                  </a:cubicBezTo>
                  <a:cubicBezTo>
                    <a:pt x="1373617" y="1826308"/>
                    <a:pt x="1265989" y="1915571"/>
                    <a:pt x="1108687" y="1826902"/>
                  </a:cubicBezTo>
                  <a:cubicBezTo>
                    <a:pt x="1124188" y="1848698"/>
                    <a:pt x="879690" y="1859893"/>
                    <a:pt x="675531" y="1855435"/>
                  </a:cubicBezTo>
                  <a:cubicBezTo>
                    <a:pt x="606128" y="1886642"/>
                    <a:pt x="423812" y="1878023"/>
                    <a:pt x="379069" y="1792128"/>
                  </a:cubicBezTo>
                  <a:cubicBezTo>
                    <a:pt x="392281" y="1757453"/>
                    <a:pt x="58827" y="1837602"/>
                    <a:pt x="3340" y="1677403"/>
                  </a:cubicBezTo>
                  <a:cubicBezTo>
                    <a:pt x="11443" y="1412883"/>
                    <a:pt x="-13883" y="1138258"/>
                    <a:pt x="11971" y="884140"/>
                  </a:cubicBezTo>
                  <a:cubicBezTo>
                    <a:pt x="-3469" y="858480"/>
                    <a:pt x="38570" y="872350"/>
                    <a:pt x="203799" y="833316"/>
                  </a:cubicBezTo>
                  <a:cubicBezTo>
                    <a:pt x="195696" y="833812"/>
                    <a:pt x="302620" y="827174"/>
                    <a:pt x="396861" y="751781"/>
                  </a:cubicBezTo>
                  <a:cubicBezTo>
                    <a:pt x="527212" y="744846"/>
                    <a:pt x="698960" y="718096"/>
                    <a:pt x="815571" y="684016"/>
                  </a:cubicBezTo>
                  <a:cubicBezTo>
                    <a:pt x="1088605" y="627446"/>
                    <a:pt x="1574253" y="671830"/>
                    <a:pt x="2344914" y="591285"/>
                  </a:cubicBezTo>
                  <a:cubicBezTo>
                    <a:pt x="2496227" y="567904"/>
                    <a:pt x="2732622" y="544623"/>
                    <a:pt x="2944531" y="510146"/>
                  </a:cubicBezTo>
                  <a:cubicBezTo>
                    <a:pt x="3010059" y="532536"/>
                    <a:pt x="3078054" y="377985"/>
                    <a:pt x="3381738" y="428412"/>
                  </a:cubicBezTo>
                  <a:cubicBezTo>
                    <a:pt x="3552957" y="358468"/>
                    <a:pt x="3912833" y="334096"/>
                    <a:pt x="4079824" y="288722"/>
                  </a:cubicBezTo>
                  <a:cubicBezTo>
                    <a:pt x="4239593" y="334195"/>
                    <a:pt x="4468060" y="280697"/>
                    <a:pt x="4649144" y="279706"/>
                  </a:cubicBezTo>
                  <a:cubicBezTo>
                    <a:pt x="4965158" y="275842"/>
                    <a:pt x="4531298" y="218282"/>
                    <a:pt x="5447988" y="192424"/>
                  </a:cubicBezTo>
                  <a:cubicBezTo>
                    <a:pt x="5608638" y="231557"/>
                    <a:pt x="5756781" y="226307"/>
                    <a:pt x="6011495" y="196189"/>
                  </a:cubicBezTo>
                  <a:cubicBezTo>
                    <a:pt x="6210017" y="218480"/>
                    <a:pt x="6288404" y="232053"/>
                    <a:pt x="6449758" y="203322"/>
                  </a:cubicBezTo>
                  <a:cubicBezTo>
                    <a:pt x="6740407" y="161019"/>
                    <a:pt x="7029295" y="97514"/>
                    <a:pt x="7495390" y="30443"/>
                  </a:cubicBezTo>
                  <a:cubicBezTo>
                    <a:pt x="7527802" y="8746"/>
                    <a:pt x="7493100" y="44808"/>
                    <a:pt x="7838531" y="31433"/>
                  </a:cubicBezTo>
                  <a:cubicBezTo>
                    <a:pt x="7860550" y="32622"/>
                    <a:pt x="7900184" y="96325"/>
                    <a:pt x="8031241" y="50752"/>
                  </a:cubicBezTo>
                  <a:cubicBezTo>
                    <a:pt x="8093774" y="73142"/>
                    <a:pt x="8400805" y="49464"/>
                    <a:pt x="8527282" y="0"/>
                  </a:cubicBezTo>
                  <a:cubicBezTo>
                    <a:pt x="8557051" y="1910"/>
                    <a:pt x="8709950" y="39359"/>
                    <a:pt x="8738311" y="6170"/>
                  </a:cubicBezTo>
                  <a:cubicBezTo>
                    <a:pt x="8845582" y="374616"/>
                    <a:pt x="8705370" y="754654"/>
                    <a:pt x="8791684" y="1136772"/>
                  </a:cubicBezTo>
                  <a:cubicBezTo>
                    <a:pt x="8750818" y="1432995"/>
                    <a:pt x="8781115" y="1685924"/>
                    <a:pt x="8781468" y="2012165"/>
                  </a:cubicBezTo>
                  <a:close/>
                </a:path>
              </a:pathLst>
            </a:custGeom>
            <a:blipFill>
              <a:blip r:embed="rId5"/>
              <a:stretch>
                <a:fillRect l="-22" t="-152542" r="-22" b="-152541"/>
              </a:stretch>
            </a:blipFill>
          </p:spPr>
          <p:txBody>
            <a:bodyPr/>
            <a:lstStyle/>
            <a:p>
              <a:endParaRPr lang="lt-LT"/>
            </a:p>
          </p:txBody>
        </p:sp>
      </p:grpSp>
      <p:sp>
        <p:nvSpPr>
          <p:cNvPr id="6" name="Freeform 6"/>
          <p:cNvSpPr/>
          <p:nvPr/>
        </p:nvSpPr>
        <p:spPr>
          <a:xfrm rot="-1239994">
            <a:off x="1561207" y="692070"/>
            <a:ext cx="3413872" cy="3457618"/>
          </a:xfrm>
          <a:custGeom>
            <a:avLst/>
            <a:gdLst/>
            <a:ahLst/>
            <a:cxnLst/>
            <a:rect l="l" t="t" r="r" b="b"/>
            <a:pathLst>
              <a:path w="3413872" h="3457618">
                <a:moveTo>
                  <a:pt x="0" y="0"/>
                </a:moveTo>
                <a:lnTo>
                  <a:pt x="3413872" y="0"/>
                </a:lnTo>
                <a:lnTo>
                  <a:pt x="3413872" y="3457618"/>
                </a:lnTo>
                <a:lnTo>
                  <a:pt x="0" y="34576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013" t="-7088" r="-11018" b="-1549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7" name="AutoShape 7"/>
          <p:cNvSpPr/>
          <p:nvPr/>
        </p:nvSpPr>
        <p:spPr>
          <a:xfrm>
            <a:off x="3051865" y="1277645"/>
            <a:ext cx="8228158" cy="1059436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8" name="Freeform 8"/>
          <p:cNvSpPr/>
          <p:nvPr/>
        </p:nvSpPr>
        <p:spPr>
          <a:xfrm rot="-1228639">
            <a:off x="13522164" y="367038"/>
            <a:ext cx="3413872" cy="3457618"/>
          </a:xfrm>
          <a:custGeom>
            <a:avLst/>
            <a:gdLst/>
            <a:ahLst/>
            <a:cxnLst/>
            <a:rect l="l" t="t" r="r" b="b"/>
            <a:pathLst>
              <a:path w="3413872" h="3457618">
                <a:moveTo>
                  <a:pt x="0" y="0"/>
                </a:moveTo>
                <a:lnTo>
                  <a:pt x="3413872" y="0"/>
                </a:lnTo>
                <a:lnTo>
                  <a:pt x="3413872" y="3457619"/>
                </a:lnTo>
                <a:lnTo>
                  <a:pt x="0" y="345761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013" t="-7088" r="-11018" b="-1549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9" name="Freeform 9"/>
          <p:cNvSpPr/>
          <p:nvPr/>
        </p:nvSpPr>
        <p:spPr>
          <a:xfrm rot="-4541543">
            <a:off x="16325930" y="3515268"/>
            <a:ext cx="2977435" cy="3346726"/>
          </a:xfrm>
          <a:custGeom>
            <a:avLst/>
            <a:gdLst/>
            <a:ahLst/>
            <a:cxnLst/>
            <a:rect l="l" t="t" r="r" b="b"/>
            <a:pathLst>
              <a:path w="2977435" h="3346726">
                <a:moveTo>
                  <a:pt x="0" y="0"/>
                </a:moveTo>
                <a:lnTo>
                  <a:pt x="2977435" y="0"/>
                </a:lnTo>
                <a:lnTo>
                  <a:pt x="2977435" y="3346726"/>
                </a:lnTo>
                <a:lnTo>
                  <a:pt x="0" y="334672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4735" t="-5684" r="-14057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0" name="AutoShape 10"/>
          <p:cNvSpPr/>
          <p:nvPr/>
        </p:nvSpPr>
        <p:spPr>
          <a:xfrm flipV="1">
            <a:off x="-2145459" y="1286905"/>
            <a:ext cx="5197323" cy="2216955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1" name="Freeform 11"/>
          <p:cNvSpPr/>
          <p:nvPr/>
        </p:nvSpPr>
        <p:spPr>
          <a:xfrm rot="-1274617">
            <a:off x="11129019" y="1742906"/>
            <a:ext cx="483902" cy="539166"/>
          </a:xfrm>
          <a:custGeom>
            <a:avLst/>
            <a:gdLst/>
            <a:ahLst/>
            <a:cxnLst/>
            <a:rect l="l" t="t" r="r" b="b"/>
            <a:pathLst>
              <a:path w="483902" h="539166">
                <a:moveTo>
                  <a:pt x="0" y="0"/>
                </a:moveTo>
                <a:lnTo>
                  <a:pt x="483901" y="0"/>
                </a:lnTo>
                <a:lnTo>
                  <a:pt x="483901" y="539166"/>
                </a:lnTo>
                <a:lnTo>
                  <a:pt x="0" y="53916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2" name="TextBox 12"/>
          <p:cNvSpPr txBox="1"/>
          <p:nvPr/>
        </p:nvSpPr>
        <p:spPr>
          <a:xfrm>
            <a:off x="2699754" y="3681736"/>
            <a:ext cx="12817104" cy="31568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647"/>
              </a:lnSpc>
            </a:pPr>
            <a:r>
              <a:rPr lang="en-US" sz="9870" b="1" dirty="0">
                <a:solidFill>
                  <a:srgbClr val="000000"/>
                </a:solidFill>
                <a:latin typeface="Bitter Bold"/>
                <a:ea typeface="Bitter Bold"/>
                <a:cs typeface="Bitter Bold"/>
                <a:sym typeface="Bitter Bold"/>
              </a:rPr>
              <a:t>Thank you for</a:t>
            </a:r>
          </a:p>
          <a:p>
            <a:pPr algn="ctr">
              <a:lnSpc>
                <a:spcPts val="11647"/>
              </a:lnSpc>
            </a:pPr>
            <a:r>
              <a:rPr lang="en-US" sz="9870" b="1" dirty="0">
                <a:solidFill>
                  <a:srgbClr val="000000"/>
                </a:solidFill>
                <a:latin typeface="Bitter Bold"/>
                <a:ea typeface="Bitter Bold"/>
                <a:cs typeface="Bitter Bold"/>
                <a:sym typeface="Bitter Bold"/>
              </a:rPr>
              <a:t>your attention</a:t>
            </a:r>
          </a:p>
        </p:txBody>
      </p:sp>
      <p:sp>
        <p:nvSpPr>
          <p:cNvPr id="13" name="Freeform 13"/>
          <p:cNvSpPr/>
          <p:nvPr/>
        </p:nvSpPr>
        <p:spPr>
          <a:xfrm rot="-206886">
            <a:off x="10035775" y="6757250"/>
            <a:ext cx="4124482" cy="371203"/>
          </a:xfrm>
          <a:custGeom>
            <a:avLst/>
            <a:gdLst/>
            <a:ahLst/>
            <a:cxnLst/>
            <a:rect l="l" t="t" r="r" b="b"/>
            <a:pathLst>
              <a:path w="4124482" h="371203">
                <a:moveTo>
                  <a:pt x="0" y="0"/>
                </a:moveTo>
                <a:lnTo>
                  <a:pt x="4124481" y="0"/>
                </a:lnTo>
                <a:lnTo>
                  <a:pt x="4124481" y="371203"/>
                </a:lnTo>
                <a:lnTo>
                  <a:pt x="0" y="37120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4" name="AutoShape 14"/>
          <p:cNvSpPr/>
          <p:nvPr/>
        </p:nvSpPr>
        <p:spPr>
          <a:xfrm flipH="1">
            <a:off x="7655818" y="7281372"/>
            <a:ext cx="8246590" cy="2683678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5" name="Freeform 15"/>
          <p:cNvSpPr/>
          <p:nvPr/>
        </p:nvSpPr>
        <p:spPr>
          <a:xfrm rot="-1274617">
            <a:off x="7497437" y="9327648"/>
            <a:ext cx="483902" cy="539166"/>
          </a:xfrm>
          <a:custGeom>
            <a:avLst/>
            <a:gdLst/>
            <a:ahLst/>
            <a:cxnLst/>
            <a:rect l="l" t="t" r="r" b="b"/>
            <a:pathLst>
              <a:path w="483902" h="539166">
                <a:moveTo>
                  <a:pt x="0" y="0"/>
                </a:moveTo>
                <a:lnTo>
                  <a:pt x="483902" y="0"/>
                </a:lnTo>
                <a:lnTo>
                  <a:pt x="483902" y="539167"/>
                </a:lnTo>
                <a:lnTo>
                  <a:pt x="0" y="53916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6" name="AutoShape 16"/>
          <p:cNvSpPr/>
          <p:nvPr/>
        </p:nvSpPr>
        <p:spPr>
          <a:xfrm flipH="1" flipV="1">
            <a:off x="1960121" y="6397451"/>
            <a:ext cx="5692540" cy="3512695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7" name="Freeform 17"/>
          <p:cNvSpPr/>
          <p:nvPr/>
        </p:nvSpPr>
        <p:spPr>
          <a:xfrm rot="-1274617">
            <a:off x="1829815" y="5795229"/>
            <a:ext cx="483902" cy="539166"/>
          </a:xfrm>
          <a:custGeom>
            <a:avLst/>
            <a:gdLst/>
            <a:ahLst/>
            <a:cxnLst/>
            <a:rect l="l" t="t" r="r" b="b"/>
            <a:pathLst>
              <a:path w="483902" h="539166">
                <a:moveTo>
                  <a:pt x="0" y="0"/>
                </a:moveTo>
                <a:lnTo>
                  <a:pt x="483901" y="0"/>
                </a:lnTo>
                <a:lnTo>
                  <a:pt x="483901" y="539166"/>
                </a:lnTo>
                <a:lnTo>
                  <a:pt x="0" y="53916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18" name="AutoShape 18"/>
          <p:cNvSpPr/>
          <p:nvPr/>
        </p:nvSpPr>
        <p:spPr>
          <a:xfrm flipV="1">
            <a:off x="-437822" y="6396500"/>
            <a:ext cx="2400389" cy="2610419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19" name="AutoShape 19"/>
          <p:cNvSpPr/>
          <p:nvPr/>
        </p:nvSpPr>
        <p:spPr>
          <a:xfrm>
            <a:off x="15918062" y="7281783"/>
            <a:ext cx="3150143" cy="298273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20" name="Freeform 20"/>
          <p:cNvSpPr/>
          <p:nvPr/>
        </p:nvSpPr>
        <p:spPr>
          <a:xfrm rot="-4541543">
            <a:off x="-2355074" y="3514448"/>
            <a:ext cx="3253463" cy="3654743"/>
          </a:xfrm>
          <a:custGeom>
            <a:avLst/>
            <a:gdLst/>
            <a:ahLst/>
            <a:cxnLst/>
            <a:rect l="l" t="t" r="r" b="b"/>
            <a:pathLst>
              <a:path w="3253463" h="3654743">
                <a:moveTo>
                  <a:pt x="0" y="0"/>
                </a:moveTo>
                <a:lnTo>
                  <a:pt x="3253463" y="0"/>
                </a:lnTo>
                <a:lnTo>
                  <a:pt x="3253463" y="3654743"/>
                </a:lnTo>
                <a:lnTo>
                  <a:pt x="0" y="365474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13897" t="-6185" r="-15287" b="-881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1" name="AutoShape 21"/>
          <p:cNvSpPr/>
          <p:nvPr/>
        </p:nvSpPr>
        <p:spPr>
          <a:xfrm>
            <a:off x="14980433" y="1028700"/>
            <a:ext cx="4668821" cy="815883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22" name="AutoShape 22"/>
          <p:cNvSpPr/>
          <p:nvPr/>
        </p:nvSpPr>
        <p:spPr>
          <a:xfrm flipH="1">
            <a:off x="11302036" y="1028700"/>
            <a:ext cx="3678396" cy="1299824"/>
          </a:xfrm>
          <a:prstGeom prst="line">
            <a:avLst/>
          </a:prstGeom>
          <a:ln w="38100" cap="rnd">
            <a:solidFill>
              <a:srgbClr val="EB0D0D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lt-LT"/>
          </a:p>
        </p:txBody>
      </p:sp>
      <p:sp>
        <p:nvSpPr>
          <p:cNvPr id="23" name="Freeform 23"/>
          <p:cNvSpPr/>
          <p:nvPr/>
        </p:nvSpPr>
        <p:spPr>
          <a:xfrm rot="-940358">
            <a:off x="5671826" y="9429395"/>
            <a:ext cx="16410964" cy="3712981"/>
          </a:xfrm>
          <a:custGeom>
            <a:avLst/>
            <a:gdLst/>
            <a:ahLst/>
            <a:cxnLst/>
            <a:rect l="l" t="t" r="r" b="b"/>
            <a:pathLst>
              <a:path w="16410964" h="3712981">
                <a:moveTo>
                  <a:pt x="0" y="0"/>
                </a:moveTo>
                <a:lnTo>
                  <a:pt x="16410964" y="0"/>
                </a:lnTo>
                <a:lnTo>
                  <a:pt x="16410964" y="3712980"/>
                </a:lnTo>
                <a:lnTo>
                  <a:pt x="0" y="371298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4" name="Freeform 24"/>
          <p:cNvSpPr/>
          <p:nvPr/>
        </p:nvSpPr>
        <p:spPr>
          <a:xfrm rot="1050506">
            <a:off x="12063162" y="8765966"/>
            <a:ext cx="3413872" cy="3457618"/>
          </a:xfrm>
          <a:custGeom>
            <a:avLst/>
            <a:gdLst/>
            <a:ahLst/>
            <a:cxnLst/>
            <a:rect l="l" t="t" r="r" b="b"/>
            <a:pathLst>
              <a:path w="3413872" h="3457618">
                <a:moveTo>
                  <a:pt x="0" y="0"/>
                </a:moveTo>
                <a:lnTo>
                  <a:pt x="3413872" y="0"/>
                </a:lnTo>
                <a:lnTo>
                  <a:pt x="3413872" y="3457618"/>
                </a:lnTo>
                <a:lnTo>
                  <a:pt x="0" y="34576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013" t="-7088" r="-11018" b="-1549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5" name="Freeform 25"/>
          <p:cNvSpPr/>
          <p:nvPr/>
        </p:nvSpPr>
        <p:spPr>
          <a:xfrm rot="-3189893">
            <a:off x="-1606582" y="8890274"/>
            <a:ext cx="4141508" cy="4194579"/>
          </a:xfrm>
          <a:custGeom>
            <a:avLst/>
            <a:gdLst/>
            <a:ahLst/>
            <a:cxnLst/>
            <a:rect l="l" t="t" r="r" b="b"/>
            <a:pathLst>
              <a:path w="4141508" h="4194579">
                <a:moveTo>
                  <a:pt x="0" y="0"/>
                </a:moveTo>
                <a:lnTo>
                  <a:pt x="4141508" y="0"/>
                </a:lnTo>
                <a:lnTo>
                  <a:pt x="4141508" y="4194579"/>
                </a:lnTo>
                <a:lnTo>
                  <a:pt x="0" y="419457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8013" t="-7088" r="-11018" b="-15494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6" name="Freeform 26"/>
          <p:cNvSpPr/>
          <p:nvPr/>
        </p:nvSpPr>
        <p:spPr>
          <a:xfrm rot="1565788">
            <a:off x="1883159" y="7437372"/>
            <a:ext cx="3291629" cy="4501373"/>
          </a:xfrm>
          <a:custGeom>
            <a:avLst/>
            <a:gdLst/>
            <a:ahLst/>
            <a:cxnLst/>
            <a:rect l="l" t="t" r="r" b="b"/>
            <a:pathLst>
              <a:path w="3291629" h="4501373">
                <a:moveTo>
                  <a:pt x="0" y="0"/>
                </a:moveTo>
                <a:lnTo>
                  <a:pt x="3291629" y="0"/>
                </a:lnTo>
                <a:lnTo>
                  <a:pt x="3291629" y="4501373"/>
                </a:lnTo>
                <a:lnTo>
                  <a:pt x="0" y="450137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7" name="Freeform 27"/>
          <p:cNvSpPr/>
          <p:nvPr/>
        </p:nvSpPr>
        <p:spPr>
          <a:xfrm rot="-1274617">
            <a:off x="15734303" y="6751061"/>
            <a:ext cx="483902" cy="539166"/>
          </a:xfrm>
          <a:custGeom>
            <a:avLst/>
            <a:gdLst/>
            <a:ahLst/>
            <a:cxnLst/>
            <a:rect l="l" t="t" r="r" b="b"/>
            <a:pathLst>
              <a:path w="483902" h="539166">
                <a:moveTo>
                  <a:pt x="0" y="0"/>
                </a:moveTo>
                <a:lnTo>
                  <a:pt x="483901" y="0"/>
                </a:lnTo>
                <a:lnTo>
                  <a:pt x="483901" y="539166"/>
                </a:lnTo>
                <a:lnTo>
                  <a:pt x="0" y="539166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8" name="Freeform 28"/>
          <p:cNvSpPr/>
          <p:nvPr/>
        </p:nvSpPr>
        <p:spPr>
          <a:xfrm rot="-812532">
            <a:off x="14127472" y="2259238"/>
            <a:ext cx="2415555" cy="756874"/>
          </a:xfrm>
          <a:custGeom>
            <a:avLst/>
            <a:gdLst/>
            <a:ahLst/>
            <a:cxnLst/>
            <a:rect l="l" t="t" r="r" b="b"/>
            <a:pathLst>
              <a:path w="2415555" h="756874">
                <a:moveTo>
                  <a:pt x="0" y="0"/>
                </a:moveTo>
                <a:lnTo>
                  <a:pt x="2415556" y="0"/>
                </a:lnTo>
                <a:lnTo>
                  <a:pt x="2415556" y="756874"/>
                </a:lnTo>
                <a:lnTo>
                  <a:pt x="0" y="756874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xmlns="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29" name="TextBox 29"/>
          <p:cNvSpPr txBox="1"/>
          <p:nvPr/>
        </p:nvSpPr>
        <p:spPr>
          <a:xfrm rot="-829184">
            <a:off x="13853854" y="1601270"/>
            <a:ext cx="2851963" cy="12725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lvl="0" algn="ctr">
              <a:lnSpc>
                <a:spcPts val="5125"/>
              </a:lnSpc>
            </a:pPr>
            <a:r>
              <a:rPr lang="en-US" sz="3328" b="1" spc="36" dirty="0">
                <a:solidFill>
                  <a:srgbClr val="000000"/>
                </a:solidFill>
                <a:latin typeface="Linotype Feltpen Medium"/>
                <a:ea typeface="Linotype Feltpen Medium"/>
                <a:cs typeface="Linotype Feltpen Medium"/>
                <a:sym typeface="Linotype Feltpen Medium"/>
              </a:rPr>
              <a:t>CHEMICAL EVIDENCE</a:t>
            </a:r>
          </a:p>
        </p:txBody>
      </p:sp>
      <p:sp>
        <p:nvSpPr>
          <p:cNvPr id="30" name="TextBox 30"/>
          <p:cNvSpPr txBox="1"/>
          <p:nvPr/>
        </p:nvSpPr>
        <p:spPr>
          <a:xfrm rot="-829184">
            <a:off x="1837612" y="2227028"/>
            <a:ext cx="2851963" cy="5512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26"/>
              </a:lnSpc>
            </a:pPr>
            <a:r>
              <a:rPr lang="en-US" sz="3328" b="1" spc="36" dirty="0">
                <a:solidFill>
                  <a:srgbClr val="000000"/>
                </a:solidFill>
                <a:latin typeface="Linotype Feltpen Medium"/>
                <a:ea typeface="Linotype Feltpen Medium"/>
                <a:cs typeface="Linotype Feltpen Medium"/>
                <a:sym typeface="Linotype Feltpen Medium"/>
              </a:rPr>
              <a:t>CRIME SCENE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839</TotalTime>
  <Words>1168</Words>
  <Application>Microsoft Office PowerPoint</Application>
  <PresentationFormat>Pasirinktinai</PresentationFormat>
  <Paragraphs>116</Paragraphs>
  <Slides>17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10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17</vt:i4>
      </vt:variant>
    </vt:vector>
  </HeadingPairs>
  <TitlesOfParts>
    <vt:vector size="28" baseType="lpstr">
      <vt:lpstr>Arial</vt:lpstr>
      <vt:lpstr>Bitter</vt:lpstr>
      <vt:lpstr>MS Mincho</vt:lpstr>
      <vt:lpstr>Calibri</vt:lpstr>
      <vt:lpstr>Times New Roman</vt:lpstr>
      <vt:lpstr>Cambria</vt:lpstr>
      <vt:lpstr>Linotype Feltpen Medium</vt:lpstr>
      <vt:lpstr>Wingdings</vt:lpstr>
      <vt:lpstr>Calibri (body)</vt:lpstr>
      <vt:lpstr>Bitter Bold</vt:lpstr>
      <vt:lpstr>Office tema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  <vt:lpstr>PowerPoint pristatymas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Yellow and Brown Scrapbook True Crime Presentation</dc:title>
  <dc:creator>204Kab BENDRAS</dc:creator>
  <cp:lastModifiedBy>bendras</cp:lastModifiedBy>
  <cp:revision>63</cp:revision>
  <cp:lastPrinted>2026-03-09T06:20:27Z</cp:lastPrinted>
  <dcterms:created xsi:type="dcterms:W3CDTF">2006-08-16T00:00:00Z</dcterms:created>
  <dcterms:modified xsi:type="dcterms:W3CDTF">2026-03-17T11:29:02Z</dcterms:modified>
  <dc:identifier>DAHCa4Cw3Yc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c169b65-f46a-4265-b5a1-5f9adb1dee0c_Enabled">
    <vt:lpwstr>true</vt:lpwstr>
  </property>
  <property fmtid="{D5CDD505-2E9C-101B-9397-08002B2CF9AE}" pid="3" name="MSIP_Label_fc169b65-f46a-4265-b5a1-5f9adb1dee0c_SetDate">
    <vt:lpwstr>2026-03-13T08:09:50Z</vt:lpwstr>
  </property>
  <property fmtid="{D5CDD505-2E9C-101B-9397-08002B2CF9AE}" pid="4" name="MSIP_Label_fc169b65-f46a-4265-b5a1-5f9adb1dee0c_Method">
    <vt:lpwstr>Standard</vt:lpwstr>
  </property>
  <property fmtid="{D5CDD505-2E9C-101B-9397-08002B2CF9AE}" pid="5" name="MSIP_Label_fc169b65-f46a-4265-b5a1-5f9adb1dee0c_Name">
    <vt:lpwstr>defa4170-0d19-0005-0004-bc88714345d2</vt:lpwstr>
  </property>
  <property fmtid="{D5CDD505-2E9C-101B-9397-08002B2CF9AE}" pid="6" name="MSIP_Label_fc169b65-f46a-4265-b5a1-5f9adb1dee0c_SiteId">
    <vt:lpwstr>9ad8e586-ef09-4504-a3db-4f7ea34a4883</vt:lpwstr>
  </property>
  <property fmtid="{D5CDD505-2E9C-101B-9397-08002B2CF9AE}" pid="7" name="MSIP_Label_fc169b65-f46a-4265-b5a1-5f9adb1dee0c_ActionId">
    <vt:lpwstr>1ba03943-a029-486b-8fff-ce4134edf79c</vt:lpwstr>
  </property>
  <property fmtid="{D5CDD505-2E9C-101B-9397-08002B2CF9AE}" pid="8" name="MSIP_Label_fc169b65-f46a-4265-b5a1-5f9adb1dee0c_ContentBits">
    <vt:lpwstr>0</vt:lpwstr>
  </property>
  <property fmtid="{D5CDD505-2E9C-101B-9397-08002B2CF9AE}" pid="9" name="MSIP_Label_fc169b65-f46a-4265-b5a1-5f9adb1dee0c_Tag">
    <vt:lpwstr>10, 3, 0, 1</vt:lpwstr>
  </property>
</Properties>
</file>