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86" r:id="rId6"/>
    <p:sldId id="259" r:id="rId7"/>
    <p:sldId id="287" r:id="rId8"/>
    <p:sldId id="260" r:id="rId9"/>
    <p:sldId id="288" r:id="rId10"/>
    <p:sldId id="289" r:id="rId11"/>
    <p:sldId id="276" r:id="rId12"/>
    <p:sldId id="277" r:id="rId13"/>
    <p:sldId id="290" r:id="rId14"/>
    <p:sldId id="278" r:id="rId15"/>
    <p:sldId id="291" r:id="rId16"/>
    <p:sldId id="279" r:id="rId17"/>
    <p:sldId id="292" r:id="rId18"/>
    <p:sldId id="293" r:id="rId19"/>
    <p:sldId id="294" r:id="rId20"/>
    <p:sldId id="280" r:id="rId21"/>
    <p:sldId id="295" r:id="rId22"/>
    <p:sldId id="282" r:id="rId23"/>
    <p:sldId id="281" r:id="rId24"/>
    <p:sldId id="296" r:id="rId25"/>
    <p:sldId id="283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362" autoAdjust="0"/>
  </p:normalViewPr>
  <p:slideViewPr>
    <p:cSldViewPr snapToGrid="0">
      <p:cViewPr varScale="1">
        <p:scale>
          <a:sx n="49" d="100"/>
          <a:sy n="49" d="100"/>
        </p:scale>
        <p:origin x="-50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4F39-274E-474B-951D-4EF842B6D3E2}" type="datetimeFigureOut">
              <a:rPr lang="en-US" smtClean="0"/>
              <a:t>5/10/2013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D30E2-05A2-47EB-8FBD-42D143891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8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4BD91-9045-4FDD-B60E-D3C4965E6380}" type="datetimeFigureOut">
              <a:rPr lang="en-US" smtClean="0"/>
              <a:t>5/10/2013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BC6E7-BC75-4E45-80F6-3B292C9D1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0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BC6E7-BC75-4E45-80F6-3B292C9D14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43F71F-68E8-4D0A-8534-20E5ABEA367B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226482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21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FBF-3B7F-4139-A13A-DE4BAA009850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EABB-38B4-486F-8999-4FD0E4660EE0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03641" y="2893004"/>
            <a:ext cx="5523744" cy="923330"/>
            <a:chOff x="1815339" y="1496875"/>
            <a:chExt cx="552374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224081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 flipV="1">
              <a:off x="6164660" y="752995"/>
              <a:ext cx="1" cy="234884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38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3910-D67A-414D-BAF5-83CFD0D4DC84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52696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248139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248141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CD1C-6B01-49D5-BAB0-A96931C61095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0EBB-BA08-4AF0-A04F-0A67C6C8912B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240920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F936-0ABC-43D5-8947-5F1CD1390A61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248139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EE14-13FE-47E8-9483-65B53DD36B2A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248139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1BDA-8F09-40E7-8957-DEDB86C412D4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5FE2-FB5B-4347-83EA-0EFB3D1DC4B2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A8DD-70C1-46B6-8910-0CC5F5D265E2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07A035-E320-458B-A227-2406549707E9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304800"/>
            <a:ext cx="10341684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004" y="3631675"/>
            <a:ext cx="8534400" cy="1752600"/>
          </a:xfrm>
        </p:spPr>
        <p:txBody>
          <a:bodyPr>
            <a:normAutofit/>
          </a:bodyPr>
          <a:lstStyle/>
          <a:p>
            <a:pPr algn="l"/>
            <a:r>
              <a:rPr lang="tr-TR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           MAY , 2013 </a:t>
            </a:r>
            <a:endParaRPr lang="en-US" sz="44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272" y="1478146"/>
            <a:ext cx="9036424" cy="1731982"/>
          </a:xfrm>
        </p:spPr>
        <p:txBody>
          <a:bodyPr/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REFLECTIONS OF COMENIUS PROJECT IN PRIVATE OZCAN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PRIMARY</a:t>
            </a:r>
            <a:r>
              <a:rPr lang="tr-T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tr-T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SCHOOL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7" y="414529"/>
            <a:ext cx="2276272" cy="265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79" y="4257849"/>
            <a:ext cx="2198450" cy="211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62" y="4274431"/>
            <a:ext cx="1736692" cy="222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1" y="4202675"/>
            <a:ext cx="1780164" cy="228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60" y="4276967"/>
            <a:ext cx="2042809" cy="214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507381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endParaRPr lang="tr-TR" i="1" dirty="0" smtClean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These visits maintain learning various cultural facts effectively , </a:t>
            </a:r>
            <a:r>
              <a:rPr lang="tr-TR" i="1" dirty="0" err="1" smtClean="0">
                <a:latin typeface="+mj-lt"/>
              </a:rPr>
              <a:t>with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wor</a:t>
            </a:r>
            <a:r>
              <a:rPr lang="tr-TR" i="1" dirty="0" smtClean="0">
                <a:latin typeface="+mj-lt"/>
              </a:rPr>
              <a:t>k</a:t>
            </a:r>
            <a:r>
              <a:rPr lang="en-US" i="1" dirty="0" smtClean="0">
                <a:latin typeface="+mj-lt"/>
              </a:rPr>
              <a:t>shops </a:t>
            </a:r>
            <a:r>
              <a:rPr lang="en-US" i="1" dirty="0">
                <a:latin typeface="+mj-lt"/>
              </a:rPr>
              <a:t>, activities , presentations or </a:t>
            </a:r>
            <a:r>
              <a:rPr lang="en-US" i="1" dirty="0" err="1" smtClean="0">
                <a:latin typeface="+mj-lt"/>
              </a:rPr>
              <a:t>accom</a:t>
            </a:r>
            <a:r>
              <a:rPr lang="tr-TR" i="1" dirty="0" err="1" smtClean="0">
                <a:latin typeface="+mj-lt"/>
              </a:rPr>
              <a:t>mo</a:t>
            </a:r>
            <a:r>
              <a:rPr lang="en-US" i="1" dirty="0" err="1" smtClean="0">
                <a:latin typeface="+mj-lt"/>
              </a:rPr>
              <a:t>dations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house</a:t>
            </a:r>
            <a:r>
              <a:rPr lang="tr-TR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holdings </a:t>
            </a:r>
            <a:r>
              <a:rPr lang="en-US" i="1" dirty="0">
                <a:latin typeface="+mj-lt"/>
              </a:rPr>
              <a:t>and every minutes wasted during the visits.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39302" y="304800"/>
            <a:ext cx="11303541" cy="1752600"/>
          </a:xfrm>
        </p:spPr>
        <p:txBody>
          <a:bodyPr/>
          <a:lstStyle/>
          <a:p>
            <a:r>
              <a:rPr lang="en-US" dirty="0"/>
              <a:t>What are the reasons of the </a:t>
            </a:r>
            <a:r>
              <a:rPr lang="en-US" dirty="0" err="1"/>
              <a:t>mobilities</a:t>
            </a:r>
            <a:r>
              <a:rPr lang="en-US" dirty="0"/>
              <a:t> and activities done during the Project according to us ?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2" y="2276271"/>
            <a:ext cx="5038928" cy="422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5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176640" cy="38778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i="1" dirty="0">
                <a:latin typeface="+mj-lt"/>
              </a:rPr>
              <a:t>E</a:t>
            </a:r>
            <a:r>
              <a:rPr lang="en-US" i="1" dirty="0" smtClean="0">
                <a:latin typeface="+mj-lt"/>
              </a:rPr>
              <a:t>very </a:t>
            </a:r>
            <a:r>
              <a:rPr lang="en-US" i="1" dirty="0">
                <a:latin typeface="+mj-lt"/>
              </a:rPr>
              <a:t>country </a:t>
            </a:r>
            <a:r>
              <a:rPr lang="tr-TR" i="1" dirty="0" smtClean="0">
                <a:latin typeface="+mj-lt"/>
              </a:rPr>
              <a:t>has </a:t>
            </a:r>
            <a:r>
              <a:rPr lang="en-US" i="1" dirty="0" err="1" smtClean="0">
                <a:latin typeface="+mj-lt"/>
              </a:rPr>
              <a:t>tr</a:t>
            </a:r>
            <a:r>
              <a:rPr lang="tr-TR" i="1" dirty="0" err="1" smtClean="0">
                <a:latin typeface="+mj-lt"/>
              </a:rPr>
              <a:t>ied</a:t>
            </a:r>
            <a:r>
              <a:rPr lang="tr-TR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to reflect the soul of their culture in the best way 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8757" y="304800"/>
            <a:ext cx="10914434" cy="1752600"/>
          </a:xfrm>
        </p:spPr>
        <p:txBody>
          <a:bodyPr/>
          <a:lstStyle/>
          <a:p>
            <a:r>
              <a:rPr lang="en-US" dirty="0"/>
              <a:t>What are the opportunities provided by these </a:t>
            </a:r>
            <a:r>
              <a:rPr lang="en-US" dirty="0" err="1"/>
              <a:t>mobilities</a:t>
            </a:r>
            <a:r>
              <a:rPr lang="en-US" dirty="0"/>
              <a:t> and activities?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13" y="2315183"/>
            <a:ext cx="5272391" cy="389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4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12874" y="2676365"/>
            <a:ext cx="5487925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A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source for us to get the cultural sides of different countries exactly,  including traditional sides ( clothes , songs, stories , </a:t>
            </a:r>
            <a:r>
              <a:rPr lang="en-US" i="1" dirty="0" smtClean="0">
                <a:latin typeface="+mj-lt"/>
              </a:rPr>
              <a:t>fair</a:t>
            </a:r>
            <a:r>
              <a:rPr lang="tr-TR" i="1" dirty="0">
                <a:latin typeface="+mj-lt"/>
              </a:rPr>
              <a:t>y</a:t>
            </a:r>
            <a:r>
              <a:rPr lang="en-US" i="1" dirty="0" smtClean="0">
                <a:latin typeface="+mj-lt"/>
              </a:rPr>
              <a:t>tales</a:t>
            </a:r>
            <a:r>
              <a:rPr lang="en-US" i="1" dirty="0">
                <a:latin typeface="+mj-lt"/>
              </a:rPr>
              <a:t>) , cuisines , customs , habits , daily life and with workshops and lessons new and different techniques and methods that can be applied in our education system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opportunities provided by these </a:t>
            </a:r>
            <a:r>
              <a:rPr lang="en-US" dirty="0" err="1"/>
              <a:t>mobilities</a:t>
            </a:r>
            <a:r>
              <a:rPr lang="en-US" dirty="0"/>
              <a:t> and activities?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86" y="2237362"/>
            <a:ext cx="5019473" cy="416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5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462357"/>
            <a:ext cx="5721389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Our </a:t>
            </a:r>
            <a:r>
              <a:rPr lang="en-US" i="1" dirty="0">
                <a:latin typeface="+mj-lt"/>
              </a:rPr>
              <a:t>teachers and students handle this Project to know and learn other countries’  cultural and educational sides to wide their range of knowledge about the differences between nations 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our teachers and students approach to the Project activities?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50" y="2256816"/>
            <a:ext cx="4824920" cy="420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8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1" y="2248348"/>
            <a:ext cx="4962632" cy="3877815"/>
          </a:xfrm>
        </p:spPr>
        <p:txBody>
          <a:bodyPr/>
          <a:lstStyle/>
          <a:p>
            <a:pPr marL="0" indent="0">
              <a:buNone/>
            </a:pPr>
            <a:endParaRPr lang="tr-TR" i="1" dirty="0" smtClean="0">
              <a:latin typeface="+mj-lt"/>
            </a:endParaRPr>
          </a:p>
          <a:p>
            <a:pPr marL="0" indent="0">
              <a:buNone/>
            </a:pPr>
            <a:endParaRPr lang="tr-TR" i="1" dirty="0">
              <a:latin typeface="+mj-lt"/>
            </a:endParaRPr>
          </a:p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They </a:t>
            </a:r>
            <a:r>
              <a:rPr lang="en-US" i="1" dirty="0">
                <a:latin typeface="+mj-lt"/>
              </a:rPr>
              <a:t>have made what they can do during this process to achieve learning and making other partners know us better.</a:t>
            </a:r>
          </a:p>
          <a:p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our teachers and students approach to the Project activities?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38" y="2315182"/>
            <a:ext cx="5544766" cy="414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2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721389" cy="3877815"/>
          </a:xfrm>
        </p:spPr>
        <p:txBody>
          <a:bodyPr/>
          <a:lstStyle/>
          <a:p>
            <a:pPr marL="0" indent="0">
              <a:buNone/>
            </a:pPr>
            <a:endParaRPr lang="tr-TR" i="1" dirty="0" smtClean="0">
              <a:latin typeface="+mj-lt"/>
            </a:endParaRPr>
          </a:p>
          <a:p>
            <a:pPr marL="0" indent="0">
              <a:buNone/>
            </a:pPr>
            <a:endParaRPr lang="tr-TR" i="1" dirty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tr-TR" i="1" dirty="0" smtClean="0">
                <a:latin typeface="+mj-lt"/>
              </a:rPr>
              <a:t>T</a:t>
            </a:r>
            <a:r>
              <a:rPr lang="en-US" i="1" dirty="0" smtClean="0">
                <a:latin typeface="+mj-lt"/>
              </a:rPr>
              <a:t>his </a:t>
            </a:r>
            <a:r>
              <a:rPr lang="en-US" i="1" dirty="0">
                <a:latin typeface="+mj-lt"/>
              </a:rPr>
              <a:t>can not be ignored that for teachers and students the most important parts of this Project is workshop activities.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8757" y="304800"/>
            <a:ext cx="10875524" cy="1752600"/>
          </a:xfrm>
        </p:spPr>
        <p:txBody>
          <a:bodyPr/>
          <a:lstStyle/>
          <a:p>
            <a:r>
              <a:rPr lang="en-US" dirty="0"/>
              <a:t>How did our teachers and students benefit from the Project 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3" y="2334638"/>
            <a:ext cx="5058383" cy="412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7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312827" cy="38778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>
              <a:buNone/>
            </a:pPr>
            <a:endParaRPr lang="tr-TR" i="1" dirty="0"/>
          </a:p>
          <a:p>
            <a:pPr marL="0" indent="0">
              <a:buNone/>
            </a:pPr>
            <a:r>
              <a:rPr lang="tr-TR" i="1" dirty="0" smtClean="0"/>
              <a:t>	</a:t>
            </a:r>
            <a:r>
              <a:rPr lang="tr-TR" i="1" dirty="0" err="1" smtClean="0">
                <a:latin typeface="+mj-lt"/>
              </a:rPr>
              <a:t>With</a:t>
            </a:r>
            <a:r>
              <a:rPr lang="tr-TR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 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workshops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, we </a:t>
            </a:r>
            <a:r>
              <a:rPr lang="tr-TR" i="1" dirty="0" err="1" smtClean="0">
                <a:latin typeface="+mj-lt"/>
              </a:rPr>
              <a:t>have</a:t>
            </a:r>
            <a:r>
              <a:rPr lang="tr-TR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see</a:t>
            </a:r>
            <a:r>
              <a:rPr lang="tr-TR" i="1" dirty="0" smtClean="0">
                <a:latin typeface="+mj-lt"/>
              </a:rPr>
              <a:t>n </a:t>
            </a:r>
            <a:r>
              <a:rPr lang="en-US" i="1" dirty="0" smtClean="0">
                <a:latin typeface="+mj-lt"/>
              </a:rPr>
              <a:t>countless </a:t>
            </a:r>
            <a:r>
              <a:rPr lang="en-US" i="1" dirty="0">
                <a:latin typeface="+mj-lt"/>
              </a:rPr>
              <a:t>facts coming from cultural points which are important to know each other successfully </a:t>
            </a:r>
            <a:r>
              <a:rPr lang="tr-TR" i="1" dirty="0" smtClean="0">
                <a:latin typeface="+mj-lt"/>
              </a:rPr>
              <a:t>.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our teachers and students benefit from the Project 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77" y="2276274"/>
            <a:ext cx="5466946" cy="420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2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our teachers and students benefit from the Project ?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46827" y="3113649"/>
            <a:ext cx="5492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latin typeface="+mj-lt"/>
              </a:rPr>
              <a:t>	</a:t>
            </a:r>
          </a:p>
          <a:p>
            <a:r>
              <a:rPr lang="tr-TR" sz="2400" i="1" dirty="0">
                <a:latin typeface="+mj-lt"/>
              </a:rPr>
              <a:t>	</a:t>
            </a:r>
            <a:r>
              <a:rPr lang="tr-TR" sz="2400" i="1" dirty="0" smtClean="0">
                <a:latin typeface="+mj-lt"/>
              </a:rPr>
              <a:t>W</a:t>
            </a:r>
            <a:r>
              <a:rPr lang="en-US" sz="2400" i="1" dirty="0" smtClean="0">
                <a:latin typeface="+mj-lt"/>
              </a:rPr>
              <a:t>e </a:t>
            </a:r>
            <a:r>
              <a:rPr lang="en-US" sz="2400" i="1" dirty="0">
                <a:latin typeface="+mj-lt"/>
              </a:rPr>
              <a:t>should say that we , as Turkish teachers learn many techniques to be able to apply during our own lessons in Art, Literature ,English and many others. </a:t>
            </a:r>
            <a:endParaRPr lang="tr-TR" sz="2400" i="1" dirty="0"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20" y="2315183"/>
            <a:ext cx="4922196" cy="416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9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799210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endParaRPr lang="tr-TR" i="1" dirty="0" smtClean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Our </a:t>
            </a:r>
            <a:r>
              <a:rPr lang="en-US" i="1" dirty="0">
                <a:latin typeface="+mj-lt"/>
              </a:rPr>
              <a:t>teachers’ </a:t>
            </a:r>
            <a:r>
              <a:rPr lang="en-US" i="1" dirty="0" err="1" smtClean="0">
                <a:latin typeface="+mj-lt"/>
              </a:rPr>
              <a:t>ob</a:t>
            </a:r>
            <a:r>
              <a:rPr lang="tr-TR" i="1" dirty="0" smtClean="0">
                <a:latin typeface="+mj-lt"/>
              </a:rPr>
              <a:t>s</a:t>
            </a:r>
            <a:r>
              <a:rPr lang="en-US" i="1" dirty="0" err="1" smtClean="0">
                <a:latin typeface="+mj-lt"/>
              </a:rPr>
              <a:t>ervations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during the </a:t>
            </a:r>
            <a:r>
              <a:rPr lang="en-US" i="1" dirty="0" err="1">
                <a:latin typeface="+mj-lt"/>
              </a:rPr>
              <a:t>mobilities</a:t>
            </a:r>
            <a:r>
              <a:rPr lang="en-US" i="1" dirty="0">
                <a:latin typeface="+mj-lt"/>
              </a:rPr>
              <a:t> and activities are shared with our other teachers in school. So , these </a:t>
            </a:r>
            <a:r>
              <a:rPr lang="en-US" i="1" dirty="0" err="1">
                <a:latin typeface="+mj-lt"/>
              </a:rPr>
              <a:t>sharings</a:t>
            </a:r>
            <a:r>
              <a:rPr lang="en-US" i="1" dirty="0">
                <a:latin typeface="+mj-lt"/>
              </a:rPr>
              <a:t> reach a lot of different people and a lot of people learn new styles of techniques and methods.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our teachers and students benefit from the Project ?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37" y="2269560"/>
            <a:ext cx="4766553" cy="418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37778" y="2276273"/>
            <a:ext cx="5020998" cy="3849890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endParaRPr lang="tr-TR" i="1" dirty="0">
              <a:latin typeface="+mj-lt"/>
            </a:endParaRPr>
          </a:p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If </a:t>
            </a:r>
            <a:r>
              <a:rPr lang="en-US" i="1" dirty="0">
                <a:latin typeface="+mj-lt"/>
              </a:rPr>
              <a:t>we live in a global World , we should </a:t>
            </a:r>
            <a:r>
              <a:rPr lang="en-US" i="1" dirty="0" smtClean="0">
                <a:latin typeface="+mj-lt"/>
              </a:rPr>
              <a:t>look </a:t>
            </a:r>
            <a:r>
              <a:rPr lang="en-US" i="1" dirty="0">
                <a:latin typeface="+mj-lt"/>
              </a:rPr>
              <a:t>at the World from a global window.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50197" y="226979"/>
            <a:ext cx="11537004" cy="1752600"/>
          </a:xfrm>
        </p:spPr>
        <p:txBody>
          <a:bodyPr/>
          <a:lstStyle/>
          <a:p>
            <a:r>
              <a:rPr lang="en-US" sz="3600" dirty="0"/>
              <a:t>Did the </a:t>
            </a:r>
            <a:r>
              <a:rPr lang="en-US" sz="3600" dirty="0" err="1"/>
              <a:t>mobilities</a:t>
            </a:r>
            <a:r>
              <a:rPr lang="en-US" sz="3600" dirty="0"/>
              <a:t> and activities make any change in the perspective of our teachers and </a:t>
            </a:r>
            <a:r>
              <a:rPr lang="en-US" sz="3600" dirty="0" smtClean="0"/>
              <a:t>students </a:t>
            </a:r>
            <a:r>
              <a:rPr lang="en-US" sz="3600" dirty="0"/>
              <a:t>in </a:t>
            </a:r>
            <a:r>
              <a:rPr lang="en-US" sz="3600" dirty="0" smtClean="0"/>
              <a:t>terms of</a:t>
            </a:r>
            <a:r>
              <a:rPr lang="tr-TR" sz="3600" dirty="0" smtClean="0"/>
              <a:t>  </a:t>
            </a:r>
            <a:r>
              <a:rPr lang="en-US" sz="3600" dirty="0" smtClean="0"/>
              <a:t>global </a:t>
            </a:r>
            <a:r>
              <a:rPr lang="en-US" sz="3600" dirty="0"/>
              <a:t>view ?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3550"/>
            <a:ext cx="5499370" cy="396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4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5597" y="1536970"/>
            <a:ext cx="10974326" cy="5133943"/>
          </a:xfrm>
        </p:spPr>
        <p:txBody>
          <a:bodyPr>
            <a:normAutofit/>
          </a:bodyPr>
          <a:lstStyle/>
          <a:p>
            <a:r>
              <a:rPr lang="tr-TR" i="1" dirty="0" smtClean="0"/>
              <a:t> </a:t>
            </a:r>
            <a:r>
              <a:rPr lang="tr-TR" i="1" dirty="0" err="1" smtClean="0"/>
              <a:t>Comenius</a:t>
            </a:r>
            <a:r>
              <a:rPr lang="tr-TR" i="1" dirty="0" smtClean="0"/>
              <a:t> Project-Language of Art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Ozcan</a:t>
            </a:r>
            <a:r>
              <a:rPr lang="tr-TR" i="1" dirty="0" smtClean="0"/>
              <a:t> </a:t>
            </a:r>
            <a:r>
              <a:rPr lang="tr-TR" i="1" dirty="0" err="1" smtClean="0"/>
              <a:t>Primary</a:t>
            </a:r>
            <a:r>
              <a:rPr lang="tr-TR" i="1" dirty="0" smtClean="0"/>
              <a:t> School</a:t>
            </a:r>
          </a:p>
          <a:p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importance</a:t>
            </a:r>
            <a:r>
              <a:rPr lang="tr-TR" i="1" dirty="0" smtClean="0"/>
              <a:t> of Project </a:t>
            </a:r>
            <a:r>
              <a:rPr lang="tr-TR" i="1" dirty="0" err="1" smtClean="0"/>
              <a:t>for</a:t>
            </a:r>
            <a:r>
              <a:rPr lang="tr-TR" i="1" dirty="0" smtClean="0"/>
              <a:t> us</a:t>
            </a:r>
          </a:p>
          <a:p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reason</a:t>
            </a:r>
            <a:r>
              <a:rPr lang="tr-TR" i="1" dirty="0" smtClean="0"/>
              <a:t> of </a:t>
            </a:r>
            <a:r>
              <a:rPr lang="tr-TR" i="1" dirty="0" err="1" smtClean="0"/>
              <a:t>being</a:t>
            </a:r>
            <a:r>
              <a:rPr lang="tr-TR" i="1" dirty="0" smtClean="0"/>
              <a:t> a partner </a:t>
            </a:r>
            <a:r>
              <a:rPr lang="tr-TR" i="1" dirty="0" err="1" smtClean="0"/>
              <a:t>for</a:t>
            </a:r>
            <a:r>
              <a:rPr lang="tr-TR" i="1" dirty="0" smtClean="0"/>
              <a:t> us</a:t>
            </a:r>
          </a:p>
          <a:p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>
                <a:latin typeface="+mj-lt"/>
              </a:rPr>
              <a:t>effects</a:t>
            </a:r>
            <a:r>
              <a:rPr lang="tr-TR" i="1" dirty="0" smtClean="0"/>
              <a:t> of </a:t>
            </a:r>
            <a:r>
              <a:rPr lang="tr-TR" i="1" dirty="0" err="1" smtClean="0"/>
              <a:t>mobilities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activities</a:t>
            </a:r>
            <a:endParaRPr lang="tr-TR" i="1" dirty="0" smtClean="0"/>
          </a:p>
          <a:p>
            <a:r>
              <a:rPr lang="tr-TR" i="1" dirty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opportunities</a:t>
            </a:r>
            <a:r>
              <a:rPr lang="tr-TR" i="1" dirty="0" smtClean="0"/>
              <a:t> </a:t>
            </a:r>
            <a:r>
              <a:rPr lang="tr-TR" i="1" dirty="0" err="1" smtClean="0"/>
              <a:t>provided</a:t>
            </a:r>
            <a:r>
              <a:rPr lang="tr-TR" i="1" dirty="0" smtClean="0"/>
              <a:t> </a:t>
            </a:r>
            <a:r>
              <a:rPr lang="tr-TR" i="1" dirty="0" err="1" smtClean="0"/>
              <a:t>by</a:t>
            </a:r>
            <a:r>
              <a:rPr lang="tr-TR" i="1" dirty="0" smtClean="0"/>
              <a:t> </a:t>
            </a:r>
            <a:r>
              <a:rPr lang="tr-TR" i="1" dirty="0" err="1" smtClean="0"/>
              <a:t>mobilities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activities</a:t>
            </a:r>
            <a:endParaRPr lang="tr-TR" i="1" dirty="0" smtClean="0"/>
          </a:p>
          <a:p>
            <a:r>
              <a:rPr lang="tr-TR" i="1" dirty="0"/>
              <a:t> </a:t>
            </a:r>
            <a:r>
              <a:rPr lang="tr-TR" i="1" dirty="0" err="1"/>
              <a:t>T</a:t>
            </a:r>
            <a:r>
              <a:rPr lang="tr-TR" i="1" dirty="0" err="1" smtClean="0"/>
              <a:t>he</a:t>
            </a:r>
            <a:r>
              <a:rPr lang="tr-TR" i="1" dirty="0" smtClean="0"/>
              <a:t> </a:t>
            </a:r>
            <a:r>
              <a:rPr lang="tr-TR" i="1" dirty="0" err="1" smtClean="0"/>
              <a:t>approach</a:t>
            </a:r>
            <a:r>
              <a:rPr lang="tr-TR" i="1" dirty="0" smtClean="0"/>
              <a:t> of </a:t>
            </a:r>
            <a:r>
              <a:rPr lang="tr-TR" i="1" dirty="0" err="1" smtClean="0"/>
              <a:t>our</a:t>
            </a:r>
            <a:r>
              <a:rPr lang="tr-TR" i="1" dirty="0" smtClean="0"/>
              <a:t> </a:t>
            </a:r>
            <a:r>
              <a:rPr lang="tr-TR" i="1" dirty="0" err="1" smtClean="0"/>
              <a:t>students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teachers</a:t>
            </a:r>
            <a:r>
              <a:rPr lang="tr-TR" i="1" dirty="0" smtClean="0"/>
              <a:t> </a:t>
            </a:r>
            <a:r>
              <a:rPr lang="tr-TR" i="1" dirty="0" err="1" smtClean="0"/>
              <a:t>to</a:t>
            </a:r>
            <a:r>
              <a:rPr lang="tr-TR" i="1" dirty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project</a:t>
            </a:r>
            <a:endParaRPr lang="tr-TR" i="1" dirty="0" smtClean="0"/>
          </a:p>
          <a:p>
            <a:r>
              <a:rPr lang="tr-TR" i="1" dirty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benefits</a:t>
            </a:r>
            <a:r>
              <a:rPr lang="tr-TR" i="1" dirty="0" smtClean="0"/>
              <a:t> of </a:t>
            </a:r>
            <a:r>
              <a:rPr lang="tr-TR" i="1" dirty="0" err="1" smtClean="0"/>
              <a:t>the</a:t>
            </a:r>
            <a:r>
              <a:rPr lang="tr-TR" i="1" dirty="0" smtClean="0"/>
              <a:t> Project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our</a:t>
            </a:r>
            <a:r>
              <a:rPr lang="tr-TR" i="1" dirty="0" smtClean="0"/>
              <a:t> </a:t>
            </a:r>
            <a:r>
              <a:rPr lang="tr-TR" i="1" dirty="0" err="1" smtClean="0"/>
              <a:t>teachers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students</a:t>
            </a:r>
            <a:endParaRPr lang="tr-TR" i="1" dirty="0" smtClean="0"/>
          </a:p>
          <a:p>
            <a:r>
              <a:rPr lang="tr-TR" i="1" dirty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changes</a:t>
            </a:r>
            <a:r>
              <a:rPr lang="tr-TR" i="1" dirty="0" smtClean="0"/>
              <a:t> of </a:t>
            </a:r>
            <a:r>
              <a:rPr lang="tr-TR" i="1" dirty="0" err="1" smtClean="0"/>
              <a:t>our</a:t>
            </a:r>
            <a:r>
              <a:rPr lang="tr-TR" i="1" dirty="0" smtClean="0"/>
              <a:t> </a:t>
            </a:r>
            <a:r>
              <a:rPr lang="tr-TR" i="1" dirty="0" err="1" smtClean="0"/>
              <a:t>students</a:t>
            </a:r>
            <a:r>
              <a:rPr lang="tr-TR" i="1" dirty="0" smtClean="0"/>
              <a:t>’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teachers</a:t>
            </a:r>
            <a:r>
              <a:rPr lang="tr-TR" i="1" dirty="0" smtClean="0"/>
              <a:t>’ </a:t>
            </a:r>
            <a:r>
              <a:rPr lang="tr-TR" i="1" dirty="0" err="1" smtClean="0"/>
              <a:t>perspectives</a:t>
            </a:r>
            <a:r>
              <a:rPr lang="tr-TR" i="1" dirty="0"/>
              <a:t> </a:t>
            </a:r>
            <a:endParaRPr lang="tr-TR" i="1" dirty="0" smtClean="0"/>
          </a:p>
          <a:p>
            <a:r>
              <a:rPr lang="tr-TR" i="1" dirty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other</a:t>
            </a:r>
            <a:r>
              <a:rPr lang="tr-TR" i="1" dirty="0" smtClean="0"/>
              <a:t> </a:t>
            </a:r>
            <a:r>
              <a:rPr lang="tr-TR" i="1" dirty="0" err="1" smtClean="0"/>
              <a:t>projects</a:t>
            </a:r>
            <a:r>
              <a:rPr lang="tr-TR" i="1" dirty="0" smtClean="0"/>
              <a:t> </a:t>
            </a:r>
            <a:r>
              <a:rPr lang="tr-TR" i="1" dirty="0" err="1" smtClean="0"/>
              <a:t>having</a:t>
            </a:r>
            <a:r>
              <a:rPr lang="tr-TR" i="1" dirty="0" smtClean="0"/>
              <a:t> </a:t>
            </a:r>
            <a:r>
              <a:rPr lang="tr-TR" i="1" dirty="0" err="1" smtClean="0"/>
              <a:t>been</a:t>
            </a:r>
            <a:r>
              <a:rPr lang="tr-TR" i="1" dirty="0" smtClean="0"/>
              <a:t> </a:t>
            </a:r>
            <a:r>
              <a:rPr lang="tr-TR" i="1" dirty="0" err="1" smtClean="0"/>
              <a:t>attended</a:t>
            </a:r>
            <a:r>
              <a:rPr lang="tr-TR" i="1" dirty="0" smtClean="0"/>
              <a:t> </a:t>
            </a:r>
            <a:r>
              <a:rPr lang="tr-TR" i="1" dirty="0" err="1" smtClean="0"/>
              <a:t>by</a:t>
            </a:r>
            <a:r>
              <a:rPr lang="tr-TR" i="1" dirty="0" smtClean="0"/>
              <a:t> </a:t>
            </a:r>
            <a:r>
              <a:rPr lang="tr-TR" i="1" dirty="0" err="1" smtClean="0"/>
              <a:t>our</a:t>
            </a:r>
            <a:r>
              <a:rPr lang="tr-TR" i="1" dirty="0" smtClean="0"/>
              <a:t> </a:t>
            </a:r>
            <a:r>
              <a:rPr lang="tr-TR" i="1" dirty="0" err="1" smtClean="0"/>
              <a:t>school</a:t>
            </a:r>
            <a:endParaRPr lang="tr-TR" i="1" dirty="0" smtClean="0"/>
          </a:p>
          <a:p>
            <a:r>
              <a:rPr lang="tr-TR" i="1" dirty="0"/>
              <a:t> </a:t>
            </a:r>
            <a:r>
              <a:rPr lang="tr-TR" i="1" dirty="0" err="1"/>
              <a:t>T</a:t>
            </a:r>
            <a:r>
              <a:rPr lang="tr-TR" i="1" dirty="0" err="1" smtClean="0"/>
              <a:t>he</a:t>
            </a:r>
            <a:r>
              <a:rPr lang="tr-TR" i="1" dirty="0" smtClean="0"/>
              <a:t> </a:t>
            </a:r>
            <a:r>
              <a:rPr lang="tr-TR" i="1" dirty="0" err="1" smtClean="0"/>
              <a:t>importance</a:t>
            </a:r>
            <a:r>
              <a:rPr lang="tr-TR" i="1" dirty="0" smtClean="0"/>
              <a:t> of </a:t>
            </a:r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 smtClean="0"/>
              <a:t>projects</a:t>
            </a:r>
            <a:r>
              <a:rPr lang="tr-TR" i="1" dirty="0" smtClean="0"/>
              <a:t> </a:t>
            </a:r>
            <a:r>
              <a:rPr lang="tr-TR" i="1" dirty="0" err="1" smtClean="0"/>
              <a:t>based</a:t>
            </a:r>
            <a:r>
              <a:rPr lang="tr-TR" i="1" dirty="0" smtClean="0"/>
              <a:t> on </a:t>
            </a:r>
            <a:r>
              <a:rPr lang="tr-TR" i="1" dirty="0" err="1" smtClean="0"/>
              <a:t>cultural</a:t>
            </a:r>
            <a:r>
              <a:rPr lang="tr-TR" i="1" dirty="0" smtClean="0"/>
              <a:t> </a:t>
            </a:r>
            <a:r>
              <a:rPr lang="tr-TR" i="1" dirty="0" err="1" smtClean="0"/>
              <a:t>interaction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communication</a:t>
            </a:r>
            <a:endParaRPr lang="tr-TR" i="1" dirty="0" smtClean="0"/>
          </a:p>
          <a:p>
            <a:r>
              <a:rPr lang="tr-TR" i="1" dirty="0"/>
              <a:t> </a:t>
            </a:r>
            <a:r>
              <a:rPr lang="tr-TR" i="1" dirty="0" err="1" smtClean="0"/>
              <a:t>Conclusion</a:t>
            </a:r>
            <a:r>
              <a:rPr lang="tr-TR" i="1" dirty="0" smtClean="0"/>
              <a:t>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7987" y="-162127"/>
            <a:ext cx="10341684" cy="1752600"/>
          </a:xfrm>
        </p:spPr>
        <p:txBody>
          <a:bodyPr/>
          <a:lstStyle/>
          <a:p>
            <a:pPr algn="l"/>
            <a:r>
              <a:rPr lang="tr-TR" dirty="0" smtClean="0"/>
              <a:t/>
            </a:r>
            <a:br>
              <a:rPr lang="tr-TR" dirty="0" smtClean="0"/>
            </a:br>
            <a:r>
              <a:rPr lang="tr-TR" i="1" u="sng" dirty="0" smtClean="0"/>
              <a:t>OUTLINE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8578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838121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endParaRPr lang="tr-TR" i="1" dirty="0">
              <a:latin typeface="+mj-lt"/>
            </a:endParaRPr>
          </a:p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tr-TR" i="1" dirty="0" err="1" smtClean="0">
                <a:latin typeface="+mj-lt"/>
              </a:rPr>
              <a:t>We</a:t>
            </a:r>
            <a:r>
              <a:rPr lang="tr-TR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have </a:t>
            </a:r>
            <a:r>
              <a:rPr lang="en-US" i="1" dirty="0">
                <a:latin typeface="+mj-lt"/>
              </a:rPr>
              <a:t>new friendships and international relations based on sincerity and tolerance.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Did the </a:t>
            </a:r>
            <a:r>
              <a:rPr lang="en-US" sz="3600" dirty="0" err="1"/>
              <a:t>mobilities</a:t>
            </a:r>
            <a:r>
              <a:rPr lang="en-US" sz="3600" dirty="0"/>
              <a:t> and activities make any change in the perspective of our teachers and students in terms of  global view ?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97" y="2276273"/>
            <a:ext cx="5155659" cy="422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8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attended</a:t>
            </a:r>
            <a:r>
              <a:rPr lang="tr-TR" dirty="0" smtClean="0"/>
              <a:t> 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3" y="2334638"/>
            <a:ext cx="3381172" cy="280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56" y="2334638"/>
            <a:ext cx="3634091" cy="424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6" y="2334637"/>
            <a:ext cx="3463048" cy="317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9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468470" cy="38778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endParaRPr lang="tr-TR" i="1" dirty="0" smtClean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Projects </a:t>
            </a:r>
            <a:r>
              <a:rPr lang="en-US" i="1" dirty="0">
                <a:latin typeface="+mj-lt"/>
              </a:rPr>
              <a:t>based on cultural interaction and communication are valuable and people need such projects to kill two birds with one stone. We can say we reach this goal successfully </a:t>
            </a:r>
            <a:r>
              <a:rPr lang="tr-TR" i="1" dirty="0" smtClean="0">
                <a:latin typeface="+mj-lt"/>
              </a:rPr>
              <a:t>.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17987" y="188068"/>
            <a:ext cx="10341684" cy="1752600"/>
          </a:xfrm>
        </p:spPr>
        <p:txBody>
          <a:bodyPr/>
          <a:lstStyle/>
          <a:p>
            <a:r>
              <a:rPr lang="en-US" sz="3600" dirty="0"/>
              <a:t>Why are the projects like </a:t>
            </a:r>
            <a:r>
              <a:rPr lang="tr-TR" sz="3600" dirty="0" err="1" smtClean="0"/>
              <a:t>C</a:t>
            </a:r>
            <a:r>
              <a:rPr lang="en-US" sz="3600" dirty="0" err="1" smtClean="0"/>
              <a:t>omenius</a:t>
            </a:r>
            <a:r>
              <a:rPr lang="en-US" sz="3600" dirty="0" smtClean="0"/>
              <a:t> </a:t>
            </a:r>
            <a:r>
              <a:rPr lang="en-US" sz="3600" dirty="0"/>
              <a:t>Project –Language of Art based on cultural interaction and communication valuable ?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28" y="2198451"/>
            <a:ext cx="2237362" cy="222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89" y="2198451"/>
            <a:ext cx="2295728" cy="222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13" y="4426084"/>
            <a:ext cx="1394298" cy="162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0" y="4426085"/>
            <a:ext cx="3132307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1" y="5521460"/>
            <a:ext cx="3132306" cy="52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4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838121" cy="4296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During </a:t>
            </a:r>
            <a:r>
              <a:rPr lang="en-US" i="1" dirty="0">
                <a:latin typeface="+mj-lt"/>
              </a:rPr>
              <a:t>the process we shared , the things we learn about each other are countless. We find chances to learn our cultures , customs , traditions , cuisines and many other sides. </a:t>
            </a:r>
            <a:endParaRPr lang="tr-TR" i="1" dirty="0" smtClean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We </a:t>
            </a:r>
            <a:r>
              <a:rPr lang="en-US" i="1" dirty="0">
                <a:latin typeface="+mj-lt"/>
              </a:rPr>
              <a:t>achieve this by using educational </a:t>
            </a:r>
            <a:r>
              <a:rPr lang="en-US" i="1" dirty="0" err="1">
                <a:latin typeface="+mj-lt"/>
              </a:rPr>
              <a:t>sharings</a:t>
            </a:r>
            <a:r>
              <a:rPr lang="en-US" i="1" dirty="0">
                <a:latin typeface="+mj-lt"/>
              </a:rPr>
              <a:t> relating to Art , Literature ,Music and other schools by using English as common language . In addition , we , now , have new international friendships that are unforgettable for us 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37442" y="149158"/>
            <a:ext cx="10341684" cy="1752600"/>
          </a:xfrm>
        </p:spPr>
        <p:txBody>
          <a:bodyPr/>
          <a:lstStyle/>
          <a:p>
            <a:r>
              <a:rPr lang="en-US" dirty="0"/>
              <a:t>Why are the projects like Comenius Project –Language of Art based on cultural interaction and communication valuable 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17" y="2146300"/>
            <a:ext cx="1728821" cy="17447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39" y="2146300"/>
            <a:ext cx="2801566" cy="17447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17" y="3891064"/>
            <a:ext cx="4530388" cy="7611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17" y="4652253"/>
            <a:ext cx="1778810" cy="15929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27" y="4652253"/>
            <a:ext cx="2751578" cy="15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332283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endParaRPr lang="tr-TR" i="1" dirty="0">
              <a:latin typeface="+mj-lt"/>
            </a:endParaRPr>
          </a:p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tr-TR" i="1" dirty="0" smtClean="0">
                <a:latin typeface="+mj-lt"/>
              </a:rPr>
              <a:t>N</a:t>
            </a:r>
            <a:r>
              <a:rPr lang="en-US" i="1" dirty="0" err="1" smtClean="0">
                <a:latin typeface="+mj-lt"/>
              </a:rPr>
              <a:t>ot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to kill two birds with a stone , but to kill many birds with a stone !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i="1" dirty="0" err="1" smtClean="0"/>
              <a:t>Conclusion</a:t>
            </a:r>
            <a:r>
              <a:rPr lang="tr-TR" i="1" dirty="0" smtClean="0"/>
              <a:t> </a:t>
            </a:r>
            <a:endParaRPr lang="tr-TR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8" y="2330292"/>
            <a:ext cx="4862954" cy="389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8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i="1" dirty="0" smtClean="0">
                <a:latin typeface="+mj-lt"/>
              </a:rPr>
              <a:t>  </a:t>
            </a:r>
            <a:endParaRPr lang="en-US" i="1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6191" y="3968885"/>
            <a:ext cx="10339617" cy="996317"/>
          </a:xfrm>
        </p:spPr>
        <p:txBody>
          <a:bodyPr/>
          <a:lstStyle/>
          <a:p>
            <a:r>
              <a:rPr lang="tr-TR" i="1" smtClean="0"/>
              <a:t>     </a:t>
            </a:r>
            <a:r>
              <a:rPr lang="tr-TR" i="1" dirty="0" err="1" smtClean="0"/>
              <a:t>Thanks</a:t>
            </a:r>
            <a:r>
              <a:rPr lang="tr-TR" i="1" dirty="0" smtClean="0"/>
              <a:t>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your</a:t>
            </a:r>
            <a:r>
              <a:rPr lang="tr-TR" i="1" dirty="0" smtClean="0"/>
              <a:t> </a:t>
            </a:r>
            <a:r>
              <a:rPr lang="tr-TR" i="1" dirty="0" err="1" smtClean="0"/>
              <a:t>listening</a:t>
            </a:r>
            <a:r>
              <a:rPr lang="tr-TR" i="1" dirty="0" smtClean="0"/>
              <a:t> …</a:t>
            </a:r>
            <a:endParaRPr lang="en-US" i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67" y="700388"/>
            <a:ext cx="9697666" cy="62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67" y="1330254"/>
            <a:ext cx="4848833" cy="123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67" y="2568099"/>
            <a:ext cx="9697666" cy="68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0254"/>
            <a:ext cx="4848833" cy="123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9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330" y="2248348"/>
            <a:ext cx="5235006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endParaRPr lang="tr-TR" i="1" dirty="0" smtClean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tr-TR" i="1" dirty="0" smtClean="0">
                <a:latin typeface="+mj-lt"/>
              </a:rPr>
              <a:t> I</a:t>
            </a:r>
            <a:r>
              <a:rPr lang="en-US" i="1" dirty="0" smtClean="0">
                <a:latin typeface="+mj-lt"/>
              </a:rPr>
              <a:t>t </a:t>
            </a:r>
            <a:r>
              <a:rPr lang="en-US" i="1" dirty="0">
                <a:latin typeface="+mj-lt"/>
              </a:rPr>
              <a:t>as an opportunity to wide international relations that should be done in such a global </a:t>
            </a:r>
            <a:r>
              <a:rPr lang="tr-TR" i="1" dirty="0" smtClean="0">
                <a:latin typeface="+mj-lt"/>
              </a:rPr>
              <a:t>w</a:t>
            </a:r>
            <a:r>
              <a:rPr lang="en-US" i="1" dirty="0" err="1" smtClean="0">
                <a:latin typeface="+mj-lt"/>
              </a:rPr>
              <a:t>orld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to be able to aware of different points of various cultures , nations and societies 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60" y="304800"/>
            <a:ext cx="11264629" cy="1752600"/>
          </a:xfrm>
        </p:spPr>
        <p:txBody>
          <a:bodyPr/>
          <a:lstStyle/>
          <a:p>
            <a:r>
              <a:rPr lang="en-US" dirty="0"/>
              <a:t>What is Comenius Project –Language of Art for us 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34" y="2237361"/>
            <a:ext cx="5194570" cy="416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1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52919" y="304800"/>
            <a:ext cx="11478638" cy="1752600"/>
          </a:xfrm>
        </p:spPr>
        <p:txBody>
          <a:bodyPr/>
          <a:lstStyle/>
          <a:p>
            <a:r>
              <a:rPr lang="en-US" dirty="0"/>
              <a:t>What is Comenius Project –Language of Art for us ?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52664" y="2561085"/>
            <a:ext cx="4714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latin typeface="+mj-lt"/>
              </a:rPr>
              <a:t>	</a:t>
            </a:r>
          </a:p>
          <a:p>
            <a:endParaRPr lang="tr-TR" sz="2400" i="1" dirty="0">
              <a:latin typeface="+mj-lt"/>
            </a:endParaRPr>
          </a:p>
          <a:p>
            <a:r>
              <a:rPr lang="tr-TR" sz="2400" i="1" dirty="0" smtClean="0">
                <a:latin typeface="+mj-lt"/>
              </a:rPr>
              <a:t>	A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way of friendship and interaction constructed on sincerity coming from the beauties of cultures and art </a:t>
            </a:r>
            <a:endParaRPr lang="tr-TR" sz="2400" i="1" dirty="0"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76272"/>
            <a:ext cx="5038929" cy="398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330" y="2248348"/>
            <a:ext cx="5137730" cy="38778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W</a:t>
            </a:r>
            <a:r>
              <a:rPr lang="tr-TR" i="1" dirty="0" smtClean="0">
                <a:latin typeface="+mj-lt"/>
              </a:rPr>
              <a:t>e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have already known our own cultures , education systems and different sides of our own countries in general. </a:t>
            </a:r>
            <a:endParaRPr lang="tr-TR" i="1" dirty="0" smtClean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endParaRPr lang="tr-TR" i="1" dirty="0" smtClean="0">
              <a:latin typeface="+mj-lt"/>
            </a:endParaRPr>
          </a:p>
          <a:p>
            <a:pPr marL="0" indent="0">
              <a:buNone/>
            </a:pPr>
            <a:r>
              <a:rPr lang="tr-TR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But </a:t>
            </a:r>
            <a:r>
              <a:rPr lang="en-US" i="1" dirty="0">
                <a:latin typeface="+mj-lt"/>
              </a:rPr>
              <a:t>what about the knowledge about each other ? Is it enough to know just yourself 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importance of this Project for us 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22" y="2178996"/>
            <a:ext cx="5233481" cy="420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2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637454"/>
            <a:ext cx="5040453" cy="38778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	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	</a:t>
            </a:r>
            <a:r>
              <a:rPr lang="tr-TR" i="1" dirty="0" err="1" smtClean="0">
                <a:latin typeface="+mj-lt"/>
              </a:rPr>
              <a:t>The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project</a:t>
            </a:r>
            <a:r>
              <a:rPr lang="tr-TR" i="1" dirty="0" smtClean="0">
                <a:latin typeface="+mj-lt"/>
              </a:rPr>
              <a:t> is an 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opportunity to discover </a:t>
            </a:r>
            <a:r>
              <a:rPr lang="en-US" i="1" dirty="0" err="1" smtClean="0">
                <a:latin typeface="+mj-lt"/>
              </a:rPr>
              <a:t>oursel</a:t>
            </a:r>
            <a:r>
              <a:rPr lang="tr-TR" i="1" dirty="0" err="1" smtClean="0">
                <a:latin typeface="+mj-lt"/>
              </a:rPr>
              <a:t>ves</a:t>
            </a:r>
            <a:r>
              <a:rPr lang="tr-TR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>
                <a:latin typeface="+mj-lt"/>
              </a:rPr>
              <a:t>as Turkey .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importance of this Project for us ?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4" y="2315183"/>
            <a:ext cx="5175115" cy="423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1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383" y="304800"/>
            <a:ext cx="11303540" cy="1752600"/>
          </a:xfrm>
        </p:spPr>
        <p:txBody>
          <a:bodyPr/>
          <a:lstStyle/>
          <a:p>
            <a:r>
              <a:rPr lang="en-US" dirty="0"/>
              <a:t>Why did we want to be a part of this Project circle ?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84730" y="24007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812357" y="3628415"/>
            <a:ext cx="4926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latin typeface="+mj-lt"/>
              </a:rPr>
              <a:t>	</a:t>
            </a:r>
            <a:r>
              <a:rPr lang="en-US" sz="2400" i="1" dirty="0" smtClean="0">
                <a:latin typeface="+mj-lt"/>
              </a:rPr>
              <a:t>To </a:t>
            </a:r>
            <a:r>
              <a:rPr lang="en-US" sz="2400" i="1" dirty="0">
                <a:latin typeface="+mj-lt"/>
              </a:rPr>
              <a:t>make </a:t>
            </a:r>
            <a:r>
              <a:rPr lang="tr-TR" sz="2400" i="1" dirty="0" err="1" smtClean="0">
                <a:latin typeface="+mj-lt"/>
              </a:rPr>
              <a:t>you</a:t>
            </a:r>
            <a:r>
              <a:rPr lang="tr-TR" sz="2400" i="1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know</a:t>
            </a:r>
            <a:r>
              <a:rPr lang="tr-TR" sz="2400" i="1" dirty="0" smtClean="0">
                <a:latin typeface="+mj-lt"/>
              </a:rPr>
              <a:t> </a:t>
            </a:r>
            <a:r>
              <a:rPr lang="tr-TR" sz="2400" i="1" dirty="0" err="1" smtClean="0">
                <a:latin typeface="+mj-lt"/>
              </a:rPr>
              <a:t>our</a:t>
            </a:r>
            <a:r>
              <a:rPr lang="tr-TR" sz="2400" i="1" dirty="0" smtClean="0">
                <a:latin typeface="+mj-lt"/>
              </a:rPr>
              <a:t> </a:t>
            </a:r>
            <a:r>
              <a:rPr lang="tr-TR" sz="2400" i="1" dirty="0" err="1" smtClean="0">
                <a:latin typeface="+mj-lt"/>
              </a:rPr>
              <a:t>culture</a:t>
            </a:r>
            <a:endParaRPr lang="tr-TR" sz="2400" i="1" dirty="0" smtClean="0">
              <a:latin typeface="+mj-lt"/>
            </a:endParaRPr>
          </a:p>
          <a:p>
            <a:r>
              <a:rPr lang="tr-TR" sz="2400" i="1" dirty="0" err="1">
                <a:latin typeface="+mj-lt"/>
              </a:rPr>
              <a:t>a</a:t>
            </a:r>
            <a:r>
              <a:rPr lang="tr-TR" sz="2400" i="1" dirty="0" err="1" smtClean="0">
                <a:latin typeface="+mj-lt"/>
              </a:rPr>
              <a:t>nd</a:t>
            </a:r>
            <a:r>
              <a:rPr lang="tr-TR" sz="2400" i="1" dirty="0" smtClean="0">
                <a:latin typeface="+mj-lt"/>
              </a:rPr>
              <a:t> </a:t>
            </a:r>
            <a:r>
              <a:rPr lang="tr-TR" sz="2400" i="1" dirty="0" err="1" smtClean="0">
                <a:latin typeface="+mj-lt"/>
              </a:rPr>
              <a:t>education</a:t>
            </a:r>
            <a:r>
              <a:rPr lang="tr-TR" sz="2400" i="1" dirty="0" smtClean="0">
                <a:latin typeface="+mj-lt"/>
              </a:rPr>
              <a:t> </a:t>
            </a:r>
            <a:r>
              <a:rPr lang="tr-TR" sz="2400" i="1" dirty="0" err="1" smtClean="0">
                <a:latin typeface="+mj-lt"/>
              </a:rPr>
              <a:t>system</a:t>
            </a:r>
            <a:r>
              <a:rPr lang="en-US" sz="2400" i="1" dirty="0" smtClean="0">
                <a:latin typeface="+mj-lt"/>
              </a:rPr>
              <a:t> </a:t>
            </a:r>
            <a:endParaRPr lang="tr-TR" sz="2400" i="1" dirty="0" smtClean="0">
              <a:latin typeface="+mj-lt"/>
            </a:endParaRPr>
          </a:p>
          <a:p>
            <a:endParaRPr lang="tr-TR" sz="2400" i="1" dirty="0">
              <a:latin typeface="+mj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06" y="2400747"/>
            <a:ext cx="5536564" cy="387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5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1" y="2365080"/>
            <a:ext cx="5176640" cy="3877815"/>
          </a:xfrm>
        </p:spPr>
        <p:txBody>
          <a:bodyPr/>
          <a:lstStyle/>
          <a:p>
            <a:pPr marL="0" indent="0">
              <a:buNone/>
            </a:pPr>
            <a:endParaRPr lang="tr-TR" i="1" dirty="0" smtClean="0">
              <a:latin typeface="+mj-lt"/>
            </a:endParaRPr>
          </a:p>
          <a:p>
            <a:pPr marL="0" indent="0">
              <a:buNone/>
            </a:pPr>
            <a:endParaRPr lang="tr-TR" i="1" dirty="0">
              <a:latin typeface="+mj-lt"/>
            </a:endParaRPr>
          </a:p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  <a:r>
              <a:rPr lang="tr-TR" i="1" dirty="0" err="1" smtClean="0">
                <a:latin typeface="+mj-lt"/>
              </a:rPr>
              <a:t>To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>
                <a:latin typeface="+mj-lt"/>
              </a:rPr>
              <a:t>learn</a:t>
            </a:r>
            <a:r>
              <a:rPr lang="tr-TR" i="1" dirty="0">
                <a:latin typeface="+mj-lt"/>
              </a:rPr>
              <a:t> </a:t>
            </a:r>
            <a:r>
              <a:rPr lang="tr-TR" i="1" dirty="0" err="1">
                <a:latin typeface="+mj-lt"/>
              </a:rPr>
              <a:t>new</a:t>
            </a:r>
            <a:r>
              <a:rPr lang="tr-TR" i="1" dirty="0">
                <a:latin typeface="+mj-lt"/>
              </a:rPr>
              <a:t> </a:t>
            </a:r>
            <a:r>
              <a:rPr lang="tr-TR" i="1" dirty="0" err="1">
                <a:latin typeface="+mj-lt"/>
              </a:rPr>
              <a:t>cultures</a:t>
            </a:r>
            <a:r>
              <a:rPr lang="tr-TR" i="1" dirty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and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develop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international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relations</a:t>
            </a:r>
            <a:r>
              <a:rPr lang="tr-TR" i="1" dirty="0" smtClean="0">
                <a:latin typeface="+mj-lt"/>
              </a:rPr>
              <a:t>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30740" y="304800"/>
            <a:ext cx="11400817" cy="1752600"/>
          </a:xfrm>
        </p:spPr>
        <p:txBody>
          <a:bodyPr/>
          <a:lstStyle/>
          <a:p>
            <a:r>
              <a:rPr lang="en-US" dirty="0"/>
              <a:t>Why did we want to be a part of this Project circle 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70" y="2256817"/>
            <a:ext cx="5500991" cy="391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3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2330" y="2248348"/>
            <a:ext cx="5429559" cy="3877815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latin typeface="+mj-lt"/>
              </a:rPr>
              <a:t>	</a:t>
            </a:r>
          </a:p>
          <a:p>
            <a:pPr marL="0" indent="0">
              <a:buNone/>
            </a:pPr>
            <a:endParaRPr lang="tr-TR" i="1" dirty="0">
              <a:latin typeface="+mj-lt"/>
            </a:endParaRPr>
          </a:p>
          <a:p>
            <a:pPr marL="0" indent="0">
              <a:buNone/>
            </a:pPr>
            <a:r>
              <a:rPr lang="tr-TR" i="1" dirty="0" smtClean="0">
                <a:latin typeface="+mj-lt"/>
              </a:rPr>
              <a:t>	T</a:t>
            </a:r>
            <a:r>
              <a:rPr lang="en-US" i="1" dirty="0" smtClean="0">
                <a:latin typeface="+mj-lt"/>
              </a:rPr>
              <a:t>o </a:t>
            </a:r>
            <a:r>
              <a:rPr lang="tr-TR" i="1" dirty="0" smtClean="0">
                <a:latin typeface="+mj-lt"/>
              </a:rPr>
              <a:t>be </a:t>
            </a:r>
            <a:r>
              <a:rPr lang="tr-TR" i="1" dirty="0" err="1" smtClean="0">
                <a:latin typeface="+mj-lt"/>
              </a:rPr>
              <a:t>able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to</a:t>
            </a:r>
            <a:r>
              <a:rPr lang="tr-TR" i="1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make </a:t>
            </a:r>
            <a:r>
              <a:rPr lang="en-US" i="1" dirty="0">
                <a:latin typeface="+mj-lt"/>
              </a:rPr>
              <a:t>comparisons and assess </a:t>
            </a:r>
            <a:r>
              <a:rPr lang="en-US" i="1" dirty="0" err="1" smtClean="0">
                <a:latin typeface="+mj-lt"/>
              </a:rPr>
              <a:t>oursel</a:t>
            </a:r>
            <a:r>
              <a:rPr lang="tr-TR" i="1" dirty="0" err="1" smtClean="0">
                <a:latin typeface="+mj-lt"/>
              </a:rPr>
              <a:t>ves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>
                <a:latin typeface="+mj-lt"/>
              </a:rPr>
              <a:t>in terms of some important points relating to education , teaching / learning process of different subjects </a:t>
            </a:r>
            <a:endParaRPr lang="tr-TR" i="1" dirty="0">
              <a:latin typeface="+mj-lt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03115" y="304800"/>
            <a:ext cx="11245174" cy="1752600"/>
          </a:xfrm>
        </p:spPr>
        <p:txBody>
          <a:bodyPr/>
          <a:lstStyle/>
          <a:p>
            <a:r>
              <a:rPr lang="en-US" dirty="0"/>
              <a:t>Why did we want to be a part of this Project circle 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12" y="2266544"/>
            <a:ext cx="5233482" cy="398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2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for project post-morte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for project post-mortem" id="{42F01CCD-FDAC-4DB9-99AB-456DC36F8B8C}" vid="{1808E04F-CF50-4371-A088-91C77318EA90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2B37FA-28CB-46C6-A9E3-5E4526C1B1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project post-mortem</Template>
  <TotalTime>0</TotalTime>
  <Words>399</Words>
  <Application>Microsoft Office PowerPoint</Application>
  <PresentationFormat>Özel</PresentationFormat>
  <Paragraphs>126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Presentation for project post-mortem</vt:lpstr>
      <vt:lpstr>THE REFLECTIONS OF COMENIUS PROJECT IN PRIVATE OZCAN PRIMARY SCHOOL</vt:lpstr>
      <vt:lpstr> OUTLINE</vt:lpstr>
      <vt:lpstr>What is Comenius Project –Language of Art for us ?</vt:lpstr>
      <vt:lpstr>What is Comenius Project –Language of Art for us ?</vt:lpstr>
      <vt:lpstr>What is the importance of this Project for us ?</vt:lpstr>
      <vt:lpstr>What is the importance of this Project for us ?</vt:lpstr>
      <vt:lpstr>Why did we want to be a part of this Project circle ?</vt:lpstr>
      <vt:lpstr>Why did we want to be a part of this Project circle ?</vt:lpstr>
      <vt:lpstr>Why did we want to be a part of this Project circle ?</vt:lpstr>
      <vt:lpstr>What are the reasons of the mobilities and activities done during the Project according to us ?</vt:lpstr>
      <vt:lpstr>What are the opportunities provided by these mobilities and activities?</vt:lpstr>
      <vt:lpstr>What are the opportunities provided by these mobilities and activities?</vt:lpstr>
      <vt:lpstr>How do our teachers and students approach to the Project activities?</vt:lpstr>
      <vt:lpstr>How do our teachers and students approach to the Project activities?</vt:lpstr>
      <vt:lpstr>How did our teachers and students benefit from the Project ?</vt:lpstr>
      <vt:lpstr>How did our teachers and students benefit from the Project ?</vt:lpstr>
      <vt:lpstr>How did our teachers and students benefit from the Project ?</vt:lpstr>
      <vt:lpstr>How did our teachers and students benefit from the Project ?</vt:lpstr>
      <vt:lpstr>Did the mobilities and activities make any change in the perspective of our teachers and students in terms of  global view ?</vt:lpstr>
      <vt:lpstr>Did the mobilities and activities make any change in the perspective of our teachers and students in terms of  global view ?</vt:lpstr>
      <vt:lpstr>What are the other projects that our school have attended ?</vt:lpstr>
      <vt:lpstr>Why are the projects like Comenius Project –Language of Art based on cultural interaction and communication valuable ?</vt:lpstr>
      <vt:lpstr>Why are the projects like Comenius Project –Language of Art based on cultural interaction and communication valuable ?</vt:lpstr>
      <vt:lpstr>Conclusion </vt:lpstr>
      <vt:lpstr>     Thanks for your listening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2013-05-07T19:01:21Z</dcterms:created>
  <dcterms:modified xsi:type="dcterms:W3CDTF">2013-05-09T22:36:54Z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TC034605419991</vt:lpwstr>
  </property>
</Properties>
</file>