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77" r:id="rId9"/>
    <p:sldId id="278" r:id="rId10"/>
    <p:sldId id="279" r:id="rId11"/>
    <p:sldId id="266" r:id="rId12"/>
    <p:sldId id="264" r:id="rId13"/>
    <p:sldId id="263" r:id="rId14"/>
    <p:sldId id="280" r:id="rId15"/>
    <p:sldId id="268" r:id="rId16"/>
    <p:sldId id="273" r:id="rId17"/>
    <p:sldId id="274" r:id="rId18"/>
    <p:sldId id="276" r:id="rId19"/>
    <p:sldId id="275" r:id="rId20"/>
    <p:sldId id="265" r:id="rId21"/>
    <p:sldId id="259" r:id="rId2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F133504A-EF74-4E16-95A3-DBF1A9D02808}">
          <p14:sldIdLst>
            <p14:sldId id="256"/>
            <p14:sldId id="257"/>
            <p14:sldId id="258"/>
            <p14:sldId id="260"/>
            <p14:sldId id="261"/>
            <p14:sldId id="262"/>
            <p14:sldId id="267"/>
            <p14:sldId id="277"/>
            <p14:sldId id="278"/>
            <p14:sldId id="279"/>
            <p14:sldId id="266"/>
            <p14:sldId id="264"/>
            <p14:sldId id="263"/>
            <p14:sldId id="280"/>
            <p14:sldId id="268"/>
            <p14:sldId id="273"/>
            <p14:sldId id="274"/>
            <p14:sldId id="276"/>
            <p14:sldId id="275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>
      <p:cViewPr varScale="1">
        <p:scale>
          <a:sx n="56" d="100"/>
          <a:sy n="56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093BC-3B3B-419E-823D-7AA2FBAB56BA}" type="datetimeFigureOut">
              <a:rPr lang="lt-LT" smtClean="0"/>
              <a:t>2015-12-06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E7572-1CF0-44B9-A1E1-7B21D0C2708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27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E7572-1CF0-44B9-A1E1-7B21D0C2708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210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85D035A-A7EE-4BD3-A448-246854974CD7}" type="datetime1">
              <a:rPr lang="lt-LT" smtClean="0"/>
              <a:t>2015-12-06</a:t>
            </a:fld>
            <a:endParaRPr lang="lt-L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F56-B91B-4015-A8DD-08698C6D0684}" type="datetime1">
              <a:rPr lang="lt-LT" smtClean="0"/>
              <a:t>2015-12-06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BEC5-4837-4613-A835-BF117BB7DFE7}" type="datetime1">
              <a:rPr lang="lt-LT" smtClean="0"/>
              <a:t>2015-12-06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1B61-6F01-4071-9CBE-6108619F7403}" type="datetime1">
              <a:rPr lang="lt-LT" smtClean="0"/>
              <a:t>2015-12-06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C8F4-693A-48E7-BFF1-398187018D54}" type="datetime1">
              <a:rPr lang="lt-LT" smtClean="0"/>
              <a:t>2015-12-06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715A-E3D0-419C-B4E5-6C86D3271BF2}" type="datetime1">
              <a:rPr lang="lt-LT" smtClean="0"/>
              <a:t>2015-12-06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AD3B4-1CB7-4D5B-9B63-E0FAA3D98D8C}" type="datetime1">
              <a:rPr lang="lt-LT" smtClean="0"/>
              <a:t>2015-12-06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C42B8-87EB-408C-B4EA-3CBB9EF2333F}" type="datetime1">
              <a:rPr lang="lt-LT" smtClean="0"/>
              <a:t>2015-12-06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8748-E8A3-47BC-9D5E-A08DC918D357}" type="datetime1">
              <a:rPr lang="lt-LT" smtClean="0"/>
              <a:t>2015-12-06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73CF-876D-4E60-84C6-8EB5971C72F8}" type="datetime1">
              <a:rPr lang="lt-LT" smtClean="0"/>
              <a:t>2015-12-06</a:t>
            </a:fld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5FB-C04C-4D70-8E1F-C076E4E0A74A}" type="datetime1">
              <a:rPr lang="lt-LT" smtClean="0"/>
              <a:t>2015-12-06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85498E-251F-476B-AF8F-CD976100473A}" type="datetime1">
              <a:rPr lang="lt-LT" smtClean="0"/>
              <a:t>2015-12-06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D4337E-57F4-408F-B360-C2EC718FED09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152572"/>
          </a:xfrm>
        </p:spPr>
        <p:txBody>
          <a:bodyPr>
            <a:normAutofit/>
          </a:bodyPr>
          <a:lstStyle/>
          <a:p>
            <a:r>
              <a:rPr lang="lt-LT" sz="3200" dirty="0" smtClean="0"/>
              <a:t>Vaisinių muselių hibridizacija</a:t>
            </a:r>
            <a:endParaRPr lang="lt-LT" sz="3200" dirty="0"/>
          </a:p>
        </p:txBody>
      </p:sp>
      <p:sp>
        <p:nvSpPr>
          <p:cNvPr id="4" name="AutoShape 2" descr="Pateikiama „vaisine 2.jpg“"/>
          <p:cNvSpPr>
            <a:spLocks noGrp="1" noChangeAspect="1" noChangeArrowheads="1"/>
          </p:cNvSpPr>
          <p:nvPr>
            <p:ph type="subTitle" idx="1"/>
          </p:nvPr>
        </p:nvSpPr>
        <p:spPr bwMode="auto">
          <a:xfrm flipV="1">
            <a:off x="4733925" y="5949950"/>
            <a:ext cx="3309938" cy="1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61048"/>
            <a:ext cx="3672408" cy="261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8488" y="5838230"/>
            <a:ext cx="46037" cy="345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10</a:t>
            </a:fld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4136" y="-258944"/>
            <a:ext cx="6007736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www.upc.smm.lt/projektai/march/aprasai/failai/2015-03-06/1-pried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43" y="908720"/>
            <a:ext cx="6408712" cy="4118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1680" y="5157192"/>
            <a:ext cx="603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000" dirty="0" smtClean="0"/>
              <a:t>Paruošta </a:t>
            </a:r>
            <a:r>
              <a:rPr lang="lt-LT" sz="2000" dirty="0" err="1" smtClean="0"/>
              <a:t>mitybinė</a:t>
            </a:r>
            <a:r>
              <a:rPr lang="lt-LT" sz="2000" dirty="0" smtClean="0"/>
              <a:t> terpė</a:t>
            </a:r>
            <a:endParaRPr lang="lt-LT" sz="2000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31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upc.smm.lt/projektai/march/aprasai/failai/2015-03-06/2-pried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816424" cy="4903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3568" y="306221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Narkotizatorius – prietaisas eteriu užmigdyti museles.</a:t>
            </a:r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884668" y="6165304"/>
            <a:ext cx="3502152" cy="365125"/>
          </a:xfrm>
        </p:spPr>
        <p:txBody>
          <a:bodyPr/>
          <a:lstStyle/>
          <a:p>
            <a:r>
              <a:rPr lang="lt-LT" dirty="0" smtClean="0"/>
              <a:t>Kretinga, 2015</a:t>
            </a:r>
            <a:endParaRPr lang="lt-LT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61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192688" cy="4644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710" y="5572192"/>
            <a:ext cx="671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 smtClean="0"/>
              <a:t>F</a:t>
            </a:r>
            <a:r>
              <a:rPr lang="lt-LT" baseline="-25000" dirty="0" smtClean="0"/>
              <a:t>1</a:t>
            </a:r>
            <a:r>
              <a:rPr lang="lt-LT" dirty="0" smtClean="0"/>
              <a:t> , F</a:t>
            </a:r>
            <a:r>
              <a:rPr lang="lt-LT" baseline="-25000" dirty="0" smtClean="0"/>
              <a:t>2</a:t>
            </a:r>
            <a:r>
              <a:rPr lang="lt-LT" dirty="0" smtClean="0"/>
              <a:t> kartos muselės mėgintuvėliuose </a:t>
            </a:r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4932040" y="6093296"/>
            <a:ext cx="3502152" cy="365125"/>
          </a:xfrm>
        </p:spPr>
        <p:txBody>
          <a:bodyPr/>
          <a:lstStyle/>
          <a:p>
            <a:r>
              <a:rPr lang="lt-LT" dirty="0" smtClean="0"/>
              <a:t>Kretinga, 2015</a:t>
            </a:r>
            <a:endParaRPr lang="lt-LT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50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589240"/>
            <a:ext cx="6777317" cy="243389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14</a:t>
            </a:fld>
            <a:endParaRPr lang="lt-LT"/>
          </a:p>
        </p:txBody>
      </p:sp>
      <p:pic>
        <p:nvPicPr>
          <p:cNvPr id="10" name="Picture 9" descr="C:\Users\Lina10\Desktop\DSC_01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3592" y="-335399"/>
            <a:ext cx="4824537" cy="7024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9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024744" cy="1143000"/>
          </a:xfrm>
        </p:spPr>
        <p:txBody>
          <a:bodyPr anchor="ctr"/>
          <a:lstStyle/>
          <a:p>
            <a:pPr algn="ctr"/>
            <a:r>
              <a:rPr lang="lt-LT" dirty="0" smtClean="0"/>
              <a:t>Bandymai</a:t>
            </a: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644008" y="6021288"/>
            <a:ext cx="3502152" cy="365125"/>
          </a:xfrm>
        </p:spPr>
        <p:txBody>
          <a:bodyPr/>
          <a:lstStyle/>
          <a:p>
            <a:r>
              <a:rPr lang="lt-LT" dirty="0" smtClean="0"/>
              <a:t>Kretinga, 2015</a:t>
            </a:r>
            <a:endParaRPr lang="lt-LT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49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lt-LT" dirty="0" smtClean="0"/>
              <a:t>F</a:t>
            </a:r>
            <a:r>
              <a:rPr lang="lt-LT" dirty="0"/>
              <a:t>₁ palikuonių kartos gavimas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lt-LT" dirty="0" smtClean="0"/>
              <a:t>	</a:t>
            </a:r>
            <a:r>
              <a:rPr lang="en-GB" dirty="0" err="1" smtClean="0"/>
              <a:t>Šiame</a:t>
            </a:r>
            <a:r>
              <a:rPr lang="en-GB" dirty="0" smtClean="0"/>
              <a:t> </a:t>
            </a:r>
            <a:r>
              <a:rPr lang="en-GB" dirty="0" err="1"/>
              <a:t>darbe</a:t>
            </a:r>
            <a:r>
              <a:rPr lang="en-GB" dirty="0"/>
              <a:t> </a:t>
            </a:r>
            <a:r>
              <a:rPr lang="en-GB" dirty="0" err="1"/>
              <a:t>buvo</a:t>
            </a:r>
            <a:r>
              <a:rPr lang="en-GB" dirty="0"/>
              <a:t> </a:t>
            </a:r>
            <a:r>
              <a:rPr lang="en-GB" dirty="0" err="1"/>
              <a:t>atliekami</a:t>
            </a:r>
            <a:r>
              <a:rPr lang="en-GB" dirty="0"/>
              <a:t> 2 </a:t>
            </a:r>
            <a:r>
              <a:rPr lang="en-GB" dirty="0" err="1"/>
              <a:t>eksperimentai</a:t>
            </a:r>
            <a:r>
              <a:rPr lang="en-GB" dirty="0"/>
              <a:t> </a:t>
            </a:r>
            <a:r>
              <a:rPr lang="en-GB" dirty="0" err="1"/>
              <a:t>pasirenkant</a:t>
            </a:r>
            <a:r>
              <a:rPr lang="en-GB" dirty="0"/>
              <a:t> </a:t>
            </a:r>
            <a:r>
              <a:rPr lang="en-GB" dirty="0" err="1"/>
              <a:t>kryžminimus</a:t>
            </a:r>
            <a:r>
              <a:rPr lang="en-GB" dirty="0"/>
              <a:t>: </a:t>
            </a:r>
            <a:r>
              <a:rPr lang="en-GB" i="1" dirty="0"/>
              <a:t>Normal</a:t>
            </a:r>
            <a:r>
              <a:rPr lang="en-GB" dirty="0"/>
              <a:t> </a:t>
            </a:r>
            <a:r>
              <a:rPr lang="en-GB" dirty="0" err="1"/>
              <a:t>patelės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i="1" dirty="0"/>
              <a:t>ebony</a:t>
            </a:r>
            <a:r>
              <a:rPr lang="en-GB" dirty="0"/>
              <a:t> </a:t>
            </a:r>
            <a:r>
              <a:rPr lang="en-GB" dirty="0" err="1"/>
              <a:t>patinėliai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i="1" dirty="0"/>
              <a:t>Normal</a:t>
            </a:r>
            <a:r>
              <a:rPr lang="en-GB" dirty="0"/>
              <a:t> </a:t>
            </a:r>
            <a:r>
              <a:rPr lang="en-GB" dirty="0" err="1"/>
              <a:t>patinėliai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i="1" dirty="0"/>
              <a:t>ebony</a:t>
            </a:r>
            <a:r>
              <a:rPr lang="en-GB" dirty="0"/>
              <a:t> </a:t>
            </a:r>
            <a:r>
              <a:rPr lang="en-GB" dirty="0" err="1"/>
              <a:t>patelės</a:t>
            </a:r>
            <a:r>
              <a:rPr lang="en-GB" dirty="0"/>
              <a:t>. </a:t>
            </a:r>
            <a:r>
              <a:rPr lang="en-GB" dirty="0" err="1"/>
              <a:t>Šiam</a:t>
            </a:r>
            <a:r>
              <a:rPr lang="en-GB" dirty="0"/>
              <a:t> </a:t>
            </a:r>
            <a:r>
              <a:rPr lang="en-GB" dirty="0" err="1"/>
              <a:t>tikslui</a:t>
            </a:r>
            <a:r>
              <a:rPr lang="en-GB" dirty="0"/>
              <a:t> į </a:t>
            </a:r>
            <a:r>
              <a:rPr lang="en-GB" dirty="0" err="1"/>
              <a:t>mėgintuvėlius</a:t>
            </a:r>
            <a:r>
              <a:rPr lang="en-GB" dirty="0"/>
              <a:t> </a:t>
            </a:r>
            <a:r>
              <a:rPr lang="en-GB" dirty="0" err="1"/>
              <a:t>reikėjo</a:t>
            </a:r>
            <a:r>
              <a:rPr lang="en-GB" dirty="0"/>
              <a:t> </a:t>
            </a:r>
            <a:r>
              <a:rPr lang="en-GB" dirty="0" err="1"/>
              <a:t>įleisti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8 </a:t>
            </a:r>
            <a:r>
              <a:rPr lang="en-GB" dirty="0" err="1"/>
              <a:t>atitinkamos</a:t>
            </a:r>
            <a:r>
              <a:rPr lang="en-GB" dirty="0"/>
              <a:t> </a:t>
            </a:r>
            <a:r>
              <a:rPr lang="en-GB" dirty="0" err="1"/>
              <a:t>linijos</a:t>
            </a:r>
            <a:r>
              <a:rPr lang="en-GB" dirty="0"/>
              <a:t> </a:t>
            </a:r>
            <a:r>
              <a:rPr lang="en-GB" dirty="0" err="1"/>
              <a:t>pateles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10 </a:t>
            </a:r>
            <a:r>
              <a:rPr lang="en-GB" dirty="0" err="1"/>
              <a:t>patinėlių</a:t>
            </a:r>
            <a:r>
              <a:rPr lang="en-GB" dirty="0"/>
              <a:t>.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57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4644008" y="6021288"/>
            <a:ext cx="3502152" cy="365125"/>
          </a:xfrm>
        </p:spPr>
        <p:txBody>
          <a:bodyPr/>
          <a:lstStyle/>
          <a:p>
            <a:r>
              <a:rPr lang="lt-LT" dirty="0" smtClean="0"/>
              <a:t>Kretinga, 2015</a:t>
            </a:r>
            <a:endParaRPr lang="lt-LT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17</a:t>
            </a:fld>
            <a:endParaRPr lang="lt-LT"/>
          </a:p>
        </p:txBody>
      </p:sp>
      <p:pic>
        <p:nvPicPr>
          <p:cNvPr id="6" name="p" descr="http://www.upc.smm.lt/projektai/march/aprasai/failai/2015-03-06/5-pried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66" y="908720"/>
            <a:ext cx="6327269" cy="4397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30524" y="5477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Pirmojo</a:t>
            </a:r>
            <a:r>
              <a:rPr lang="en-GB" dirty="0"/>
              <a:t> </a:t>
            </a:r>
            <a:r>
              <a:rPr lang="en-GB" dirty="0" err="1"/>
              <a:t>vaisinių</a:t>
            </a:r>
            <a:r>
              <a:rPr lang="en-GB" dirty="0"/>
              <a:t> </a:t>
            </a:r>
            <a:r>
              <a:rPr lang="en-GB" dirty="0" err="1"/>
              <a:t>muselių</a:t>
            </a:r>
            <a:r>
              <a:rPr lang="en-GB" dirty="0"/>
              <a:t> </a:t>
            </a:r>
            <a:r>
              <a:rPr lang="en-GB" dirty="0" err="1"/>
              <a:t>kryžminimo</a:t>
            </a:r>
            <a:r>
              <a:rPr lang="en-GB" dirty="0"/>
              <a:t> </a:t>
            </a:r>
            <a:r>
              <a:rPr lang="en-GB" dirty="0" err="1"/>
              <a:t>rezultatai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12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lt-LT" dirty="0" smtClean="0"/>
              <a:t>F</a:t>
            </a:r>
            <a:r>
              <a:rPr lang="lt-LT" dirty="0"/>
              <a:t>₂ palikuonių kartos gavimas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" indent="0" algn="just">
              <a:buNone/>
            </a:pPr>
            <a:r>
              <a:rPr lang="en-GB" dirty="0" err="1" smtClean="0"/>
              <a:t>Užauginus</a:t>
            </a:r>
            <a:r>
              <a:rPr lang="en-GB" dirty="0" smtClean="0"/>
              <a:t> </a:t>
            </a:r>
            <a:r>
              <a:rPr lang="en-GB" dirty="0"/>
              <a:t>F₁ </a:t>
            </a:r>
            <a:r>
              <a:rPr lang="en-GB" dirty="0" err="1"/>
              <a:t>kartos</a:t>
            </a:r>
            <a:r>
              <a:rPr lang="en-GB" dirty="0"/>
              <a:t> </a:t>
            </a:r>
            <a:r>
              <a:rPr lang="en-GB" dirty="0" err="1"/>
              <a:t>palikuonis</a:t>
            </a:r>
            <a:r>
              <a:rPr lang="en-GB" dirty="0"/>
              <a:t>, </a:t>
            </a:r>
            <a:r>
              <a:rPr lang="en-GB" dirty="0" err="1"/>
              <a:t>buvo</a:t>
            </a:r>
            <a:r>
              <a:rPr lang="en-GB" dirty="0"/>
              <a:t> </a:t>
            </a:r>
            <a:r>
              <a:rPr lang="en-GB" dirty="0" err="1"/>
              <a:t>galima</a:t>
            </a:r>
            <a:r>
              <a:rPr lang="en-GB" dirty="0"/>
              <a:t> </a:t>
            </a:r>
            <a:r>
              <a:rPr lang="en-GB" dirty="0" err="1"/>
              <a:t>tęsti</a:t>
            </a:r>
            <a:r>
              <a:rPr lang="en-GB" dirty="0"/>
              <a:t> </a:t>
            </a:r>
            <a:r>
              <a:rPr lang="en-GB" dirty="0" err="1"/>
              <a:t>pradėtus</a:t>
            </a:r>
            <a:r>
              <a:rPr lang="en-GB" dirty="0"/>
              <a:t> </a:t>
            </a:r>
            <a:r>
              <a:rPr lang="en-GB" dirty="0" err="1"/>
              <a:t>eksperimentus</a:t>
            </a:r>
            <a:r>
              <a:rPr lang="en-GB" dirty="0"/>
              <a:t>. </a:t>
            </a:r>
            <a:r>
              <a:rPr lang="en-GB" dirty="0" err="1"/>
              <a:t>Gautieji</a:t>
            </a:r>
            <a:r>
              <a:rPr lang="en-GB" dirty="0"/>
              <a:t> </a:t>
            </a:r>
            <a:r>
              <a:rPr lang="en-GB" dirty="0" err="1"/>
              <a:t>palikuonys</a:t>
            </a:r>
            <a:r>
              <a:rPr lang="en-GB" dirty="0"/>
              <a:t> </a:t>
            </a:r>
            <a:r>
              <a:rPr lang="en-GB" dirty="0" err="1"/>
              <a:t>toliau</a:t>
            </a:r>
            <a:r>
              <a:rPr lang="en-GB" dirty="0"/>
              <a:t> </a:t>
            </a:r>
            <a:r>
              <a:rPr lang="en-GB" dirty="0" err="1"/>
              <a:t>buvo</a:t>
            </a:r>
            <a:r>
              <a:rPr lang="en-GB" dirty="0"/>
              <a:t> </a:t>
            </a:r>
            <a:r>
              <a:rPr lang="en-GB" dirty="0" err="1"/>
              <a:t>kryžminami</a:t>
            </a:r>
            <a:r>
              <a:rPr lang="en-GB" dirty="0"/>
              <a:t> </a:t>
            </a:r>
            <a:r>
              <a:rPr lang="lt-LT" dirty="0" smtClean="0"/>
              <a:t>tarpusavyje.</a:t>
            </a:r>
            <a:r>
              <a:rPr lang="en-GB" dirty="0" smtClean="0"/>
              <a:t> </a:t>
            </a: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45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http://www.upc.smm.lt/projektai/march/aprasai/failai/2015-03-06/6-pried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4927879" cy="3648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11560" y="1052736"/>
            <a:ext cx="5003692" cy="47525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lt-LT" sz="2000" b="1" dirty="0"/>
              <a:t>Ernesta </a:t>
            </a:r>
            <a:r>
              <a:rPr lang="lt-LT" sz="2000" b="1" dirty="0" err="1"/>
              <a:t>Lubinaitė</a:t>
            </a:r>
            <a:endParaRPr lang="lt-LT" sz="2000" b="1" dirty="0"/>
          </a:p>
          <a:p>
            <a:pPr marL="68580" indent="0">
              <a:buNone/>
            </a:pPr>
            <a:r>
              <a:rPr lang="lt-LT" sz="2000" dirty="0" smtClean="0"/>
              <a:t>F</a:t>
            </a:r>
            <a:r>
              <a:rPr lang="lt-LT" sz="2000" baseline="-25000" dirty="0" smtClean="0"/>
              <a:t>2</a:t>
            </a:r>
            <a:r>
              <a:rPr lang="lt-LT" sz="2000" dirty="0"/>
              <a:t>: 97 </a:t>
            </a:r>
            <a:endParaRPr lang="lt-LT" sz="2000" dirty="0" smtClean="0"/>
          </a:p>
          <a:p>
            <a:pPr marL="68580" indent="0">
              <a:buNone/>
            </a:pPr>
            <a:r>
              <a:rPr lang="lt-LT" sz="2000" dirty="0" smtClean="0"/>
              <a:t>(</a:t>
            </a:r>
            <a:r>
              <a:rPr lang="lt-LT" sz="2000" dirty="0"/>
              <a:t>80 </a:t>
            </a:r>
            <a:r>
              <a:rPr lang="lt-LT" sz="2000" i="1" dirty="0" err="1"/>
              <a:t>Normal</a:t>
            </a:r>
            <a:r>
              <a:rPr lang="lt-LT" sz="2000" dirty="0"/>
              <a:t> ir </a:t>
            </a:r>
            <a:r>
              <a:rPr lang="lt-LT" sz="2000" dirty="0" smtClean="0"/>
              <a:t>17 </a:t>
            </a:r>
            <a:r>
              <a:rPr lang="lt-LT" sz="2000" i="1" dirty="0" err="1"/>
              <a:t>ebony</a:t>
            </a:r>
            <a:r>
              <a:rPr lang="lt-LT" sz="2000" dirty="0"/>
              <a:t>)</a:t>
            </a:r>
            <a:r>
              <a:rPr lang="lt-LT" dirty="0"/>
              <a:t/>
            </a:r>
            <a:br>
              <a:rPr lang="lt-LT" dirty="0"/>
            </a:br>
            <a:r>
              <a:rPr lang="lt-LT" sz="2000" b="1" dirty="0" smtClean="0"/>
              <a:t>Rugilė Lukauskaitė</a:t>
            </a:r>
            <a:endParaRPr lang="lt-LT" sz="2000" dirty="0" smtClean="0"/>
          </a:p>
          <a:p>
            <a:pPr marL="68580" indent="0">
              <a:buNone/>
            </a:pPr>
            <a:r>
              <a:rPr lang="lt-LT" sz="2000" dirty="0" smtClean="0"/>
              <a:t>F</a:t>
            </a:r>
            <a:r>
              <a:rPr lang="lt-LT" sz="2000" baseline="-25000" dirty="0" smtClean="0"/>
              <a:t>2</a:t>
            </a:r>
            <a:r>
              <a:rPr lang="lt-LT" sz="2000" dirty="0"/>
              <a:t>: 112 </a:t>
            </a:r>
          </a:p>
          <a:p>
            <a:pPr marL="68580" indent="0">
              <a:buNone/>
            </a:pPr>
            <a:r>
              <a:rPr lang="lt-LT" sz="2000" dirty="0" smtClean="0"/>
              <a:t>(</a:t>
            </a:r>
            <a:r>
              <a:rPr lang="lt-LT" sz="2000" dirty="0"/>
              <a:t>90 </a:t>
            </a:r>
            <a:r>
              <a:rPr lang="lt-LT" sz="2000" i="1" dirty="0" err="1"/>
              <a:t>Normal</a:t>
            </a:r>
            <a:r>
              <a:rPr lang="lt-LT" sz="2000" dirty="0"/>
              <a:t> ir 22 </a:t>
            </a:r>
            <a:r>
              <a:rPr lang="lt-LT" sz="2000" i="1" dirty="0" err="1"/>
              <a:t>ebony</a:t>
            </a:r>
            <a:r>
              <a:rPr lang="lt-LT" sz="2000" dirty="0"/>
              <a:t>)</a:t>
            </a:r>
            <a:r>
              <a:rPr lang="lt-LT" dirty="0"/>
              <a:t/>
            </a:r>
            <a:br>
              <a:rPr lang="lt-LT" dirty="0"/>
            </a:br>
            <a:r>
              <a:rPr lang="lt-LT" sz="2000" b="1" dirty="0" smtClean="0"/>
              <a:t>Ieva </a:t>
            </a:r>
            <a:r>
              <a:rPr lang="lt-LT" sz="2000" b="1" dirty="0"/>
              <a:t>Galdikaitė</a:t>
            </a:r>
          </a:p>
          <a:p>
            <a:pPr marL="68580" indent="0">
              <a:buNone/>
            </a:pPr>
            <a:r>
              <a:rPr lang="lt-LT" sz="2000" dirty="0" smtClean="0"/>
              <a:t>F</a:t>
            </a:r>
            <a:r>
              <a:rPr lang="lt-LT" sz="2000" baseline="-25000" dirty="0" smtClean="0"/>
              <a:t>2</a:t>
            </a:r>
            <a:r>
              <a:rPr lang="lt-LT" sz="2000" dirty="0"/>
              <a:t>: 107 </a:t>
            </a:r>
            <a:endParaRPr lang="lt-LT" sz="2000" dirty="0" smtClean="0"/>
          </a:p>
          <a:p>
            <a:pPr marL="68580" indent="0">
              <a:buNone/>
            </a:pPr>
            <a:r>
              <a:rPr lang="lt-LT" sz="2000" dirty="0" smtClean="0"/>
              <a:t>(</a:t>
            </a:r>
            <a:r>
              <a:rPr lang="lt-LT" sz="2000" dirty="0"/>
              <a:t>80 </a:t>
            </a:r>
            <a:r>
              <a:rPr lang="lt-LT" sz="2000" i="1" dirty="0" err="1"/>
              <a:t>Normal</a:t>
            </a:r>
            <a:r>
              <a:rPr lang="lt-LT" sz="2000" i="1" dirty="0"/>
              <a:t> </a:t>
            </a:r>
            <a:r>
              <a:rPr lang="lt-LT" sz="2000" dirty="0"/>
              <a:t>ir 27 </a:t>
            </a:r>
            <a:r>
              <a:rPr lang="lt-LT" sz="2000" i="1" dirty="0" err="1"/>
              <a:t>ebony</a:t>
            </a:r>
            <a:r>
              <a:rPr lang="lt-LT" sz="2000" dirty="0" smtClean="0"/>
              <a:t>)</a:t>
            </a:r>
            <a:r>
              <a:rPr lang="lt-LT" sz="2000" b="1" dirty="0"/>
              <a:t> </a:t>
            </a:r>
            <a:endParaRPr lang="lt-LT" sz="2000" b="1" dirty="0" smtClean="0"/>
          </a:p>
          <a:p>
            <a:pPr marL="68580" indent="0">
              <a:buNone/>
            </a:pPr>
            <a:r>
              <a:rPr lang="lt-LT" sz="2000" b="1" dirty="0" smtClean="0"/>
              <a:t>Monika Srėbaliūtė</a:t>
            </a:r>
            <a:endParaRPr lang="lt-LT" sz="2000" dirty="0"/>
          </a:p>
          <a:p>
            <a:pPr marL="68580" indent="0">
              <a:buNone/>
            </a:pPr>
            <a:r>
              <a:rPr lang="lt-LT" sz="2000" dirty="0" smtClean="0"/>
              <a:t>F</a:t>
            </a:r>
            <a:r>
              <a:rPr lang="lt-LT" sz="2000" baseline="-25000" dirty="0" smtClean="0"/>
              <a:t>2</a:t>
            </a:r>
            <a:r>
              <a:rPr lang="lt-LT" sz="2000" dirty="0"/>
              <a:t>: 105 </a:t>
            </a:r>
            <a:endParaRPr lang="lt-LT" sz="2000" dirty="0" smtClean="0"/>
          </a:p>
          <a:p>
            <a:pPr marL="68580" indent="0">
              <a:buNone/>
            </a:pPr>
            <a:r>
              <a:rPr lang="lt-LT" sz="2000" dirty="0" smtClean="0"/>
              <a:t>(</a:t>
            </a:r>
            <a:r>
              <a:rPr lang="lt-LT" sz="2000" dirty="0"/>
              <a:t>85 </a:t>
            </a:r>
            <a:r>
              <a:rPr lang="lt-LT" sz="2000" i="1" dirty="0" err="1"/>
              <a:t>Normal</a:t>
            </a:r>
            <a:r>
              <a:rPr lang="lt-LT" sz="2000" dirty="0"/>
              <a:t> ir  20 </a:t>
            </a:r>
            <a:r>
              <a:rPr lang="lt-LT" sz="2000" i="1" dirty="0" err="1" smtClean="0"/>
              <a:t>ebony</a:t>
            </a:r>
            <a:r>
              <a:rPr lang="lt-LT" sz="2000" dirty="0" smtClean="0"/>
              <a:t>)</a:t>
            </a:r>
          </a:p>
          <a:p>
            <a:endParaRPr lang="lt-LT" dirty="0"/>
          </a:p>
          <a:p>
            <a:pPr marL="68580" indent="0">
              <a:buNone/>
            </a:pPr>
            <a:endParaRPr lang="lt-LT" dirty="0" smtClean="0"/>
          </a:p>
          <a:p>
            <a:pPr marL="68580" indent="0">
              <a:buNone/>
            </a:pPr>
            <a:endParaRPr lang="lt-LT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44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Darbo pasirinkimo motyvai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lt-LT" sz="2800" dirty="0" smtClean="0"/>
              <a:t>Metinis projektinis darbas</a:t>
            </a:r>
          </a:p>
          <a:p>
            <a:r>
              <a:rPr lang="lt-LT" sz="2800" dirty="0" smtClean="0"/>
              <a:t>Noras teorines žinias pritaikyti praktikoje</a:t>
            </a:r>
          </a:p>
          <a:p>
            <a:r>
              <a:rPr lang="lt-LT" sz="2800" dirty="0" smtClean="0"/>
              <a:t>Galimybė </a:t>
            </a:r>
            <a:r>
              <a:rPr lang="lt-LT" sz="2800" dirty="0" smtClean="0"/>
              <a:t>dalyvauti projekto </a:t>
            </a:r>
            <a:r>
              <a:rPr lang="en-GB" sz="2800" dirty="0"/>
              <a:t>MARCH veikloje „</a:t>
            </a:r>
            <a:r>
              <a:rPr lang="en-GB" sz="2800" dirty="0" err="1"/>
              <a:t>Gamtos</a:t>
            </a:r>
            <a:r>
              <a:rPr lang="en-GB" sz="2800" dirty="0"/>
              <a:t> </a:t>
            </a:r>
            <a:r>
              <a:rPr lang="en-GB" sz="2800" dirty="0" err="1"/>
              <a:t>mokslų</a:t>
            </a:r>
            <a:r>
              <a:rPr lang="en-GB" sz="2800" dirty="0"/>
              <a:t> </a:t>
            </a:r>
            <a:r>
              <a:rPr lang="en-GB" sz="2800" dirty="0" err="1"/>
              <a:t>tiriamieji</a:t>
            </a:r>
            <a:r>
              <a:rPr lang="en-GB" sz="2800" b="1" dirty="0"/>
              <a:t> </a:t>
            </a:r>
            <a:r>
              <a:rPr lang="en-GB" sz="2800" dirty="0" err="1"/>
              <a:t>darbai</a:t>
            </a:r>
            <a:r>
              <a:rPr lang="en-GB" sz="2800" dirty="0" smtClean="0"/>
              <a:t>“</a:t>
            </a:r>
            <a:endParaRPr lang="lt-LT" sz="2800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23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Išvados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en-GB" dirty="0"/>
              <a:t> </a:t>
            </a:r>
            <a:r>
              <a:rPr lang="lt-LT" dirty="0" smtClean="0"/>
              <a:t>	</a:t>
            </a:r>
            <a:r>
              <a:rPr lang="en-GB" dirty="0" err="1" smtClean="0"/>
              <a:t>Kryžminant</a:t>
            </a:r>
            <a:r>
              <a:rPr lang="en-GB" dirty="0" smtClean="0"/>
              <a:t> </a:t>
            </a:r>
            <a:r>
              <a:rPr lang="en-GB" dirty="0"/>
              <a:t>F₁ </a:t>
            </a:r>
            <a:r>
              <a:rPr lang="en-GB" dirty="0" err="1"/>
              <a:t>kartos</a:t>
            </a:r>
            <a:r>
              <a:rPr lang="en-GB" dirty="0"/>
              <a:t> </a:t>
            </a:r>
            <a:r>
              <a:rPr lang="en-GB" dirty="0" err="1"/>
              <a:t>palikuonis</a:t>
            </a:r>
            <a:r>
              <a:rPr lang="en-GB" dirty="0"/>
              <a:t> </a:t>
            </a:r>
            <a:r>
              <a:rPr lang="en-GB" dirty="0" err="1"/>
              <a:t>tarpusavyje</a:t>
            </a:r>
            <a:r>
              <a:rPr lang="en-GB" dirty="0"/>
              <a:t>, F₂ </a:t>
            </a:r>
            <a:r>
              <a:rPr lang="en-GB" dirty="0" err="1"/>
              <a:t>palikuonių</a:t>
            </a:r>
            <a:r>
              <a:rPr lang="en-GB" dirty="0"/>
              <a:t> </a:t>
            </a:r>
            <a:r>
              <a:rPr lang="en-GB" dirty="0" err="1"/>
              <a:t>kartoje</a:t>
            </a:r>
            <a:r>
              <a:rPr lang="en-GB" dirty="0"/>
              <a:t> </a:t>
            </a:r>
            <a:r>
              <a:rPr lang="en-GB" dirty="0" err="1"/>
              <a:t>visais</a:t>
            </a:r>
            <a:r>
              <a:rPr lang="en-GB" dirty="0"/>
              <a:t> </a:t>
            </a:r>
            <a:r>
              <a:rPr lang="en-GB" dirty="0" err="1"/>
              <a:t>atvejais</a:t>
            </a:r>
            <a:r>
              <a:rPr lang="en-GB" dirty="0"/>
              <a:t> </a:t>
            </a:r>
            <a:r>
              <a:rPr lang="en-GB" dirty="0" err="1"/>
              <a:t>gauta</a:t>
            </a:r>
            <a:r>
              <a:rPr lang="en-GB" dirty="0"/>
              <a:t> </a:t>
            </a:r>
            <a:r>
              <a:rPr lang="en-GB" i="1" dirty="0"/>
              <a:t>Normal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i="1" dirty="0"/>
              <a:t>ebony</a:t>
            </a:r>
            <a:r>
              <a:rPr lang="en-GB" dirty="0"/>
              <a:t> </a:t>
            </a:r>
            <a:r>
              <a:rPr lang="en-GB" dirty="0" err="1"/>
              <a:t>vaisinių</a:t>
            </a:r>
            <a:r>
              <a:rPr lang="en-GB" dirty="0"/>
              <a:t> </a:t>
            </a:r>
            <a:r>
              <a:rPr lang="en-GB" dirty="0" err="1"/>
              <a:t>muselių</a:t>
            </a:r>
            <a:r>
              <a:rPr lang="en-GB" dirty="0"/>
              <a:t> </a:t>
            </a:r>
            <a:r>
              <a:rPr lang="en-GB" dirty="0" err="1"/>
              <a:t>palikuonių</a:t>
            </a:r>
            <a:r>
              <a:rPr lang="en-GB" dirty="0"/>
              <a:t>, </a:t>
            </a:r>
            <a:r>
              <a:rPr lang="en-GB" dirty="0" err="1"/>
              <a:t>atitinkamai</a:t>
            </a:r>
            <a:r>
              <a:rPr lang="en-GB" dirty="0"/>
              <a:t> </a:t>
            </a:r>
            <a:r>
              <a:rPr lang="en-GB" dirty="0" err="1"/>
              <a:t>santykiu</a:t>
            </a:r>
            <a:r>
              <a:rPr lang="en-GB" dirty="0"/>
              <a:t> 3:1. </a:t>
            </a:r>
            <a:r>
              <a:rPr lang="en-GB" dirty="0" err="1"/>
              <a:t>Galima</a:t>
            </a:r>
            <a:r>
              <a:rPr lang="en-GB" dirty="0"/>
              <a:t> </a:t>
            </a:r>
            <a:r>
              <a:rPr lang="en-GB" dirty="0" err="1"/>
              <a:t>teigti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pasitvirtino</a:t>
            </a:r>
            <a:r>
              <a:rPr lang="en-GB" dirty="0"/>
              <a:t> </a:t>
            </a:r>
            <a:r>
              <a:rPr lang="en-GB" dirty="0" err="1"/>
              <a:t>skilimo</a:t>
            </a:r>
            <a:r>
              <a:rPr lang="en-GB" dirty="0"/>
              <a:t> </a:t>
            </a:r>
            <a:r>
              <a:rPr lang="en-GB" dirty="0" err="1" smtClean="0"/>
              <a:t>taisyklė</a:t>
            </a:r>
            <a:r>
              <a:rPr lang="en-GB" dirty="0" smtClean="0"/>
              <a:t>,</a:t>
            </a:r>
            <a:r>
              <a:rPr lang="lt-LT" dirty="0" smtClean="0"/>
              <a:t> </a:t>
            </a:r>
            <a:r>
              <a:rPr lang="en-GB" dirty="0" err="1" smtClean="0"/>
              <a:t>kuri</a:t>
            </a:r>
            <a:r>
              <a:rPr lang="en-GB" dirty="0" smtClean="0"/>
              <a:t> </a:t>
            </a:r>
            <a:r>
              <a:rPr lang="en-GB" dirty="0" err="1"/>
              <a:t>teigia</a:t>
            </a:r>
            <a:r>
              <a:rPr lang="en-GB" dirty="0"/>
              <a:t>, </a:t>
            </a:r>
            <a:r>
              <a:rPr lang="en-GB" dirty="0" err="1"/>
              <a:t>kad</a:t>
            </a:r>
            <a:r>
              <a:rPr lang="en-GB" dirty="0"/>
              <a:t> </a:t>
            </a:r>
            <a:r>
              <a:rPr lang="en-GB" dirty="0" err="1"/>
              <a:t>kryžminant</a:t>
            </a:r>
            <a:r>
              <a:rPr lang="en-GB" dirty="0"/>
              <a:t> </a:t>
            </a:r>
            <a:r>
              <a:rPr lang="en-GB" dirty="0" err="1"/>
              <a:t>heterozigotinius</a:t>
            </a:r>
            <a:r>
              <a:rPr lang="en-GB" dirty="0"/>
              <a:t> </a:t>
            </a:r>
            <a:r>
              <a:rPr lang="en-GB" dirty="0" err="1"/>
              <a:t>individus</a:t>
            </a:r>
            <a:r>
              <a:rPr lang="en-GB" dirty="0"/>
              <a:t>, </a:t>
            </a:r>
            <a:r>
              <a:rPr lang="en-GB" dirty="0" err="1"/>
              <a:t>palikuonys</a:t>
            </a:r>
            <a:r>
              <a:rPr lang="en-GB" dirty="0"/>
              <a:t> </a:t>
            </a:r>
            <a:r>
              <a:rPr lang="en-GB" dirty="0" err="1"/>
              <a:t>pagal</a:t>
            </a:r>
            <a:r>
              <a:rPr lang="en-GB" dirty="0"/>
              <a:t> </a:t>
            </a:r>
            <a:r>
              <a:rPr lang="en-GB" dirty="0" err="1"/>
              <a:t>paveldėtus</a:t>
            </a:r>
            <a:r>
              <a:rPr lang="en-GB" dirty="0"/>
              <a:t> </a:t>
            </a:r>
            <a:r>
              <a:rPr lang="en-GB" dirty="0" err="1"/>
              <a:t>požymius</a:t>
            </a:r>
            <a:r>
              <a:rPr lang="en-GB" dirty="0"/>
              <a:t> </a:t>
            </a:r>
            <a:r>
              <a:rPr lang="en-GB" dirty="0" err="1"/>
              <a:t>pasiskirsto</a:t>
            </a:r>
            <a:r>
              <a:rPr lang="en-GB" dirty="0"/>
              <a:t> </a:t>
            </a:r>
            <a:r>
              <a:rPr lang="en-GB" dirty="0" err="1"/>
              <a:t>santykiu</a:t>
            </a:r>
            <a:r>
              <a:rPr lang="en-GB" dirty="0"/>
              <a:t> 3:1.</a:t>
            </a: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7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lt-LT" sz="1600" dirty="0" smtClean="0"/>
              <a:t>„</a:t>
            </a:r>
            <a:r>
              <a:rPr lang="lt-LT" sz="2000" i="1" dirty="0" smtClean="0"/>
              <a:t>Kuo daugiau mes pažįstame gamtos dėsnius, tuo labiau mums neįtikėtini jos stebuklai“</a:t>
            </a:r>
            <a:br>
              <a:rPr lang="lt-LT" sz="2000" i="1" dirty="0" smtClean="0"/>
            </a:br>
            <a:r>
              <a:rPr lang="lt-LT" sz="2000" dirty="0"/>
              <a:t/>
            </a:r>
            <a:br>
              <a:rPr lang="lt-LT" sz="2000" dirty="0"/>
            </a:br>
            <a:r>
              <a:rPr lang="lt-LT" sz="2000" dirty="0" smtClean="0"/>
              <a:t>Č. Darvinas</a:t>
            </a:r>
            <a:endParaRPr lang="lt-LT" sz="2000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21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910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Darbo tikslas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lt-LT" dirty="0"/>
              <a:t>I</a:t>
            </a:r>
            <a:r>
              <a:rPr lang="lt-LT" dirty="0" smtClean="0"/>
              <a:t>šanalizuoti </a:t>
            </a:r>
            <a:r>
              <a:rPr lang="lt-LT" dirty="0" err="1"/>
              <a:t>monohibridinio</a:t>
            </a:r>
            <a:r>
              <a:rPr lang="lt-LT" dirty="0"/>
              <a:t> kryžminimo požymių paveldėjimo dėsnius, kryžminant vaisines </a:t>
            </a:r>
            <a:r>
              <a:rPr lang="lt-LT" dirty="0" smtClean="0"/>
              <a:t>museles.</a:t>
            </a: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08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Darbo uždaviniai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dirty="0"/>
              <a:t>Sukryžminti vaisines museles pagal schemą</a:t>
            </a:r>
            <a:r>
              <a:rPr lang="lt-LT" i="1" dirty="0"/>
              <a:t> </a:t>
            </a:r>
            <a:r>
              <a:rPr lang="lt-LT" i="1" dirty="0" err="1"/>
              <a:t>Normal</a:t>
            </a:r>
            <a:r>
              <a:rPr lang="lt-LT" dirty="0"/>
              <a:t> × </a:t>
            </a:r>
            <a:r>
              <a:rPr lang="lt-LT" i="1" dirty="0" err="1"/>
              <a:t>ebony</a:t>
            </a:r>
            <a:r>
              <a:rPr lang="lt-LT" dirty="0"/>
              <a:t> pasirenkant kryžminimo linijas (pateles ir patinėlius).</a:t>
            </a:r>
          </a:p>
          <a:p>
            <a:pPr lvl="0"/>
            <a:r>
              <a:rPr lang="lt-LT" dirty="0"/>
              <a:t>Išanalizuoti </a:t>
            </a:r>
            <a:r>
              <a:rPr lang="en-GB" dirty="0"/>
              <a:t>F₂</a:t>
            </a:r>
            <a:r>
              <a:rPr lang="lt-LT" dirty="0"/>
              <a:t> kartos rezultatus kryžminant gautus hibridus (F₁). </a:t>
            </a:r>
          </a:p>
          <a:p>
            <a:r>
              <a:rPr lang="lt-LT" dirty="0"/>
              <a:t>Nustatyti kokiu santykiu hibridai skaidosi į grupes.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87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Gregoro </a:t>
            </a:r>
            <a:r>
              <a:rPr lang="lt-LT" dirty="0"/>
              <a:t>Mendelio paveldimumo </a:t>
            </a:r>
            <a:r>
              <a:rPr lang="lt-LT" dirty="0" smtClean="0"/>
              <a:t>dėsniai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lt-LT" sz="2800" dirty="0" smtClean="0"/>
              <a:t>Atlikdamos šį darbą, mokinės pritaikė monohibridinį kryžminimą, patvirtinant pirmos kartos vienodumo taisyklę bei požymių skilimo dėsnį.</a:t>
            </a:r>
            <a:endParaRPr lang="lt-LT" sz="2800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Tyrimui naudota: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lt-LT" dirty="0" smtClean="0"/>
              <a:t>Vaisinės muselės (</a:t>
            </a:r>
            <a:r>
              <a:rPr lang="lt-LT" i="1" dirty="0" smtClean="0"/>
              <a:t>Normal</a:t>
            </a:r>
            <a:r>
              <a:rPr lang="lt-LT" dirty="0" smtClean="0"/>
              <a:t> ir </a:t>
            </a:r>
            <a:r>
              <a:rPr lang="lt-LT" i="1" dirty="0" smtClean="0"/>
              <a:t>ebony</a:t>
            </a:r>
            <a:r>
              <a:rPr lang="lt-LT" dirty="0" smtClean="0"/>
              <a:t>)</a:t>
            </a:r>
          </a:p>
          <a:p>
            <a:r>
              <a:rPr lang="lt-LT" dirty="0" smtClean="0"/>
              <a:t>Mitybinė terpė</a:t>
            </a:r>
          </a:p>
          <a:p>
            <a:r>
              <a:rPr lang="lt-LT" dirty="0" smtClean="0"/>
              <a:t>Mėgintuvėliai</a:t>
            </a:r>
          </a:p>
          <a:p>
            <a:r>
              <a:rPr lang="lt-LT" dirty="0" err="1" smtClean="0"/>
              <a:t>Narkotizatorius</a:t>
            </a:r>
            <a:endParaRPr lang="lt-LT" dirty="0" smtClean="0"/>
          </a:p>
          <a:p>
            <a:r>
              <a:rPr lang="lt-LT" dirty="0" smtClean="0"/>
              <a:t>Mikroskopas</a:t>
            </a:r>
          </a:p>
          <a:p>
            <a:r>
              <a:rPr lang="lt-LT" dirty="0" smtClean="0"/>
              <a:t>Rankinės lupos</a:t>
            </a:r>
          </a:p>
          <a:p>
            <a:pPr marL="68580" indent="0">
              <a:buNone/>
            </a:pP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07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Drozofila – vaisinės muselės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68580" indent="0" algn="just">
              <a:buNone/>
            </a:pPr>
            <a:r>
              <a:rPr lang="lt-LT" dirty="0" smtClean="0"/>
              <a:t>	Tyrimui naudotos </a:t>
            </a:r>
            <a:r>
              <a:rPr lang="lt-LT" dirty="0"/>
              <a:t>dviejų </a:t>
            </a:r>
            <a:r>
              <a:rPr lang="lt-LT" dirty="0" smtClean="0"/>
              <a:t>tipų muselės</a:t>
            </a:r>
            <a:r>
              <a:rPr lang="lt-LT" dirty="0"/>
              <a:t>: </a:t>
            </a:r>
            <a:r>
              <a:rPr lang="lt-LT" i="1" dirty="0"/>
              <a:t>Normal</a:t>
            </a:r>
            <a:r>
              <a:rPr lang="lt-LT" dirty="0"/>
              <a:t> ir </a:t>
            </a:r>
            <a:r>
              <a:rPr lang="lt-LT" i="1" dirty="0"/>
              <a:t>ebony</a:t>
            </a:r>
            <a:r>
              <a:rPr lang="lt-LT" dirty="0" smtClean="0"/>
              <a:t>. </a:t>
            </a:r>
            <a:r>
              <a:rPr lang="en-GB" dirty="0" err="1" smtClean="0"/>
              <a:t>Patelės</a:t>
            </a:r>
            <a:r>
              <a:rPr lang="en-GB" dirty="0" smtClean="0"/>
              <a:t> </a:t>
            </a:r>
            <a:r>
              <a:rPr lang="en-GB" dirty="0"/>
              <a:t>per </a:t>
            </a:r>
            <a:r>
              <a:rPr lang="en-GB" dirty="0" err="1"/>
              <a:t>visą</a:t>
            </a:r>
            <a:r>
              <a:rPr lang="en-GB" dirty="0"/>
              <a:t> </a:t>
            </a:r>
            <a:r>
              <a:rPr lang="en-GB" dirty="0" err="1"/>
              <a:t>gyvenimą</a:t>
            </a:r>
            <a:r>
              <a:rPr lang="en-GB" dirty="0"/>
              <a:t> </a:t>
            </a:r>
            <a:r>
              <a:rPr lang="en-GB" dirty="0" err="1"/>
              <a:t>padeda</a:t>
            </a:r>
            <a:r>
              <a:rPr lang="en-GB" dirty="0"/>
              <a:t> </a:t>
            </a:r>
            <a:r>
              <a:rPr lang="en-GB" dirty="0" err="1" smtClean="0"/>
              <a:t>apie</a:t>
            </a:r>
            <a:r>
              <a:rPr lang="lt-LT" dirty="0"/>
              <a:t> </a:t>
            </a:r>
            <a:r>
              <a:rPr lang="en-GB" dirty="0" smtClean="0"/>
              <a:t>500 </a:t>
            </a:r>
            <a:r>
              <a:rPr lang="en-GB" dirty="0" err="1"/>
              <a:t>kiaušinėlių</a:t>
            </a:r>
            <a:r>
              <a:rPr lang="en-GB" dirty="0"/>
              <a:t> ant </a:t>
            </a:r>
            <a:r>
              <a:rPr lang="en-GB" dirty="0" err="1"/>
              <a:t>maisto</a:t>
            </a:r>
            <a:r>
              <a:rPr lang="en-GB" dirty="0"/>
              <a:t> </a:t>
            </a:r>
            <a:r>
              <a:rPr lang="en-GB" dirty="0" err="1"/>
              <a:t>tinkančio</a:t>
            </a:r>
            <a:r>
              <a:rPr lang="en-GB" dirty="0"/>
              <a:t> </a:t>
            </a:r>
            <a:r>
              <a:rPr lang="en-GB" dirty="0" err="1"/>
              <a:t>išsiritusioms</a:t>
            </a:r>
            <a:r>
              <a:rPr lang="en-GB" dirty="0"/>
              <a:t> </a:t>
            </a:r>
            <a:r>
              <a:rPr lang="en-GB" dirty="0" err="1"/>
              <a:t>lervoms</a:t>
            </a:r>
            <a:r>
              <a:rPr lang="en-GB" dirty="0"/>
              <a:t> </a:t>
            </a:r>
            <a:r>
              <a:rPr lang="en-GB" dirty="0" err="1" smtClean="0"/>
              <a:t>maitintis</a:t>
            </a:r>
            <a:r>
              <a:rPr lang="en-GB" dirty="0" smtClean="0"/>
              <a:t>. </a:t>
            </a:r>
            <a:r>
              <a:rPr lang="en-GB" dirty="0" err="1"/>
              <a:t>Suaugėliai</a:t>
            </a:r>
            <a:r>
              <a:rPr lang="en-GB" dirty="0"/>
              <a:t> </a:t>
            </a:r>
            <a:r>
              <a:rPr lang="en-GB" dirty="0" err="1"/>
              <a:t>iš</a:t>
            </a:r>
            <a:r>
              <a:rPr lang="en-GB" dirty="0"/>
              <a:t> </a:t>
            </a:r>
            <a:r>
              <a:rPr lang="en-GB" dirty="0" err="1"/>
              <a:t>lėliukių</a:t>
            </a:r>
            <a:r>
              <a:rPr lang="en-GB" dirty="0"/>
              <a:t> </a:t>
            </a:r>
            <a:r>
              <a:rPr lang="en-GB" dirty="0" err="1"/>
              <a:t>išsirita</a:t>
            </a:r>
            <a:r>
              <a:rPr lang="en-GB" dirty="0"/>
              <a:t> </a:t>
            </a:r>
            <a:r>
              <a:rPr lang="en-GB" dirty="0" err="1"/>
              <a:t>maždaug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2 </a:t>
            </a:r>
            <a:r>
              <a:rPr lang="en-GB" dirty="0" err="1"/>
              <a:t>dienų</a:t>
            </a:r>
            <a:r>
              <a:rPr lang="en-GB" dirty="0"/>
              <a:t>, o </a:t>
            </a:r>
            <a:r>
              <a:rPr lang="en-GB" dirty="0" err="1"/>
              <a:t>vystymasis</a:t>
            </a:r>
            <a:r>
              <a:rPr lang="en-GB" dirty="0"/>
              <a:t> </a:t>
            </a:r>
            <a:r>
              <a:rPr lang="en-GB" dirty="0" err="1"/>
              <a:t>nuo</a:t>
            </a:r>
            <a:r>
              <a:rPr lang="en-GB" dirty="0"/>
              <a:t> </a:t>
            </a:r>
            <a:r>
              <a:rPr lang="en-GB" dirty="0" err="1"/>
              <a:t>kiaušinėlio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suaugėlio</a:t>
            </a:r>
            <a:r>
              <a:rPr lang="en-GB" dirty="0"/>
              <a:t> </a:t>
            </a:r>
            <a:r>
              <a:rPr lang="en-GB" dirty="0" err="1"/>
              <a:t>trunka</a:t>
            </a:r>
            <a:r>
              <a:rPr lang="en-GB" dirty="0"/>
              <a:t> 8 – 11 </a:t>
            </a:r>
            <a:r>
              <a:rPr lang="en-GB" dirty="0" err="1"/>
              <a:t>dienų</a:t>
            </a:r>
            <a:r>
              <a:rPr lang="en-GB" dirty="0"/>
              <a:t>. </a:t>
            </a:r>
            <a:r>
              <a:rPr lang="en-GB" dirty="0" err="1"/>
              <a:t>Suaugusių</a:t>
            </a:r>
            <a:r>
              <a:rPr lang="en-GB" dirty="0"/>
              <a:t> </a:t>
            </a:r>
            <a:r>
              <a:rPr lang="en-GB" dirty="0" err="1"/>
              <a:t>musių</a:t>
            </a:r>
            <a:r>
              <a:rPr lang="en-GB" dirty="0"/>
              <a:t> </a:t>
            </a:r>
            <a:r>
              <a:rPr lang="en-GB" dirty="0" err="1"/>
              <a:t>gyvenimo</a:t>
            </a:r>
            <a:r>
              <a:rPr lang="en-GB" dirty="0"/>
              <a:t> </a:t>
            </a:r>
            <a:r>
              <a:rPr lang="en-GB" dirty="0" err="1"/>
              <a:t>trukmė</a:t>
            </a:r>
            <a:r>
              <a:rPr lang="en-GB" dirty="0"/>
              <a:t> – 2 – 9 </a:t>
            </a:r>
            <a:r>
              <a:rPr lang="en-GB" dirty="0" err="1" smtClean="0"/>
              <a:t>savaitės</a:t>
            </a:r>
            <a:r>
              <a:rPr lang="lt-LT" dirty="0" smtClean="0"/>
              <a:t>. </a:t>
            </a: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83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373216"/>
            <a:ext cx="6777317" cy="4594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8</a:t>
            </a:fld>
            <a:endParaRPr lang="lt-LT"/>
          </a:p>
        </p:txBody>
      </p:sp>
      <p:pic>
        <p:nvPicPr>
          <p:cNvPr id="6" name="Picture 5" descr="http://www.upc.smm.lt/projektai/march/aprasai/failai/2015-03-06/3-pried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0" y="609148"/>
            <a:ext cx="7024743" cy="512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5373216"/>
            <a:ext cx="6777317" cy="4594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Kretinga, 2015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337E-57F4-408F-B360-C2EC718FED09}" type="slidenum">
              <a:rPr lang="lt-LT" smtClean="0"/>
              <a:t>9</a:t>
            </a:fld>
            <a:endParaRPr lang="lt-LT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0" y="908719"/>
            <a:ext cx="7100110" cy="4680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</TotalTime>
  <Words>281</Words>
  <Application>Microsoft Office PowerPoint</Application>
  <PresentationFormat>On-screen Show (4:3)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 2</vt:lpstr>
      <vt:lpstr>Austin</vt:lpstr>
      <vt:lpstr>Vaisinių muselių hibridizacija</vt:lpstr>
      <vt:lpstr>Darbo pasirinkimo motyvai</vt:lpstr>
      <vt:lpstr>Darbo tikslas</vt:lpstr>
      <vt:lpstr>Darbo uždaviniai</vt:lpstr>
      <vt:lpstr>Gregoro Mendelio paveldimumo dėsniai</vt:lpstr>
      <vt:lpstr>Tyrimui naudota:</vt:lpstr>
      <vt:lpstr>Drozofila – vaisinės muselės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Bandymai</vt:lpstr>
      <vt:lpstr>F₁ palikuonių kartos gavimas</vt:lpstr>
      <vt:lpstr>PowerPoint Presentation</vt:lpstr>
      <vt:lpstr>F₂ palikuonių kartos gavimas </vt:lpstr>
      <vt:lpstr>PowerPoint Presentation</vt:lpstr>
      <vt:lpstr>Išvados</vt:lpstr>
      <vt:lpstr>„Kuo daugiau mes pažįstame gamtos dėsnius, tuo labiau mums neįtikėtini jos stebuklai“  Č. Darvinas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Vaisinių muselių hibridizacija</dc:title>
  <dc:creator>Monika</dc:creator>
  <cp:lastModifiedBy>Lina10</cp:lastModifiedBy>
  <cp:revision>29</cp:revision>
  <dcterms:created xsi:type="dcterms:W3CDTF">2015-05-10T09:07:31Z</dcterms:created>
  <dcterms:modified xsi:type="dcterms:W3CDTF">2015-12-06T12:59:04Z</dcterms:modified>
</cp:coreProperties>
</file>