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61" r:id="rId9"/>
    <p:sldId id="259" r:id="rId10"/>
    <p:sldId id="260" r:id="rId11"/>
    <p:sldId id="262" r:id="rId12"/>
    <p:sldId id="267" r:id="rId13"/>
    <p:sldId id="269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FCDEFD1-2AC9-43DA-939F-DB27A7F5F38C}" type="datetimeFigureOut">
              <a:rPr lang="lt-LT" smtClean="0"/>
              <a:t>2017.01.19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B7BB77-6526-467D-BA03-BE27596ECD82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kvadr%20funkc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7200" dirty="0">
                <a:latin typeface="Script MT Bold" panose="03040602040607080904" pitchFamily="66" charset="0"/>
              </a:rPr>
              <a:t>Kvadratinė funkcija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lt-LT" dirty="0"/>
          </a:p>
          <a:p>
            <a:pPr algn="l"/>
            <a:endParaRPr lang="lt-LT" dirty="0"/>
          </a:p>
          <a:p>
            <a:pPr algn="r"/>
            <a:r>
              <a:rPr lang="lt-LT" sz="23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I gimnazijos klasė</a:t>
            </a:r>
          </a:p>
          <a:p>
            <a:pPr algn="r"/>
            <a:r>
              <a:rPr lang="lt-LT" sz="2300" b="1" dirty="0">
                <a:solidFill>
                  <a:schemeClr val="accent2">
                    <a:lumMod val="50000"/>
                  </a:schemeClr>
                </a:solidFill>
              </a:rPr>
              <a:t>Klaipėdos Hermano Zudermano gimnazija</a:t>
            </a:r>
          </a:p>
          <a:p>
            <a:pPr algn="r"/>
            <a:r>
              <a:rPr lang="lt-LT" sz="2300" b="1" dirty="0">
                <a:solidFill>
                  <a:schemeClr val="accent2">
                    <a:lumMod val="50000"/>
                  </a:schemeClr>
                </a:solidFill>
              </a:rPr>
              <a:t>Mokyt. Virginija </a:t>
            </a:r>
            <a:r>
              <a:rPr lang="lt-LT" sz="2300" b="1" dirty="0" err="1">
                <a:solidFill>
                  <a:schemeClr val="accent2">
                    <a:lumMod val="50000"/>
                  </a:schemeClr>
                </a:solidFill>
              </a:rPr>
              <a:t>Stončė</a:t>
            </a:r>
            <a:endParaRPr lang="lt-LT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/>
                  <a:t>4</a:t>
                </a:r>
                <a:r>
                  <a:rPr lang="lt-LT" sz="4000" dirty="0"/>
                  <a:t>.</a:t>
                </a:r>
                <a:r>
                  <a:rPr lang="lt-LT" sz="3200" b="1" dirty="0"/>
                  <a:t>	Kaip iš funkcijos y 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lt-LT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lt-LT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lt-LT" sz="3200" b="1" dirty="0"/>
                  <a:t>  grafiko gaunamas:</a:t>
                </a:r>
              </a:p>
              <a:p>
                <a:pPr marL="0" indent="0">
                  <a:buNone/>
                </a:pPr>
                <a:r>
                  <a:rPr lang="lt-LT" sz="3200" b="1" dirty="0"/>
                  <a:t>a) funkcijos y 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lt-LT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lt-LT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lt-LT" sz="3200" b="1" dirty="0"/>
                  <a:t> + n grafikas;   b) funkcijos y 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lt-LT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lt-LT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lt-LT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lt-LT" sz="3200" b="1" i="1" smtClean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lt-LT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lt-LT" sz="3200" b="1" dirty="0"/>
                  <a:t> grafikas</a:t>
                </a:r>
                <a:r>
                  <a:rPr lang="lt-LT" sz="4000" b="1" dirty="0"/>
                  <a:t>?</a:t>
                </a:r>
              </a:p>
              <a:p>
                <a:endParaRPr lang="lt-LT" sz="4000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445" t="-304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6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4000" dirty="0"/>
                  <a:t>5</a:t>
                </a:r>
                <a:r>
                  <a:rPr lang="en-US" sz="4000" b="1" dirty="0"/>
                  <a:t>.</a:t>
                </a:r>
                <a:r>
                  <a:rPr lang="lt-LT" sz="4000" b="1" dirty="0"/>
                  <a:t> Paaiškinkite, kaip braižomas kvadratinės funkcijos </a:t>
                </a:r>
                <a:r>
                  <a:rPr lang="lt-LT" sz="4000" b="1" dirty="0" err="1"/>
                  <a:t>f(x</a:t>
                </a:r>
                <a:r>
                  <a:rPr lang="lt-LT" sz="4000" b="1" dirty="0"/>
                  <a:t>)</a:t>
                </a:r>
                <a:r>
                  <a:rPr lang="en-US" sz="4000" b="1" dirty="0"/>
                  <a:t>=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/>
                  <a:t>+bx+c </a:t>
                </a:r>
                <a:r>
                  <a:rPr lang="lt-LT" sz="4000" b="1" dirty="0"/>
                  <a:t>grafikas.</a:t>
                </a:r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445" t="-304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8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u="sng" dirty="0"/>
              <a:t>Užduotys darbui grupėse</a:t>
            </a:r>
          </a:p>
        </p:txBody>
      </p:sp>
      <p:graphicFrame>
        <p:nvGraphicFramePr>
          <p:cNvPr id="4" name="Turinio vietos rezervavimo ženklas 3">
            <a:hlinkClick r:id="rId3" action="ppaction://hlinkfile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928161"/>
              </p:ext>
            </p:extLst>
          </p:nvPr>
        </p:nvGraphicFramePr>
        <p:xfrm>
          <a:off x="3382493" y="3068960"/>
          <a:ext cx="2390304" cy="201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kumentas" showAsIcon="1" r:id="rId4" imgW="914400" imgH="771480" progId="Word.Document.12">
                  <p:embed/>
                </p:oleObj>
              </mc:Choice>
              <mc:Fallback>
                <p:oleObj name="Dokumentas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2493" y="3068960"/>
                        <a:ext cx="2390304" cy="2016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6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73965"/>
              </p:ext>
            </p:extLst>
          </p:nvPr>
        </p:nvGraphicFramePr>
        <p:xfrm>
          <a:off x="1043609" y="1408224"/>
          <a:ext cx="6628059" cy="1660735"/>
        </p:xfrm>
        <a:graphic>
          <a:graphicData uri="http://schemas.openxmlformats.org/drawingml/2006/table">
            <a:tbl>
              <a:tblPr firstRow="1" firstCol="1" bandRow="1"/>
              <a:tblGrid>
                <a:gridCol w="453884">
                  <a:extLst>
                    <a:ext uri="{9D8B030D-6E8A-4147-A177-3AD203B41FA5}">
                      <a16:colId xmlns="" xmlns:a16="http://schemas.microsoft.com/office/drawing/2014/main" val="1071729637"/>
                    </a:ext>
                  </a:extLst>
                </a:gridCol>
                <a:gridCol w="2289595">
                  <a:extLst>
                    <a:ext uri="{9D8B030D-6E8A-4147-A177-3AD203B41FA5}">
                      <a16:colId xmlns="" xmlns:a16="http://schemas.microsoft.com/office/drawing/2014/main" val="261162307"/>
                    </a:ext>
                  </a:extLst>
                </a:gridCol>
                <a:gridCol w="3884580">
                  <a:extLst>
                    <a:ext uri="{9D8B030D-6E8A-4147-A177-3AD203B41FA5}">
                      <a16:colId xmlns="" xmlns:a16="http://schemas.microsoft.com/office/drawing/2014/main" val="1650855897"/>
                    </a:ext>
                  </a:extLst>
                </a:gridCol>
              </a:tblGrid>
              <a:tr h="553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Eil. Nr.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Vardas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Kiek iš 100</a:t>
                      </a: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skirta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2801523"/>
                  </a:ext>
                </a:extLst>
              </a:tr>
              <a:tr h="276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235810"/>
                  </a:ext>
                </a:extLst>
              </a:tr>
              <a:tr h="276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0157665"/>
                  </a:ext>
                </a:extLst>
              </a:tr>
              <a:tr h="276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2871749"/>
                  </a:ext>
                </a:extLst>
              </a:tr>
              <a:tr h="276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7224029"/>
                  </a:ext>
                </a:extLst>
              </a:tr>
            </a:tbl>
          </a:graphicData>
        </a:graphic>
      </p:graphicFrame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075178"/>
              </p:ext>
            </p:extLst>
          </p:nvPr>
        </p:nvGraphicFramePr>
        <p:xfrm>
          <a:off x="1043609" y="3284984"/>
          <a:ext cx="6628061" cy="2664298"/>
        </p:xfrm>
        <a:graphic>
          <a:graphicData uri="http://schemas.openxmlformats.org/drawingml/2006/table">
            <a:tbl>
              <a:tblPr firstRow="1" firstCol="1" bandRow="1"/>
              <a:tblGrid>
                <a:gridCol w="755360">
                  <a:extLst>
                    <a:ext uri="{9D8B030D-6E8A-4147-A177-3AD203B41FA5}">
                      <a16:colId xmlns="" xmlns:a16="http://schemas.microsoft.com/office/drawing/2014/main" val="1170675583"/>
                    </a:ext>
                  </a:extLst>
                </a:gridCol>
                <a:gridCol w="1179114">
                  <a:extLst>
                    <a:ext uri="{9D8B030D-6E8A-4147-A177-3AD203B41FA5}">
                      <a16:colId xmlns="" xmlns:a16="http://schemas.microsoft.com/office/drawing/2014/main" val="1953714952"/>
                    </a:ext>
                  </a:extLst>
                </a:gridCol>
                <a:gridCol w="1284044">
                  <a:extLst>
                    <a:ext uri="{9D8B030D-6E8A-4147-A177-3AD203B41FA5}">
                      <a16:colId xmlns="" xmlns:a16="http://schemas.microsoft.com/office/drawing/2014/main" val="3535291486"/>
                    </a:ext>
                  </a:extLst>
                </a:gridCol>
                <a:gridCol w="1510046">
                  <a:extLst>
                    <a:ext uri="{9D8B030D-6E8A-4147-A177-3AD203B41FA5}">
                      <a16:colId xmlns="" xmlns:a16="http://schemas.microsoft.com/office/drawing/2014/main" val="1822803043"/>
                    </a:ext>
                  </a:extLst>
                </a:gridCol>
                <a:gridCol w="1899497">
                  <a:extLst>
                    <a:ext uri="{9D8B030D-6E8A-4147-A177-3AD203B41FA5}">
                      <a16:colId xmlns="" xmlns:a16="http://schemas.microsoft.com/office/drawing/2014/main" val="3773191093"/>
                    </a:ext>
                  </a:extLst>
                </a:gridCol>
              </a:tblGrid>
              <a:tr h="748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Uždavinio numeris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Išsprendėme patys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Išsprendėme su mokytojos pagalba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Išsprendėme klaidingai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Nesprendėme visai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4335488"/>
                  </a:ext>
                </a:extLst>
              </a:tr>
              <a:tr h="239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8824059"/>
                  </a:ext>
                </a:extLst>
              </a:tr>
              <a:tr h="239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9702717"/>
                  </a:ext>
                </a:extLst>
              </a:tr>
              <a:tr h="239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6246230"/>
                  </a:ext>
                </a:extLst>
              </a:tr>
              <a:tr h="239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2432583"/>
                  </a:ext>
                </a:extLst>
              </a:tr>
              <a:tr h="239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7875030"/>
                  </a:ext>
                </a:extLst>
              </a:tr>
              <a:tr h="239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0665023"/>
                  </a:ext>
                </a:extLst>
              </a:tr>
              <a:tr h="239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8568038"/>
                  </a:ext>
                </a:extLst>
              </a:tr>
              <a:tr h="239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700250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11760" y="813937"/>
            <a:ext cx="3672408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2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GRUPĖS ĮSIVERTINIMO LAPAS</a:t>
            </a:r>
            <a:endParaRPr kumimoji="0" lang="lt-LT" altLang="lt-L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t-LT" altLang="lt-L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t-LT" altLang="lt-L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u="sng" dirty="0"/>
              <a:t>Pamokos uždaviniai: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t-LT" sz="2800" b="1" dirty="0"/>
              <a:t>	Įtvirtinti kvadratinės funkcijos savybių suvokimą ir jų pritaikymą atliekant užduotis;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2800" b="1" dirty="0"/>
              <a:t>	Ugdyti matematinį komunikavimą, loginį mąstymą, gebėjimą pasirinkti racionaliausią sprendimo būdą, gebėjimą dirbti komandoje.</a:t>
            </a:r>
          </a:p>
          <a:p>
            <a:pPr>
              <a:buFont typeface="Wingdings" panose="05000000000000000000" pitchFamily="2" charset="2"/>
              <a:buChar char="Ø"/>
            </a:pPr>
            <a:endParaRPr lang="lt-LT" sz="2800" b="1" dirty="0"/>
          </a:p>
        </p:txBody>
      </p:sp>
    </p:spTree>
    <p:extLst>
      <p:ext uri="{BB962C8B-B14F-4D97-AF65-F5344CB8AC3E}">
        <p14:creationId xmlns:p14="http://schemas.microsoft.com/office/powerpoint/2010/main" val="42071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824535" cy="6237312"/>
          </a:xfrm>
        </p:spPr>
      </p:pic>
    </p:spTree>
    <p:extLst>
      <p:ext uri="{BB962C8B-B14F-4D97-AF65-F5344CB8AC3E}">
        <p14:creationId xmlns:p14="http://schemas.microsoft.com/office/powerpoint/2010/main" val="313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32848" cy="5616623"/>
          </a:xfrm>
        </p:spPr>
      </p:pic>
    </p:spTree>
    <p:extLst>
      <p:ext uri="{BB962C8B-B14F-4D97-AF65-F5344CB8AC3E}">
        <p14:creationId xmlns:p14="http://schemas.microsoft.com/office/powerpoint/2010/main" val="23992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32848" cy="5688631"/>
          </a:xfrm>
        </p:spPr>
      </p:pic>
    </p:spTree>
    <p:extLst>
      <p:ext uri="{BB962C8B-B14F-4D97-AF65-F5344CB8AC3E}">
        <p14:creationId xmlns:p14="http://schemas.microsoft.com/office/powerpoint/2010/main" val="14325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4320480" cy="5760639"/>
          </a:xfrm>
        </p:spPr>
      </p:pic>
    </p:spTree>
    <p:extLst>
      <p:ext uri="{BB962C8B-B14F-4D97-AF65-F5344CB8AC3E}">
        <p14:creationId xmlns:p14="http://schemas.microsoft.com/office/powerpoint/2010/main" val="23873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u="sng" dirty="0"/>
              <a:t>Pakartokime: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1.</a:t>
            </a:r>
            <a:r>
              <a:rPr lang="lt-LT" dirty="0"/>
              <a:t>	</a:t>
            </a:r>
            <a:r>
              <a:rPr lang="lt-LT" sz="4000" b="1" dirty="0"/>
              <a:t>Suformuluokite kvadratinės funkcijos apibrėžimą.</a:t>
            </a:r>
          </a:p>
        </p:txBody>
      </p:sp>
    </p:spTree>
    <p:extLst>
      <p:ext uri="{BB962C8B-B14F-4D97-AF65-F5344CB8AC3E}">
        <p14:creationId xmlns:p14="http://schemas.microsoft.com/office/powerpoint/2010/main" val="22876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2</a:t>
                </a:r>
                <a:r>
                  <a:rPr lang="lt-LT" sz="4000" dirty="0"/>
                  <a:t>.</a:t>
                </a:r>
                <a:r>
                  <a:rPr lang="lt-LT" sz="4000" b="1" dirty="0"/>
                  <a:t>	Kas yra kvadratinės funkcijos y 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lt-LT" sz="4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lt-LT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lt-LT" sz="4000" b="1" dirty="0"/>
                  <a:t> + </a:t>
                </a:r>
                <a:r>
                  <a:rPr lang="lt-LT" sz="4000" b="1" dirty="0" err="1"/>
                  <a:t>bx</a:t>
                </a:r>
                <a:r>
                  <a:rPr lang="lt-LT" sz="4000" b="1" dirty="0"/>
                  <a:t> + c grafikas?</a:t>
                </a:r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756" t="-3046" r="-88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2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4000" dirty="0"/>
                  <a:t>3</a:t>
                </a:r>
                <a:r>
                  <a:rPr lang="lt-LT" sz="4000" dirty="0"/>
                  <a:t>.</a:t>
                </a:r>
                <a:r>
                  <a:rPr lang="lt-LT" dirty="0"/>
                  <a:t>	</a:t>
                </a:r>
                <a:r>
                  <a:rPr lang="lt-LT" sz="4000" b="1" dirty="0"/>
                  <a:t>Išvardykite kvadratinės funkcijos y = </a:t>
                </a:r>
                <a:r>
                  <a:rPr lang="lt-LT" sz="4000" b="1" dirty="0" err="1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lt-LT" sz="4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lt-LT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lt-LT" sz="4000" b="1" dirty="0"/>
                  <a:t> savybes, kai:</a:t>
                </a:r>
              </a:p>
              <a:p>
                <a:pPr marL="0" indent="0">
                  <a:buNone/>
                </a:pPr>
                <a:r>
                  <a:rPr lang="lt-LT" sz="4000" b="1" dirty="0"/>
                  <a:t>a) a &gt; 0;         b) a &lt; 0.</a:t>
                </a:r>
              </a:p>
              <a:p>
                <a:endParaRPr lang="lt-LT" sz="4000" b="1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445" t="-3046" r="-265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5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meigtuka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meigtukas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eigtuk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77</TotalTime>
  <Words>99</Words>
  <Application>Microsoft Office PowerPoint</Application>
  <PresentationFormat>Demonstracija ekrane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5" baseType="lpstr">
      <vt:lpstr>Smeigtukas</vt:lpstr>
      <vt:lpstr>Microsoft Word Document</vt:lpstr>
      <vt:lpstr>Kvadratinė funkcija</vt:lpstr>
      <vt:lpstr>Pamokos uždaviniai:</vt:lpstr>
      <vt:lpstr>PowerPoint pristatymas</vt:lpstr>
      <vt:lpstr>PowerPoint pristatymas</vt:lpstr>
      <vt:lpstr>PowerPoint pristatymas</vt:lpstr>
      <vt:lpstr>PowerPoint pristatymas</vt:lpstr>
      <vt:lpstr>Pakartokime:</vt:lpstr>
      <vt:lpstr>PowerPoint pristatymas</vt:lpstr>
      <vt:lpstr>PowerPoint pristatymas</vt:lpstr>
      <vt:lpstr>PowerPoint pristatymas</vt:lpstr>
      <vt:lpstr>PowerPoint pristatymas</vt:lpstr>
      <vt:lpstr>Užduotys darbui grupėse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Kvadratinė funkcija</dc:title>
  <dc:creator>Mokytojas</dc:creator>
  <cp:lastModifiedBy>Mokytojas</cp:lastModifiedBy>
  <cp:revision>16</cp:revision>
  <dcterms:created xsi:type="dcterms:W3CDTF">2016-12-16T07:05:32Z</dcterms:created>
  <dcterms:modified xsi:type="dcterms:W3CDTF">2017-01-19T07:11:05Z</dcterms:modified>
</cp:coreProperties>
</file>