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2" autoAdjust="0"/>
    <p:restoredTop sz="94660"/>
  </p:normalViewPr>
  <p:slideViewPr>
    <p:cSldViewPr>
      <p:cViewPr>
        <p:scale>
          <a:sx n="81" d="100"/>
          <a:sy n="81" d="100"/>
        </p:scale>
        <p:origin x="-8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8B9D-9A8D-4157-840B-0564CE7D26D4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D924-8B53-486B-9EA8-F846A29AE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D3C2-F39D-4FED-AF54-9631A4B24FFC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322C-C539-4F26-A512-40877B9DF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DB02-0F62-49C2-A8CC-9137CC25E56B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72F0-4C4B-4840-B21F-B20743934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79FD-C5F2-4AB5-8959-A01ED9BE5049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497A-273D-4007-ABC3-3D9FFFFE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75CA-2872-4147-A422-ADDEE1055A6F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DB78-0791-40D5-8D05-2562E970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EDF9-B626-4E9C-A612-3B59F59274D8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297D-58A7-482C-9E2F-F05585913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BB7F-15F1-4C46-8377-C76657DE7687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41E5-79A5-4AFA-9857-BD02D91BE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B3EE-1DD0-4016-93CF-B25529B1A516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A77E-F54A-48EB-AAF9-3A7EB3B5F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A65A-D8DA-4FC0-B55E-DB1A8950E3C9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3CD4-1573-4205-9769-8C6E19BD3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4689-8267-4F3B-9F7E-DDE9AC53E9EA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A058-0DA0-49DE-8107-EBCB0A561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8C1F-9578-4ED9-9DBE-83A8C93F41DE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DE01-A2E8-48AE-AE3E-3AD384A33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D1677-8640-4D9F-8CED-F78FDE9CD515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51159A-3972-4993-A48E-4AA006D1C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360036"/>
            </a:gs>
            <a:gs pos="87000">
              <a:srgbClr val="7030A0">
                <a:alpha val="87000"/>
              </a:srgbClr>
            </a:gs>
            <a:gs pos="100000">
              <a:schemeClr val="accent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2403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Antroji matematikos moksleivių </a:t>
            </a:r>
            <a:r>
              <a:rPr lang="lt-LT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konferencija</a:t>
            </a:r>
            <a:r>
              <a:rPr lang="lt-LT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t-LT" sz="4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sz="49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Matematikos taikymai“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4581525"/>
            <a:ext cx="6400800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lt-L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lt-L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lt-L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t-L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laip</a:t>
            </a:r>
            <a:r>
              <a:rPr lang="lt-L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ė</a:t>
            </a:r>
            <a:r>
              <a:rPr lang="ru-RU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 tai dar ne viskas...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6851104" cy="4061048"/>
          </a:xfrm>
          <a:solidFill>
            <a:schemeClr val="bg1">
              <a:alpha val="39000"/>
            </a:schemeClr>
          </a:solidFill>
          <a:ln/>
          <a:effectLst>
            <a:softEdge rad="177800"/>
          </a:effectLst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Atskaitymai: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į SODRA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31%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2500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* 31% / 100 %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3275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į atostogų fondą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11%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lt-L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3275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* 11% / 100 % = 360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Išlaidos darbo atlyginimui: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3275 </a:t>
            </a:r>
            <a:r>
              <a:rPr lang="lt-L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+ 360 </a:t>
            </a:r>
            <a:r>
              <a:rPr lang="lt-L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3635 </a:t>
            </a:r>
            <a:r>
              <a:rPr lang="lt-L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41" y="2712789"/>
            <a:ext cx="8579297" cy="2952329"/>
          </a:xfrm>
          <a:solidFill>
            <a:schemeClr val="bg1">
              <a:alpha val="28000"/>
            </a:schemeClr>
          </a:solidFill>
          <a:ln/>
          <a:effectLst>
            <a:softEdge rad="101600"/>
          </a:effectLst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lt-L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Bendrieji kaštai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endParaRPr lang="lt-LT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 3635 + 398 + 0,2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* 30000 = 10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lt-LT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(30000 – </a:t>
            </a:r>
            <a:r>
              <a:rPr lang="lt-L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produkcijos kiekis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1000 </a:t>
            </a:r>
            <a:r>
              <a:rPr lang="lt-L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bandelių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* 30 </a:t>
            </a:r>
            <a:r>
              <a:rPr lang="lt-L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dienų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30000)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Arial" charset="0"/>
              <a:buNone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1400" y="563563"/>
            <a:ext cx="1485900" cy="685800"/>
          </a:xfrm>
          <a:prstGeom prst="rect">
            <a:avLst/>
          </a:prstGeom>
          <a:solidFill>
            <a:srgbClr val="36003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000" b="1" kern="0" dirty="0">
                <a:solidFill>
                  <a:srgbClr val="FFFFFF"/>
                </a:solidFill>
                <a:latin typeface="Book Antiqua" pitchFamily="18" charset="0"/>
              </a:rPr>
              <a:t>Bendrieji kaštai</a:t>
            </a:r>
            <a:endParaRPr lang="en-US" sz="2000" b="1" kern="0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650" y="1563688"/>
            <a:ext cx="1600200" cy="669925"/>
          </a:xfrm>
          <a:prstGeom prst="rect">
            <a:avLst/>
          </a:prstGeom>
          <a:solidFill>
            <a:srgbClr val="36003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i="1" kern="0" dirty="0">
                <a:solidFill>
                  <a:srgbClr val="FFFFFF"/>
                </a:solidFill>
                <a:latin typeface="Book Antiqua" pitchFamily="18" charset="0"/>
              </a:rPr>
              <a:t>Darbo atlyginimas</a:t>
            </a:r>
            <a:endParaRPr lang="en-US" b="1" i="1" kern="0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57488" y="1563688"/>
            <a:ext cx="1647825" cy="579437"/>
          </a:xfrm>
          <a:prstGeom prst="rect">
            <a:avLst/>
          </a:prstGeom>
          <a:solidFill>
            <a:srgbClr val="36003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i="1" kern="0" dirty="0">
                <a:solidFill>
                  <a:srgbClr val="FFFFFF"/>
                </a:solidFill>
                <a:latin typeface="Book Antiqua" pitchFamily="18" charset="0"/>
              </a:rPr>
              <a:t>Amortizacija</a:t>
            </a:r>
            <a:endParaRPr lang="en-US" b="1" i="1" kern="0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76800" y="1563688"/>
            <a:ext cx="1927225" cy="914400"/>
          </a:xfrm>
          <a:prstGeom prst="rect">
            <a:avLst/>
          </a:prstGeom>
          <a:solidFill>
            <a:srgbClr val="36003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i="1" kern="0" dirty="0">
                <a:solidFill>
                  <a:srgbClr val="FFFFFF"/>
                </a:solidFill>
                <a:latin typeface="Book Antiqua" pitchFamily="18" charset="0"/>
              </a:rPr>
              <a:t> Medžiagų ir žaliavų kaštai</a:t>
            </a:r>
            <a:endParaRPr lang="en-US" b="1" i="1" kern="0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15200" y="1587500"/>
            <a:ext cx="1524000" cy="625475"/>
          </a:xfrm>
          <a:prstGeom prst="rect">
            <a:avLst/>
          </a:prstGeom>
          <a:solidFill>
            <a:srgbClr val="36003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i="1" kern="0" dirty="0">
                <a:solidFill>
                  <a:srgbClr val="FFFFFF"/>
                </a:solidFill>
                <a:latin typeface="Book Antiqua" pitchFamily="18" charset="0"/>
              </a:rPr>
              <a:t>Produkcijos kiekis</a:t>
            </a:r>
            <a:endParaRPr lang="en-US" b="1" i="1" kern="0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5083175" y="552450"/>
            <a:ext cx="620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=</a:t>
            </a:r>
            <a:endParaRPr lang="ru-RU" sz="4000" b="1">
              <a:latin typeface="Calibri" pitchFamily="34" charset="0"/>
            </a:endParaRPr>
          </a:p>
        </p:txBody>
      </p:sp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1362075"/>
            <a:ext cx="8651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2339975" y="1557338"/>
            <a:ext cx="417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+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2356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398588"/>
            <a:ext cx="78105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6856413" y="1590675"/>
            <a:ext cx="511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*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327818" y="5240827"/>
            <a:ext cx="2201863" cy="906462"/>
          </a:xfrm>
          <a:prstGeom prst="rect">
            <a:avLst/>
          </a:prstGeom>
          <a:solidFill>
            <a:srgbClr val="3600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dirty="0" err="1">
                <a:solidFill>
                  <a:srgbClr val="FFFFFF"/>
                </a:solidFill>
                <a:latin typeface="Book Antiqua" pitchFamily="18" charset="0"/>
              </a:rPr>
              <a:t>Savikaina</a:t>
            </a:r>
            <a:endParaRPr lang="en-US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3097213" y="4814888"/>
            <a:ext cx="2057400" cy="685800"/>
          </a:xfrm>
          <a:prstGeom prst="rect">
            <a:avLst/>
          </a:prstGeom>
          <a:solidFill>
            <a:srgbClr val="3600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lt-LT" b="1" dirty="0">
                <a:solidFill>
                  <a:srgbClr val="FFFFFF"/>
                </a:solidFill>
              </a:rPr>
              <a:t>Bendrieji kaštai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3025775" y="5662125"/>
            <a:ext cx="2133600" cy="633900"/>
          </a:xfrm>
          <a:prstGeom prst="rect">
            <a:avLst/>
          </a:prstGeom>
          <a:solidFill>
            <a:srgbClr val="3600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0" hangingPunct="0"/>
            <a:r>
              <a:rPr lang="lt-LT" b="1" dirty="0">
                <a:solidFill>
                  <a:srgbClr val="FFFFFF"/>
                </a:solidFill>
              </a:rPr>
              <a:t>Produkcijos kiekis</a:t>
            </a:r>
            <a:endParaRPr lang="en-US" b="1" dirty="0">
              <a:solidFill>
                <a:srgbClr val="FFFFFF"/>
              </a:solidFill>
            </a:endParaRPr>
          </a:p>
          <a:p>
            <a:pPr algn="ctr" eaLnBrk="0" hangingPunct="0"/>
            <a:endParaRPr lang="en-US" sz="1500" b="1" i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5508625" y="5084763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b="1" i="1">
              <a:latin typeface="Book Antiqua" pitchFamily="18" charset="0"/>
            </a:endParaRPr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5508625" y="5157788"/>
            <a:ext cx="28194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000" b="1" i="1">
                <a:latin typeface="Book Antiqua" pitchFamily="18" charset="0"/>
              </a:rPr>
              <a:t>10</a:t>
            </a:r>
            <a:r>
              <a:rPr lang="en-US" sz="2000" b="1" i="1">
                <a:latin typeface="Book Antiqua" pitchFamily="18" charset="0"/>
              </a:rPr>
              <a:t>333  </a:t>
            </a:r>
            <a:endParaRPr lang="ru-RU" sz="2000" b="1" i="1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000" b="1" i="1">
                <a:latin typeface="Book Antiqua" pitchFamily="18" charset="0"/>
              </a:rPr>
              <a:t>30000       </a:t>
            </a:r>
            <a:r>
              <a:rPr lang="ru-RU" sz="4000" b="1" i="1" u="sng" baseline="30000">
                <a:latin typeface="Book Antiqua" pitchFamily="18" charset="0"/>
              </a:rPr>
              <a:t>0,3</a:t>
            </a:r>
            <a:r>
              <a:rPr lang="en-US" sz="4000" b="1" i="1" u="sng" baseline="30000">
                <a:latin typeface="Book Antiqua" pitchFamily="18" charset="0"/>
              </a:rPr>
              <a:t>4</a:t>
            </a:r>
            <a:r>
              <a:rPr lang="ru-RU" sz="4000" b="1" i="1" u="sng" baseline="30000">
                <a:latin typeface="Book Antiqua" pitchFamily="18" charset="0"/>
              </a:rPr>
              <a:t> </a:t>
            </a:r>
            <a:r>
              <a:rPr lang="en-US" sz="4000" b="1" i="1" u="sng" baseline="30000">
                <a:latin typeface="Book Antiqua" pitchFamily="18" charset="0"/>
              </a:rPr>
              <a:t>lt.</a:t>
            </a:r>
            <a:r>
              <a:rPr lang="ru-RU" sz="2000" b="1" i="1">
                <a:latin typeface="Book Antiqua" pitchFamily="18" charset="0"/>
              </a:rPr>
              <a:t>  </a:t>
            </a:r>
            <a:endParaRPr lang="en-US" sz="2000" b="1" i="1">
              <a:latin typeface="Book Antiqua" pitchFamily="18" charset="0"/>
            </a:endParaRPr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>
            <a:off x="5580063" y="55895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74" name="Line 16"/>
          <p:cNvSpPr>
            <a:spLocks noChangeShapeType="1"/>
          </p:cNvSpPr>
          <p:nvPr/>
        </p:nvSpPr>
        <p:spPr bwMode="auto">
          <a:xfrm>
            <a:off x="2987675" y="5589588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357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5084763"/>
            <a:ext cx="8651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5084763"/>
            <a:ext cx="8651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5092700"/>
            <a:ext cx="8651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>
            <a:normAutofit/>
          </a:bodyPr>
          <a:lstStyle/>
          <a:p>
            <a:r>
              <a:rPr lang="lt-LT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Mūsų produkcijos savikaina -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ct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104456" cy="1224136"/>
          </a:xfrm>
          <a:solidFill>
            <a:schemeClr val="bg1">
              <a:alpha val="32000"/>
            </a:schemeClr>
          </a:solidFill>
          <a:ln/>
          <a:effectLst>
            <a:softEdge rad="63500"/>
          </a:effectLst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Taigi nustatėme vienos bandelės kainą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889250"/>
            <a:ext cx="4752975" cy="35639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88913"/>
            <a:ext cx="4546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Išlaidų kalkuliacija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331913" y="908050"/>
          <a:ext cx="6538912" cy="584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Лист" r:id="rId3" imgW="5981633" imgH="5343457" progId="Excel.Sheet.8">
                  <p:embed/>
                </p:oleObj>
              </mc:Choice>
              <mc:Fallback>
                <p:oleObj name="Лист" r:id="rId3" imgW="5981633" imgH="5343457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908050"/>
                        <a:ext cx="6538912" cy="584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Mokeščiai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060848"/>
            <a:ext cx="6131024" cy="2548880"/>
          </a:xfrm>
          <a:solidFill>
            <a:schemeClr val="bg1">
              <a:alpha val="35000"/>
            </a:schemeClr>
          </a:solidFill>
          <a:ln/>
          <a:effectLst>
            <a:softEdge rad="101600"/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Pelno mokestis (13%) -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452,4 Lt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Kelių mokestis (0.5%)-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17,4 Lt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Iš viso per mėnesį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469,8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Iš viso per metus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5637,6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442" y="404665"/>
            <a:ext cx="8229600" cy="3672408"/>
          </a:xfrm>
          <a:solidFill>
            <a:schemeClr val="bg1">
              <a:alpha val="31000"/>
            </a:schemeClr>
          </a:solidFill>
          <a:ln/>
          <a:effectLst>
            <a:softEdge rad="152400"/>
          </a:effectLst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Įrangos kaina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krosnis ir duonminkis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)- 9000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Likvi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dacijos kaina -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9000</a:t>
            </a:r>
            <a:r>
              <a:rPr lang="lt-L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lt-L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=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8900 </a:t>
            </a:r>
            <a:r>
              <a:rPr lang="lt-L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įrangos kaina su likvidacijos kaina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Amortizacijos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laikotarpis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(60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mėnesių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994025"/>
            <a:ext cx="3584575" cy="353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Mėnesinė 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įrangos amortizacijos kaina: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512887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= 8900 :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lt-L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mėn.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148 </a:t>
            </a:r>
            <a:r>
              <a:rPr lang="lt-L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284538"/>
            <a:ext cx="4421187" cy="3092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188840"/>
          </a:xfrm>
          <a:solidFill>
            <a:schemeClr val="bg1">
              <a:alpha val="43000"/>
            </a:schemeClr>
          </a:solidFill>
          <a:ln/>
          <a:effectLst>
            <a:softEdge rad="203200"/>
          </a:effectLst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Nematerialinės lėšos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(leidimai) -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3000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Amortizacijos laikotarpis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metai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lt-LT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nemat. lėš.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3000 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12 = 250 </a:t>
            </a:r>
            <a:r>
              <a:rPr lang="lt-LT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 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mėn.</a:t>
            </a:r>
            <a:endParaRPr lang="ru-RU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sz="36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7067128" cy="1756791"/>
          </a:xfrm>
          <a:solidFill>
            <a:schemeClr val="bg1">
              <a:alpha val="19000"/>
            </a:schemeClr>
          </a:solidFill>
          <a:ln/>
          <a:effectLst>
            <a:softEdge rad="279400"/>
          </a:effectLst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Amortizacija: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148 + 250 = 398 Lt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Banko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kreditas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323850" y="1484313"/>
          <a:ext cx="8382000" cy="4937856"/>
        </p:xfrm>
        <a:graphic>
          <a:graphicData uri="http://schemas.openxmlformats.org/drawingml/2006/table">
            <a:tbl>
              <a:tblPr/>
              <a:tblGrid>
                <a:gridCol w="6781800"/>
                <a:gridCol w="1600200"/>
              </a:tblGrid>
              <a:tr h="822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Įstatinis kapitalas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</a:tr>
              <a:tr h="822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Pagrindinės lėšos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įranga)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9 00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</a:tr>
              <a:tr h="822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Nematerialinės lėšos (registracija ir leidimai)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3 00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</a:tr>
              <a:tr h="822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Žaliava pirmajai darbo savaitei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1 00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</a:tr>
              <a:tr h="822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Kitos išlaidos (reklama, telefonas)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2 00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</a:tr>
              <a:tr h="8229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lt-L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Iš viso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25 00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lt-L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861048"/>
            <a:ext cx="7772400" cy="2550145"/>
          </a:xfrm>
          <a:solidFill>
            <a:schemeClr val="bg1">
              <a:alpha val="85000"/>
            </a:schemeClr>
          </a:solidFill>
          <a:ln/>
          <a:effectLst>
            <a:softEdge rad="241300"/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6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Matematika ir </a:t>
            </a:r>
            <a:r>
              <a:rPr lang="lt-LT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verslas</a:t>
            </a:r>
            <a:br>
              <a:rPr lang="lt-LT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t-LT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“Žaliakalnio” gimnazija</a:t>
            </a:r>
            <a:br>
              <a:rPr lang="lt-LT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t-LT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IV b klasė</a:t>
            </a:r>
            <a:br>
              <a:rPr lang="lt-LT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t-LT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Erika Bondareva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3"/>
          </a:xfrm>
          <a:solidFill>
            <a:schemeClr val="bg1">
              <a:alpha val="35000"/>
            </a:schemeClr>
          </a:solidFill>
          <a:ln/>
          <a:effectLst>
            <a:softEdge rad="203200"/>
          </a:effectLst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Bankas suteikia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ilgalaik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į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kredit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ą su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8 %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metinių palūkanų.</a:t>
            </a:r>
          </a:p>
          <a:p>
            <a:pPr marL="0" indent="0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etinės palūkanos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charset="0"/>
              <a:buNone/>
            </a:pPr>
            <a:r>
              <a:rPr lang="ru-RU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25 000 * 0.08 = </a:t>
            </a:r>
            <a: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2 000 </a:t>
            </a:r>
            <a:r>
              <a:rPr lang="lt-LT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sz="54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Per mėnesį: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2 000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12 =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167 </a:t>
            </a: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  <a:solidFill>
            <a:schemeClr val="bg1">
              <a:alpha val="37000"/>
            </a:schemeClr>
          </a:solidFill>
          <a:ln/>
          <a:effectLst>
            <a:softEdge rad="203200"/>
          </a:effectLst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Metinės pajamos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kaina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*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kiekis per mėnesį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 12 = 0.45 * 30 000 * 12 =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162 000 </a:t>
            </a: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Lt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 typeface="Arial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 = (162 000 – 120 396)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120 396 = 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 typeface="Arial" charset="0"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41 604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120 396 *100% =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35%</a:t>
            </a:r>
          </a:p>
          <a:p>
            <a:pPr marL="0" indent="0" algn="ctr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entabilumas - 35 %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ir tada projektas</a:t>
            </a:r>
          </a:p>
          <a:p>
            <a:pPr marL="0" indent="0" algn="ctr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atsipirktų po:</a:t>
            </a:r>
          </a:p>
          <a:p>
            <a:pPr marL="0" indent="0" algn="ctr">
              <a:buFont typeface="Arial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36% * 12 = 33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mėn.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metų ir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9 </a:t>
            </a: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mėn.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Atsiskaitymo kalkuliacija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499176" cy="3312368"/>
          </a:xfrm>
          <a:solidFill>
            <a:schemeClr val="bg1">
              <a:alpha val="37000"/>
            </a:schemeClr>
          </a:solidFill>
          <a:ln/>
          <a:effectLst>
            <a:softEdge rad="101600"/>
          </a:effectLst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Vienos bandel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ės gamybai reikia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 – tai kintamosios išlaidos (žaliava ir elektroenergija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ctr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Bandelės pardavimo kaina – 0.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Lt.</a:t>
            </a:r>
          </a:p>
          <a:p>
            <a:pPr marL="0" indent="0" algn="ctr"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Antkainis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ant pastovių išlaidų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0.45 – 0.2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bg1">
              <a:alpha val="40000"/>
            </a:schemeClr>
          </a:solidFill>
          <a:ln/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Apskaičiuokime minimalų bandelių kiekį, kuris būtinas vienos dienos pastovių kaštų padengimui: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lt-LT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Qmin =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pastovieji kaštai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bandelės antkainis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dienų kiekis</a:t>
            </a:r>
          </a:p>
          <a:p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Pastovieji kaštai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 3 635 (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darbo atlyginimas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398 (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amortizacija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= 4 033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Qmin = 4 033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(0.2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* 30 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dienų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= 5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lt-LT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vnt.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484984"/>
          </a:xfrm>
          <a:solidFill>
            <a:schemeClr val="bg1">
              <a:alpha val="25000"/>
            </a:schemeClr>
          </a:solidFill>
          <a:ln/>
          <a:effectLst>
            <a:softEdge rad="152400"/>
          </a:effectLst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Kad padengti visas išlaidas mums reikia mažiausiai parduoti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560 </a:t>
            </a: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bandeles per dieną. Tada mūsų gamyba bus nenuostolinga. </a:t>
            </a:r>
          </a:p>
          <a:p>
            <a:pPr marL="0" indent="0" algn="ctr"/>
            <a:endParaRPr lang="lt-LT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Tarkime, kad mes gaminame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bandelių per dieną.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750" y="234950"/>
            <a:ext cx="8135938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Gamybos apsimokėjimo grafikas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478631" y="2818606"/>
            <a:ext cx="1481138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Kaštai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713" y="4652963"/>
            <a:ext cx="1728787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Nuostolių zona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8569" y="3788879"/>
            <a:ext cx="1296144" cy="369332"/>
          </a:xfrm>
          <a:prstGeom prst="rect">
            <a:avLst/>
          </a:prstGeom>
          <a:solidFill>
            <a:schemeClr val="bg1"/>
          </a:solidFill>
          <a:effectLst>
            <a:softEdge rad="1143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Pelno zona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199394">
            <a:off x="3816350" y="4733925"/>
            <a:ext cx="2087563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Bendros pajamos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9850" y="4283075"/>
            <a:ext cx="2255838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Pastovieji kaštai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038" y="3776663"/>
            <a:ext cx="1800225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Bendrieji kaštai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00" y="6389688"/>
            <a:ext cx="233045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Kiekis (vnt.)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725" y="1755775"/>
            <a:ext cx="360045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Nenuostolingumo taškas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2149" name="Rectangle 5"/>
          <p:cNvSpPr>
            <a:spLocks noChangeArrowheads="1"/>
          </p:cNvSpPr>
          <p:nvPr/>
        </p:nvSpPr>
        <p:spPr bwMode="auto">
          <a:xfrm>
            <a:off x="4284663" y="321310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r>
              <a:rPr lang="en-US" sz="2400">
                <a:latin typeface="Calibri" pitchFamily="34" charset="0"/>
              </a:rPr>
              <a:t>560;4033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Finansavimo šaltiniai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68" name="Group 32"/>
          <p:cNvGraphicFramePr>
            <a:graphicFrameLocks noGrp="1"/>
          </p:cNvGraphicFramePr>
          <p:nvPr/>
        </p:nvGraphicFramePr>
        <p:xfrm>
          <a:off x="323850" y="1557338"/>
          <a:ext cx="8610600" cy="5384356"/>
        </p:xfrm>
        <a:graphic>
          <a:graphicData uri="http://schemas.openxmlformats.org/drawingml/2006/table">
            <a:tbl>
              <a:tblPr/>
              <a:tblGrid>
                <a:gridCol w="5486400"/>
                <a:gridCol w="3124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lt-L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Gamybiniai- ekonominiai rodikliai planuojamam laikotarpiui 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lt-L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Suma (litais)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lt-L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Produkcijos kiekis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990 000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(30 000 *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lt-L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Realizacijos pajamos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445 500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(990 000 *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0.45)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lt-L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Gamybos bendrieji kaštai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(10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 * 33)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</a:t>
                      </a:r>
                      <a:r>
                        <a:rPr kumimoji="0" lang="lt-L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Planuojamas pelnas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114 411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(445 500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331 089)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lt-L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Tame tarpe Pelnas nuo kredito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108 900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(114 411 – 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5 511(% ))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lt-L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Tame tarpe Atskaičius kitus kaštus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105 900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(10 890 – 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3 000)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707088" cy="2260848"/>
          </a:xfrm>
          <a:solidFill>
            <a:schemeClr val="bg1">
              <a:alpha val="39000"/>
            </a:schemeClr>
          </a:solidFill>
          <a:ln/>
          <a:effectLst>
            <a:softEdge rad="17780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lt-LT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lt-LT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mėnesius (kredito išmokėjimo periodas) mes turėsime mėnesinį pelną </a:t>
            </a:r>
            <a:endParaRPr lang="en-US" sz="37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167</a:t>
            </a:r>
            <a:r>
              <a:rPr lang="lt-LT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Lt </a:t>
            </a:r>
            <a:r>
              <a:rPr lang="ru-RU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en-US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511</a:t>
            </a:r>
            <a:r>
              <a:rPr lang="ru-RU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ru-RU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33 </a:t>
            </a:r>
            <a:r>
              <a:rPr lang="lt-LT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mėn</a:t>
            </a:r>
            <a:r>
              <a:rPr lang="ru-RU" sz="3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marL="0" indent="0">
              <a:lnSpc>
                <a:spcPct val="90000"/>
              </a:lnSpc>
            </a:pPr>
            <a:endParaRPr lang="lt-LT" sz="30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39000"/>
            </a:schemeClr>
          </a:solidFill>
          <a:ln/>
          <a:effectLst>
            <a:softEdge rad="215900"/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Ačiū už dėmesį</a:t>
            </a:r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556792"/>
            <a:ext cx="6391632" cy="3312368"/>
          </a:xfrm>
          <a:solidFill>
            <a:schemeClr val="bg1">
              <a:alpha val="64000"/>
            </a:schemeClr>
          </a:solidFill>
          <a:ln/>
          <a:effectLst>
            <a:softEdge rad="22860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Žaliakalnio kepykla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402832" cy="778098"/>
          </a:xfrm>
          <a:solidFill>
            <a:schemeClr val="bg1">
              <a:alpha val="51000"/>
            </a:schemeClr>
          </a:solidFill>
          <a:ln/>
          <a:effectLst>
            <a:softEdge rad="152400"/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Pasvajokime...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252736"/>
          </a:xfrm>
          <a:solidFill>
            <a:schemeClr val="bg1">
              <a:alpha val="41000"/>
            </a:schemeClr>
          </a:solidFill>
          <a:ln/>
          <a:effectLst>
            <a:softEdge rad="177800"/>
          </a:effectLst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Mūsų kepykloje būtų daug įvairių bandelių, bet tarkime, kad pirmiausia iš visų būtų „Pynutė“...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065463"/>
            <a:ext cx="4464050" cy="33480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lt-L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lt-L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andelių „Pynutė“</a:t>
            </a:r>
            <a:br>
              <a:rPr lang="lt-L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t-L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bendra kaina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250825" y="1412875"/>
          <a:ext cx="8686800" cy="5304282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  <a:gridCol w="2171700"/>
                <a:gridCol w="2171700"/>
              </a:tblGrid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Produktai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Kiekis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Kaina (Lt/kg)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Kaina už 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</a:t>
                      </a:r>
                      <a:r>
                        <a:rPr kumimoji="1" 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vnt.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Miltai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29,2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+ 20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63,96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Cukrus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7,68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Margarinas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15,04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Kiaušiniai 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vnt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.-40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2,84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+ 0,96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 (tepimui)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Pienas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litrų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 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Druska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Mielės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Razinos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3,75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Baltymai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Vanilinis cukrus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Riešutai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1,64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3,25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5,33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Cukrinė pudra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4,48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3,20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14,34 </a:t>
                      </a:r>
                      <a:r>
                        <a:rPr kumimoji="1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  <a:tr h="3634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Bendra kaina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179,95 </a:t>
                      </a:r>
                      <a:r>
                        <a:rPr kumimoji="1" 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4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Vienos bandelės kaina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828800"/>
          </a:xfrm>
          <a:solidFill>
            <a:schemeClr val="bg1">
              <a:alpha val="34000"/>
            </a:schemeClr>
          </a:solidFill>
          <a:ln/>
          <a:effectLst>
            <a:softEdge rad="165100"/>
          </a:effectLst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179,95/1000=17,995 </a:t>
            </a:r>
            <a:r>
              <a:rPr lang="lt-L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centų </a:t>
            </a:r>
            <a:br>
              <a:rPr lang="lt-L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t-L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(reikia išleisti produktams, kad iškepti vieną bandelę)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2100" y="3500438"/>
            <a:ext cx="3776663" cy="27225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933825"/>
            <a:ext cx="3743325" cy="2554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210425" cy="1301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Elektroenergijos išlaidų apskaičiavimas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992888" cy="3312368"/>
          </a:xfrm>
          <a:solidFill>
            <a:schemeClr val="bg1">
              <a:alpha val="25000"/>
            </a:schemeClr>
          </a:solidFill>
          <a:ln/>
          <a:effectLst>
            <a:softEdge rad="152400"/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400" b="1" u="sng" dirty="0" smtClean="0">
                <a:solidFill>
                  <a:prstClr val="black"/>
                </a:solidFill>
                <a:latin typeface="Times New Roman" pitchFamily="18" charset="0"/>
              </a:rPr>
              <a:t>Krosnies naudojama elektroenergija: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1 </a:t>
            </a:r>
            <a:r>
              <a:rPr lang="lt-LT" sz="2400" dirty="0" smtClean="0">
                <a:solidFill>
                  <a:prstClr val="black"/>
                </a:solidFill>
                <a:latin typeface="Times New Roman" pitchFamily="18" charset="0"/>
              </a:rPr>
              <a:t>kW elektroenergijos gamykloje – 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0,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364 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Lt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400" dirty="0" smtClean="0">
                <a:solidFill>
                  <a:prstClr val="black"/>
                </a:solidFill>
                <a:latin typeface="Times New Roman" pitchFamily="18" charset="0"/>
              </a:rPr>
              <a:t>Naudojamas stiprumas 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–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18 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kW/val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400" dirty="0" smtClean="0">
                <a:solidFill>
                  <a:prstClr val="black"/>
                </a:solidFill>
                <a:latin typeface="Times New Roman" pitchFamily="18" charset="0"/>
              </a:rPr>
              <a:t>Elektroenergijos kaina per valandą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= 18*0,364=6,4 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Lt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400" dirty="0" smtClean="0">
                <a:solidFill>
                  <a:prstClr val="black"/>
                </a:solidFill>
                <a:latin typeface="Times New Roman" pitchFamily="18" charset="0"/>
              </a:rPr>
              <a:t>Per valandą kepama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250 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bandelių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400" dirty="0" smtClean="0">
                <a:solidFill>
                  <a:prstClr val="black"/>
                </a:solidFill>
                <a:latin typeface="Times New Roman" pitchFamily="18" charset="0"/>
              </a:rPr>
              <a:t>Elektroenergijos išlaidos vienai bandelei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= 6,48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 Lt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/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250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 vnt.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0,03 </a:t>
            </a:r>
            <a:r>
              <a:rPr lang="lt-LT" sz="2400" b="1" dirty="0" smtClean="0">
                <a:solidFill>
                  <a:prstClr val="black"/>
                </a:solidFill>
                <a:latin typeface="Times New Roman" pitchFamily="18" charset="0"/>
              </a:rPr>
              <a:t>ct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1972816"/>
          </a:xfrm>
          <a:solidFill>
            <a:schemeClr val="bg1">
              <a:alpha val="43000"/>
            </a:schemeClr>
          </a:solidFill>
          <a:ln/>
          <a:effectLst>
            <a:softEdge rad="203200"/>
          </a:effectLst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lt-LT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Dabar vienos bandelės kaina – </a:t>
            </a:r>
            <a:br>
              <a:rPr lang="lt-LT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t-LT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 + 0,03 = 0,21 Lt</a:t>
            </a:r>
            <a:endParaRPr lang="ru-RU" sz="66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Išlaidos darbo atlyginimui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6552728" cy="3744416"/>
          </a:xfrm>
          <a:solidFill>
            <a:schemeClr val="bg1">
              <a:alpha val="35000"/>
            </a:schemeClr>
          </a:solidFill>
          <a:ln/>
          <a:effectLst>
            <a:softEdge rad="152400"/>
          </a:effectLst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Kepykloje dirba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žmonės, su algomis: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omercinis direktorius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 Lt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lt-L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uhalteris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750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  <a:endPara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epėjas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750 Lt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lt-L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 viso: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2500 </a:t>
            </a:r>
            <a:r>
              <a:rPr lang="lt-L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(tiesiai į rankas)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889</Words>
  <Application>Microsoft Office PowerPoint</Application>
  <PresentationFormat>Экран (4:3)</PresentationFormat>
  <Paragraphs>190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Лист</vt:lpstr>
      <vt:lpstr>Antroji matematikos moksleivių konferencija „Matematikos taikymai“</vt:lpstr>
      <vt:lpstr>Matematika ir verslas “Žaliakalnio” gimnazija  IV b klasė Erika Bondareva</vt:lpstr>
      <vt:lpstr>Žaliakalnio kepykla</vt:lpstr>
      <vt:lpstr>Pasvajokime...</vt:lpstr>
      <vt:lpstr>1000 bandelių „Pynutė“ bendra kaina</vt:lpstr>
      <vt:lpstr>Vienos bandelės kaina</vt:lpstr>
      <vt:lpstr>Elektroenergijos išlaidų apskaičiavimas</vt:lpstr>
      <vt:lpstr>Презентация PowerPoint</vt:lpstr>
      <vt:lpstr>Išlaidos darbo atlyginimui</vt:lpstr>
      <vt:lpstr>Bet tai dar ne viskas...</vt:lpstr>
      <vt:lpstr>Презентация PowerPoint</vt:lpstr>
      <vt:lpstr>Mūsų produkcijos savikaina - 34 ct</vt:lpstr>
      <vt:lpstr>Išlaidų kalkuliacija</vt:lpstr>
      <vt:lpstr>Mokeščiai</vt:lpstr>
      <vt:lpstr>Презентация PowerPoint</vt:lpstr>
      <vt:lpstr>Mėnesinė  įrangos amortizacijos kaina:</vt:lpstr>
      <vt:lpstr>Презентация PowerPoint</vt:lpstr>
      <vt:lpstr>Презентация PowerPoint</vt:lpstr>
      <vt:lpstr>Banko kreditas:</vt:lpstr>
      <vt:lpstr>Презентация PowerPoint</vt:lpstr>
      <vt:lpstr>Презентация PowerPoint</vt:lpstr>
      <vt:lpstr>Atsiskaitymo kalkuliacija</vt:lpstr>
      <vt:lpstr>Презентация PowerPoint</vt:lpstr>
      <vt:lpstr>Презентация PowerPoint</vt:lpstr>
      <vt:lpstr>Презентация PowerPoint</vt:lpstr>
      <vt:lpstr>Finansavimo šaltiniai </vt:lpstr>
      <vt:lpstr>Презентация PowerPoint</vt:lpstr>
      <vt:lpstr>Ačiū už dėmesį!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Antroji matematikos moksleivių konferncija „Matematikos taikymai“</dc:title>
  <dc:creator>Эрика</dc:creator>
  <cp:lastModifiedBy>Эрика</cp:lastModifiedBy>
  <cp:revision>54</cp:revision>
  <dcterms:created xsi:type="dcterms:W3CDTF">2012-11-20T14:42:55Z</dcterms:created>
  <dcterms:modified xsi:type="dcterms:W3CDTF">2012-12-08T08:42:53Z</dcterms:modified>
</cp:coreProperties>
</file>