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9" r:id="rId3"/>
    <p:sldId id="260" r:id="rId4"/>
    <p:sldId id="261" r:id="rId5"/>
    <p:sldId id="263" r:id="rId6"/>
    <p:sldId id="264" r:id="rId7"/>
    <p:sldId id="262" r:id="rId8"/>
    <p:sldId id="268" r:id="rId9"/>
    <p:sldId id="266" r:id="rId10"/>
    <p:sldId id="270" r:id="rId11"/>
    <p:sldId id="269" r:id="rId12"/>
    <p:sldId id="271" r:id="rId13"/>
    <p:sldId id="272" r:id="rId14"/>
    <p:sldId id="273" r:id="rId15"/>
    <p:sldId id="276" r:id="rId16"/>
    <p:sldId id="277" r:id="rId17"/>
    <p:sldId id="274" r:id="rId18"/>
    <p:sldId id="293" r:id="rId19"/>
    <p:sldId id="284" r:id="rId20"/>
    <p:sldId id="279" r:id="rId21"/>
    <p:sldId id="280" r:id="rId22"/>
    <p:sldId id="282" r:id="rId23"/>
    <p:sldId id="288" r:id="rId24"/>
    <p:sldId id="286" r:id="rId25"/>
    <p:sldId id="289" r:id="rId26"/>
    <p:sldId id="290" r:id="rId27"/>
    <p:sldId id="275" r:id="rId28"/>
    <p:sldId id="291" r:id="rId29"/>
    <p:sldId id="28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1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1974"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F50F1-973B-4746-A118-47A4ED8B9260}" type="datetimeFigureOut">
              <a:rPr lang="en-US" smtClean="0"/>
              <a:pPr/>
              <a:t>10/29/2015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2BC347-3526-49B1-80C8-37ABCC72EDF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2BC347-3526-49B1-80C8-37ABCC72EDFD}"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9"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1"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9"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22D3C9F2-09DA-424C-A0B7-9917307F97A4}"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3C9F2-09DA-424C-A0B7-9917307F97A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1"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7"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3"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1"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3" y="3009903"/>
            <a:ext cx="457200" cy="441325"/>
          </a:xfrm>
        </p:spPr>
        <p:txBody>
          <a:bodyPr/>
          <a:lstStyle/>
          <a:p>
            <a:fld id="{22D3C9F2-09DA-424C-A0B7-9917307F97A4}"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3"/>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4"/>
            <a:ext cx="457200" cy="441325"/>
          </a:xfrm>
        </p:spPr>
        <p:txBody>
          <a:bodyPr/>
          <a:lstStyle/>
          <a:p>
            <a:fld id="{22D3C9F2-09DA-424C-A0B7-9917307F97A4}" type="slidenum">
              <a:rPr lang="en-US" smtClean="0"/>
              <a:pPr/>
              <a:t>‹#›</a:t>
            </a:fld>
            <a:endParaRPr lang="en-US"/>
          </a:p>
        </p:txBody>
      </p:sp>
      <p:sp>
        <p:nvSpPr>
          <p:cNvPr id="8" name="Content Placeholder 7"/>
          <p:cNvSpPr>
            <a:spLocks noGrp="1"/>
          </p:cNvSpPr>
          <p:nvPr>
            <p:ph sz="quarter" idx="1"/>
          </p:nvPr>
        </p:nvSpPr>
        <p:spPr>
          <a:xfrm>
            <a:off x="301753"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1"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9"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7"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1"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8" name="Straight Connector 7"/>
          <p:cNvSpPr>
            <a:spLocks noChangeShapeType="1"/>
          </p:cNvSpPr>
          <p:nvPr/>
        </p:nvSpPr>
        <p:spPr bwMode="auto">
          <a:xfrm>
            <a:off x="152401"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9"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22D3C9F2-09DA-424C-A0B7-9917307F97A4}"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3"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3" cy="365760"/>
          </a:xfrm>
        </p:spPr>
        <p:txBody>
          <a:bodyPr/>
          <a:lstStyle/>
          <a:p>
            <a:fld id="{AC444711-DECB-4B30-9097-5D9E8C2FA442}" type="datetimeFigureOut">
              <a:rPr lang="en-US" smtClean="0"/>
              <a:pPr/>
              <a:t>10/29/2015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3C9F2-09DA-424C-A0B7-9917307F97A4}" type="slidenum">
              <a:rPr lang="en-US" smtClean="0"/>
              <a:pPr/>
              <a:t>‹#›</a:t>
            </a:fld>
            <a:endParaRPr lang="en-US"/>
          </a:p>
        </p:txBody>
      </p:sp>
      <p:sp>
        <p:nvSpPr>
          <p:cNvPr id="8" name="Straight Connector 7"/>
          <p:cNvSpPr>
            <a:spLocks noChangeShapeType="1"/>
          </p:cNvSpPr>
          <p:nvPr/>
        </p:nvSpPr>
        <p:spPr bwMode="auto">
          <a:xfrm flipV="1">
            <a:off x="4563081"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3"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1"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4"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1"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1"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8"/>
            <a:ext cx="457200" cy="441325"/>
          </a:xfrm>
        </p:spPr>
        <p:txBody>
          <a:bodyPr/>
          <a:lstStyle>
            <a:lvl1pPr algn="ctr">
              <a:defRPr/>
            </a:lvl1pPr>
          </a:lstStyle>
          <a:p>
            <a:fld id="{22D3C9F2-09DA-424C-A0B7-9917307F97A4}"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2"/>
            <a:ext cx="457200" cy="441325"/>
          </a:xfrm>
        </p:spPr>
        <p:txBody>
          <a:bodyPr/>
          <a:lstStyle/>
          <a:p>
            <a:fld id="{22D3C9F2-09DA-424C-A0B7-9917307F97A4}" type="slidenum">
              <a:rPr lang="en-US" smtClean="0"/>
              <a:pPr/>
              <a:t>‹#›</a:t>
            </a:fld>
            <a:endParaRPr lang="en-US"/>
          </a:p>
        </p:txBody>
      </p:sp>
    </p:spTree>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1"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2D3C9F2-09DA-424C-A0B7-9917307F97A4}" type="slidenum">
              <a:rPr lang="en-US" smtClean="0"/>
              <a:pPr/>
              <a:t>‹#›</a:t>
            </a:fld>
            <a:endParaRPr lang="en-US"/>
          </a:p>
        </p:txBody>
      </p:sp>
    </p:spTree>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1"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2"/>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1"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1"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9"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22D3C9F2-09DA-424C-A0B7-9917307F97A4}" type="slidenum">
              <a:rPr lang="en-US" smtClean="0"/>
              <a:pPr/>
              <a:t>‹#›</a:t>
            </a:fld>
            <a:endParaRPr lang="en-US"/>
          </a:p>
        </p:txBody>
      </p:sp>
      <p:sp>
        <p:nvSpPr>
          <p:cNvPr id="21" name="Rectangle 20"/>
          <p:cNvSpPr>
            <a:spLocks noChangeArrowheads="1"/>
          </p:cNvSpPr>
          <p:nvPr/>
        </p:nvSpPr>
        <p:spPr bwMode="auto">
          <a:xfrm>
            <a:off x="149353"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AC444711-DECB-4B30-9097-5D9E8C2FA442}" type="datetimeFigureOut">
              <a:rPr lang="en-US" smtClean="0"/>
              <a:pPr/>
              <a:t>10/29/2015</a:t>
            </a:fld>
            <a:endParaRPr lang="en-US"/>
          </a:p>
        </p:txBody>
      </p:sp>
      <p:sp>
        <p:nvSpPr>
          <p:cNvPr id="6" name="Footer Placeholder 5"/>
          <p:cNvSpPr>
            <a:spLocks noGrp="1"/>
          </p:cNvSpPr>
          <p:nvPr>
            <p:ph type="ftr" sz="quarter" idx="11"/>
          </p:nvPr>
        </p:nvSpPr>
        <p:spPr>
          <a:xfrm>
            <a:off x="301753"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1"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1"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1"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9"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40"/>
            <a:ext cx="457200" cy="441325"/>
          </a:xfrm>
        </p:spPr>
        <p:txBody>
          <a:bodyPr/>
          <a:lstStyle/>
          <a:p>
            <a:fld id="{22D3C9F2-09DA-424C-A0B7-9917307F97A4}"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3"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1" y="6404984"/>
            <a:ext cx="3044953" cy="365760"/>
          </a:xfrm>
        </p:spPr>
        <p:txBody>
          <a:bodyPr/>
          <a:lstStyle/>
          <a:p>
            <a:fld id="{AC444711-DECB-4B30-9097-5D9E8C2FA442}" type="datetimeFigureOut">
              <a:rPr lang="en-US" smtClean="0"/>
              <a:pPr/>
              <a:t>10/29/2015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3"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3" cy="365760"/>
          </a:xfrm>
          <a:prstGeom prst="rect">
            <a:avLst/>
          </a:prstGeom>
        </p:spPr>
        <p:txBody>
          <a:bodyPr vert="horz"/>
          <a:lstStyle>
            <a:lvl1pPr algn="r" eaLnBrk="1" latinLnBrk="0" hangingPunct="1">
              <a:defRPr kumimoji="0" sz="1400">
                <a:solidFill>
                  <a:srgbClr val="FFFFFF"/>
                </a:solidFill>
              </a:defRPr>
            </a:lvl1pPr>
          </a:lstStyle>
          <a:p>
            <a:fld id="{AC444711-DECB-4B30-9097-5D9E8C2FA442}" type="datetimeFigureOut">
              <a:rPr lang="en-US" smtClean="0"/>
              <a:pPr/>
              <a:t>10/29/2015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1"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1"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2D3C9F2-09DA-424C-A0B7-9917307F97A4}" type="slidenum">
              <a:rPr lang="en-US" smtClean="0"/>
              <a:pPr/>
              <a:t>‹#›</a:t>
            </a:fld>
            <a:endParaRPr lang="en-US"/>
          </a:p>
        </p:txBody>
      </p:sp>
      <p:sp>
        <p:nvSpPr>
          <p:cNvPr id="22" name="Title Placeholder 21"/>
          <p:cNvSpPr>
            <a:spLocks noGrp="1"/>
          </p:cNvSpPr>
          <p:nvPr>
            <p:ph type="title"/>
          </p:nvPr>
        </p:nvSpPr>
        <p:spPr>
          <a:xfrm>
            <a:off x="301753"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3"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wipe dir="d"/>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zodynas.lt/terminu-zodynas/V/visiskas"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piza.pdf" TargetMode="External"/><Relationship Id="rId7" Type="http://schemas.openxmlformats.org/officeDocument/2006/relationships/hyperlink" Target="http://cp.c-ij.com/en/contents/CNT-0011916/index.html"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papermau.blogspot.com.br/search/label/diorama" TargetMode="External"/><Relationship Id="rId5" Type="http://schemas.openxmlformats.org/officeDocument/2006/relationships/hyperlink" Target="Tiltas.pdf" TargetMode="Externa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356100" y="4581525"/>
            <a:ext cx="3455988" cy="719138"/>
          </a:xfrm>
        </p:spPr>
        <p:txBody>
          <a:bodyPr>
            <a:normAutofit fontScale="92500" lnSpcReduction="10000"/>
          </a:bodyPr>
          <a:lstStyle/>
          <a:p>
            <a:pPr eaLnBrk="1" hangingPunct="1">
              <a:lnSpc>
                <a:spcPct val="80000"/>
              </a:lnSpc>
            </a:pPr>
            <a:r>
              <a:rPr lang="en-US" sz="1400" b="1" dirty="0" smtClean="0"/>
              <a:t>Irena </a:t>
            </a:r>
            <a:r>
              <a:rPr lang="en-US" sz="1400" b="1" dirty="0" err="1" smtClean="0"/>
              <a:t>Jur</a:t>
            </a:r>
            <a:r>
              <a:rPr lang="lt-LT" sz="1400" b="1" dirty="0" smtClean="0"/>
              <a:t>čienė</a:t>
            </a:r>
            <a:r>
              <a:rPr lang="lt-LT" sz="1400" i="1" dirty="0" smtClean="0"/>
              <a:t/>
            </a:r>
            <a:br>
              <a:rPr lang="lt-LT" sz="1400" i="1" dirty="0" smtClean="0"/>
            </a:br>
            <a:endParaRPr lang="lt-LT" sz="1400" i="1" dirty="0" smtClean="0"/>
          </a:p>
          <a:p>
            <a:pPr eaLnBrk="1" hangingPunct="1">
              <a:lnSpc>
                <a:spcPct val="80000"/>
              </a:lnSpc>
            </a:pPr>
            <a:r>
              <a:rPr lang="lt-LT" sz="1400" cap="none" dirty="0" smtClean="0">
                <a:latin typeface="Times New Roman" pitchFamily="18" charset="0"/>
                <a:cs typeface="Times New Roman" pitchFamily="18" charset="0"/>
              </a:rPr>
              <a:t>Klaipėdos „Vyturio“ pagrindinė mokykla</a:t>
            </a:r>
          </a:p>
        </p:txBody>
      </p:sp>
      <p:sp>
        <p:nvSpPr>
          <p:cNvPr id="3074" name="Rectangle 2"/>
          <p:cNvSpPr>
            <a:spLocks noGrp="1" noChangeArrowheads="1"/>
          </p:cNvSpPr>
          <p:nvPr>
            <p:ph type="ctrTitle"/>
          </p:nvPr>
        </p:nvSpPr>
        <p:spPr>
          <a:xfrm>
            <a:off x="228600" y="381002"/>
            <a:ext cx="8664575" cy="795337"/>
          </a:xfrm>
        </p:spPr>
        <p:txBody>
          <a:bodyPr/>
          <a:lstStyle/>
          <a:p>
            <a:pPr algn="ctr" eaLnBrk="1" hangingPunct="1"/>
            <a:r>
              <a:rPr lang="en-US" sz="4000" b="1" dirty="0" smtClean="0">
                <a:solidFill>
                  <a:schemeClr val="tx1"/>
                </a:solidFill>
                <a:effectLst>
                  <a:outerShdw blurRad="38100" dist="38100" dir="2700000" algn="tl">
                    <a:srgbClr val="000000">
                      <a:alpha val="43137"/>
                    </a:srgbClr>
                  </a:outerShdw>
                </a:effectLst>
              </a:rPr>
              <a:t>,,</a:t>
            </a:r>
            <a:r>
              <a:rPr lang="en-US" sz="4000" b="1" i="1" dirty="0" smtClean="0">
                <a:solidFill>
                  <a:schemeClr val="tx1"/>
                </a:solidFill>
                <a:effectLst>
                  <a:outerShdw blurRad="38100" dist="38100" dir="2700000" algn="tl">
                    <a:srgbClr val="000000">
                      <a:alpha val="43137"/>
                    </a:srgbClr>
                  </a:outerShdw>
                </a:effectLst>
              </a:rPr>
              <a:t>MANO</a:t>
            </a:r>
            <a:r>
              <a:rPr lang="en-US" sz="4000" b="1" dirty="0" smtClean="0">
                <a:solidFill>
                  <a:schemeClr val="tx1"/>
                </a:solidFill>
                <a:effectLst>
                  <a:outerShdw blurRad="38100" dist="38100" dir="2700000" algn="tl">
                    <a:srgbClr val="000000">
                      <a:alpha val="43137"/>
                    </a:srgbClr>
                  </a:outerShdw>
                </a:effectLst>
              </a:rPr>
              <a:t> </a:t>
            </a:r>
            <a:r>
              <a:rPr lang="en-US" sz="4000" b="1" i="1" dirty="0" smtClean="0">
                <a:solidFill>
                  <a:schemeClr val="tx1"/>
                </a:solidFill>
                <a:effectLst>
                  <a:outerShdw blurRad="38100" dist="38100" dir="2700000" algn="tl">
                    <a:srgbClr val="000000">
                      <a:alpha val="43137"/>
                    </a:srgbClr>
                  </a:outerShdw>
                </a:effectLst>
              </a:rPr>
              <a:t>NAMAS SU LANGAIS”</a:t>
            </a:r>
            <a:endParaRPr lang="lt-LT" sz="4000" b="1" i="1" dirty="0" smtClean="0">
              <a:solidFill>
                <a:schemeClr val="tx1"/>
              </a:solidFill>
              <a:effectLst>
                <a:outerShdw blurRad="38100" dist="38100" dir="2700000" algn="tl">
                  <a:srgbClr val="000000">
                    <a:alpha val="43137"/>
                  </a:srgbClr>
                </a:outerShdw>
              </a:effectLst>
            </a:endParaRPr>
          </a:p>
        </p:txBody>
      </p:sp>
      <p:pic>
        <p:nvPicPr>
          <p:cNvPr id="3076" name="Picture 5" descr="MP900409047"/>
          <p:cNvPicPr>
            <a:picLocks noChangeAspect="1" noChangeArrowheads="1"/>
          </p:cNvPicPr>
          <p:nvPr/>
        </p:nvPicPr>
        <p:blipFill>
          <a:blip r:embed="rId2" cstate="print">
            <a:clrChange>
              <a:clrFrom>
                <a:srgbClr val="867D74"/>
              </a:clrFrom>
              <a:clrTo>
                <a:srgbClr val="867D74">
                  <a:alpha val="0"/>
                </a:srgbClr>
              </a:clrTo>
            </a:clrChange>
          </a:blip>
          <a:srcRect/>
          <a:stretch>
            <a:fillRect/>
          </a:stretch>
        </p:blipFill>
        <p:spPr bwMode="auto">
          <a:xfrm>
            <a:off x="152400" y="2819400"/>
            <a:ext cx="3600450" cy="360045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ntraštė 1"/>
          <p:cNvSpPr>
            <a:spLocks noGrp="1"/>
          </p:cNvSpPr>
          <p:nvPr>
            <p:ph type="title"/>
          </p:nvPr>
        </p:nvSpPr>
        <p:spPr/>
        <p:txBody>
          <a:bodyPr/>
          <a:lstStyle/>
          <a:p>
            <a:r>
              <a:rPr lang="lt-LT" b="1" dirty="0" smtClean="0">
                <a:solidFill>
                  <a:schemeClr val="tx1"/>
                </a:solidFill>
              </a:rPr>
              <a:t>SIMETRIJA TIESĖS ATŽVILGIU</a:t>
            </a:r>
          </a:p>
        </p:txBody>
      </p:sp>
      <p:sp>
        <p:nvSpPr>
          <p:cNvPr id="3" name="Turinio vietos rezervavimo ženklas 2"/>
          <p:cNvSpPr>
            <a:spLocks noGrp="1"/>
          </p:cNvSpPr>
          <p:nvPr>
            <p:ph idx="1"/>
          </p:nvPr>
        </p:nvSpPr>
        <p:spPr/>
        <p:txBody>
          <a:bodyPr rtlCol="0">
            <a:normAutofit/>
          </a:bodyPr>
          <a:lstStyle/>
          <a:p>
            <a:pPr fontAlgn="auto">
              <a:spcAft>
                <a:spcPts val="0"/>
              </a:spcAft>
              <a:buFont typeface="Arial" pitchFamily="34" charset="0"/>
              <a:buChar char="•"/>
              <a:defRPr/>
            </a:pPr>
            <a:r>
              <a:rPr lang="lt-LT" dirty="0" smtClean="0">
                <a:cs typeface="Times New Roman" pitchFamily="18" charset="0"/>
              </a:rPr>
              <a:t>Dvi figūros yra simetriškos tiesės atžvilgiu, jeigu kiekvienas vienos figūros taškas yra simetriškas kitos figūros taškui tos tiesės atžvilgiu.</a:t>
            </a:r>
          </a:p>
          <a:p>
            <a:pPr fontAlgn="auto">
              <a:spcAft>
                <a:spcPts val="0"/>
              </a:spcAft>
              <a:buFont typeface="Arial" pitchFamily="34" charset="0"/>
              <a:buChar char="•"/>
              <a:defRPr/>
            </a:pPr>
            <a:endParaRPr lang="lt-LT" dirty="0" smtClean="0"/>
          </a:p>
        </p:txBody>
      </p:sp>
      <p:pic>
        <p:nvPicPr>
          <p:cNvPr id="9220" name="Picture 2" descr="http://www.galerijaluc.com/Slike/Eva%20Bezzegh/wgc_media/photos/Plava%20simetrija,%20digital%20painting,%20800X500.jpg"/>
          <p:cNvPicPr>
            <a:picLocks noChangeAspect="1" noChangeArrowheads="1"/>
          </p:cNvPicPr>
          <p:nvPr/>
        </p:nvPicPr>
        <p:blipFill>
          <a:blip r:embed="rId2" cstate="print"/>
          <a:srcRect/>
          <a:stretch>
            <a:fillRect/>
          </a:stretch>
        </p:blipFill>
        <p:spPr bwMode="auto">
          <a:xfrm>
            <a:off x="4929188" y="3786190"/>
            <a:ext cx="3429000" cy="2535237"/>
          </a:xfrm>
          <a:prstGeom prst="rect">
            <a:avLst/>
          </a:prstGeom>
          <a:noFill/>
          <a:ln w="9525">
            <a:noFill/>
            <a:miter lim="800000"/>
            <a:headEnd/>
            <a:tailEnd/>
          </a:ln>
        </p:spPr>
      </p:pic>
      <p:cxnSp>
        <p:nvCxnSpPr>
          <p:cNvPr id="8" name="Tiesioji jungtis 7"/>
          <p:cNvCxnSpPr/>
          <p:nvPr/>
        </p:nvCxnSpPr>
        <p:spPr>
          <a:xfrm rot="5400000">
            <a:off x="4965701" y="4964113"/>
            <a:ext cx="3357563"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222" name="Picture 2" descr="http://www.vitraz.lt/img/katalog/window_07_s.jpg"/>
          <p:cNvPicPr>
            <a:picLocks noChangeAspect="1" noChangeArrowheads="1"/>
          </p:cNvPicPr>
          <p:nvPr/>
        </p:nvPicPr>
        <p:blipFill>
          <a:blip r:embed="rId3" cstate="print"/>
          <a:srcRect/>
          <a:stretch>
            <a:fillRect/>
          </a:stretch>
        </p:blipFill>
        <p:spPr bwMode="auto">
          <a:xfrm>
            <a:off x="533401" y="3786188"/>
            <a:ext cx="3967163" cy="2571750"/>
          </a:xfrm>
          <a:prstGeom prst="rect">
            <a:avLst/>
          </a:prstGeom>
          <a:noFill/>
          <a:ln w="9525">
            <a:noFill/>
            <a:miter lim="800000"/>
            <a:headEnd/>
            <a:tailEnd/>
          </a:ln>
        </p:spPr>
      </p:pic>
      <p:cxnSp>
        <p:nvCxnSpPr>
          <p:cNvPr id="12" name="Tiesioji jungtis 11"/>
          <p:cNvCxnSpPr/>
          <p:nvPr/>
        </p:nvCxnSpPr>
        <p:spPr>
          <a:xfrm rot="5400000">
            <a:off x="760413" y="5030787"/>
            <a:ext cx="3357562"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tx1"/>
                </a:solidFill>
              </a:rPr>
              <a:t>ASIMETRIJA</a:t>
            </a:r>
            <a:endParaRPr lang="en-US" dirty="0">
              <a:solidFill>
                <a:schemeClr val="tx1"/>
              </a:solidFill>
            </a:endParaRPr>
          </a:p>
        </p:txBody>
      </p:sp>
      <p:sp>
        <p:nvSpPr>
          <p:cNvPr id="4" name="Stačiakampis 3"/>
          <p:cNvSpPr/>
          <p:nvPr/>
        </p:nvSpPr>
        <p:spPr>
          <a:xfrm>
            <a:off x="395536" y="1471912"/>
            <a:ext cx="3786188" cy="4708981"/>
          </a:xfrm>
          <a:prstGeom prst="rect">
            <a:avLst/>
          </a:prstGeom>
        </p:spPr>
        <p:txBody>
          <a:bodyPr wrap="square">
            <a:spAutoFit/>
          </a:bodyPr>
          <a:lstStyle/>
          <a:p>
            <a:pPr fontAlgn="auto">
              <a:spcBef>
                <a:spcPts val="0"/>
              </a:spcBef>
              <a:spcAft>
                <a:spcPts val="0"/>
              </a:spcAft>
              <a:buFont typeface="Arial" pitchFamily="34" charset="0"/>
              <a:buChar char="•"/>
              <a:defRPr/>
            </a:pPr>
            <a:r>
              <a:rPr lang="lt-LT" sz="2400" b="1" dirty="0">
                <a:latin typeface="+mn-lt"/>
                <a:cs typeface="+mn-cs"/>
              </a:rPr>
              <a:t>Asimetrija</a:t>
            </a:r>
            <a:r>
              <a:rPr lang="lt-LT" sz="2400" dirty="0">
                <a:latin typeface="+mn-lt"/>
                <a:cs typeface="+mn-cs"/>
              </a:rPr>
              <a:t> </a:t>
            </a:r>
            <a:r>
              <a:rPr lang="lt-LT" sz="2400" dirty="0">
                <a:latin typeface="+mn-lt"/>
                <a:cs typeface="+mn-cs"/>
                <a:hlinkClick r:id="rId2" tooltip="visiškas"/>
              </a:rPr>
              <a:t>visiškas</a:t>
            </a:r>
            <a:r>
              <a:rPr lang="lt-LT" sz="2400" dirty="0">
                <a:latin typeface="+mn-lt"/>
                <a:cs typeface="+mn-cs"/>
              </a:rPr>
              <a:t>         simetrijos nebuvimas.  </a:t>
            </a:r>
          </a:p>
          <a:p>
            <a:pPr fontAlgn="auto">
              <a:spcBef>
                <a:spcPts val="0"/>
              </a:spcBef>
              <a:spcAft>
                <a:spcPts val="0"/>
              </a:spcAft>
              <a:defRPr/>
            </a:pPr>
            <a:endParaRPr lang="lt-LT" sz="2400" dirty="0">
              <a:latin typeface="+mn-lt"/>
              <a:cs typeface="+mn-cs"/>
            </a:endParaRPr>
          </a:p>
          <a:p>
            <a:pPr fontAlgn="auto">
              <a:spcBef>
                <a:spcPts val="0"/>
              </a:spcBef>
              <a:spcAft>
                <a:spcPts val="0"/>
              </a:spcAft>
              <a:buFont typeface="Arial" pitchFamily="34" charset="0"/>
              <a:buChar char="•"/>
              <a:defRPr/>
            </a:pPr>
            <a:r>
              <a:rPr lang="lt-LT" sz="2400" b="1" dirty="0">
                <a:latin typeface="+mn-lt"/>
                <a:cs typeface="+mn-cs"/>
              </a:rPr>
              <a:t>Asimetrija</a:t>
            </a:r>
            <a:r>
              <a:rPr lang="lt-LT" sz="2400" dirty="0">
                <a:latin typeface="+mn-lt"/>
                <a:cs typeface="+mn-cs"/>
              </a:rPr>
              <a:t> sugriauna simetriškumą.</a:t>
            </a:r>
          </a:p>
          <a:p>
            <a:pPr fontAlgn="auto">
              <a:spcBef>
                <a:spcPts val="0"/>
              </a:spcBef>
              <a:spcAft>
                <a:spcPts val="0"/>
              </a:spcAft>
              <a:buFont typeface="Arial" pitchFamily="34" charset="0"/>
              <a:buChar char="•"/>
              <a:defRPr/>
            </a:pPr>
            <a:endParaRPr lang="lt-LT" sz="2400" dirty="0">
              <a:latin typeface="+mn-lt"/>
              <a:cs typeface="+mn-cs"/>
            </a:endParaRPr>
          </a:p>
          <a:p>
            <a:pPr fontAlgn="auto">
              <a:spcBef>
                <a:spcPts val="0"/>
              </a:spcBef>
              <a:spcAft>
                <a:spcPts val="0"/>
              </a:spcAft>
              <a:buFont typeface="Arial" pitchFamily="34" charset="0"/>
              <a:buChar char="•"/>
              <a:defRPr/>
            </a:pPr>
            <a:r>
              <a:rPr lang="lt-LT" sz="2400" dirty="0">
                <a:latin typeface="+mn-lt"/>
                <a:cs typeface="+mn-cs"/>
              </a:rPr>
              <a:t>Gamtoje asimetriją galime pastebėti- pievoje žolių stiebuose arba medžių netolygiose šakose</a:t>
            </a:r>
            <a:r>
              <a:rPr lang="lt-LT" sz="2400" dirty="0" smtClean="0">
                <a:latin typeface="+mn-lt"/>
                <a:cs typeface="+mn-cs"/>
              </a:rPr>
              <a:t>.</a:t>
            </a:r>
            <a:endParaRPr lang="lt-LT" sz="2400" dirty="0">
              <a:latin typeface="+mn-lt"/>
              <a:cs typeface="+mn-cs"/>
            </a:endParaRPr>
          </a:p>
          <a:p>
            <a:pPr fontAlgn="auto">
              <a:spcBef>
                <a:spcPts val="0"/>
              </a:spcBef>
              <a:spcAft>
                <a:spcPts val="0"/>
              </a:spcAft>
              <a:defRPr/>
            </a:pPr>
            <a:endParaRPr lang="lt-LT" dirty="0">
              <a:latin typeface="+mn-lt"/>
              <a:cs typeface="+mn-cs"/>
            </a:endParaRPr>
          </a:p>
          <a:p>
            <a:pPr fontAlgn="auto">
              <a:spcBef>
                <a:spcPts val="0"/>
              </a:spcBef>
              <a:spcAft>
                <a:spcPts val="0"/>
              </a:spcAft>
              <a:defRPr/>
            </a:pPr>
            <a:endParaRPr lang="lt-LT" dirty="0">
              <a:latin typeface="+mn-lt"/>
              <a:cs typeface="+mn-cs"/>
            </a:endParaRPr>
          </a:p>
        </p:txBody>
      </p:sp>
      <p:pic>
        <p:nvPicPr>
          <p:cNvPr id="5" name="Content Placeholder 4" descr="http://upload.wikimedia.org/wikipedia/commons/thumb/4/41/Asymmetric_%28PSF%29.png/220px-Asymmetric_%28PSF%29.png"/>
          <p:cNvPicPr>
            <a:picLocks noGrp="1" noChangeAspect="1" noChangeArrowheads="1"/>
          </p:cNvPicPr>
          <p:nvPr>
            <p:ph sz="quarter" idx="1"/>
          </p:nvPr>
        </p:nvPicPr>
        <p:blipFill>
          <a:blip r:embed="rId3" cstate="print"/>
          <a:srcRect/>
          <a:stretch>
            <a:fillRect/>
          </a:stretch>
        </p:blipFill>
        <p:spPr bwMode="auto">
          <a:xfrm>
            <a:off x="5334000" y="1600200"/>
            <a:ext cx="2925518" cy="2167544"/>
          </a:xfrm>
          <a:prstGeom prst="rect">
            <a:avLst/>
          </a:prstGeom>
          <a:noFill/>
          <a:ln w="9525">
            <a:noFill/>
            <a:miter lim="800000"/>
            <a:headEnd/>
            <a:tailEnd/>
          </a:ln>
        </p:spPr>
      </p:pic>
      <p:pic>
        <p:nvPicPr>
          <p:cNvPr id="6" name="Picture 4" descr="http://www.vitraz.lt/img/foto_04.jpg"/>
          <p:cNvPicPr>
            <a:picLocks noChangeAspect="1" noChangeArrowheads="1"/>
          </p:cNvPicPr>
          <p:nvPr/>
        </p:nvPicPr>
        <p:blipFill>
          <a:blip r:embed="rId4" cstate="print"/>
          <a:srcRect/>
          <a:stretch>
            <a:fillRect/>
          </a:stretch>
        </p:blipFill>
        <p:spPr bwMode="auto">
          <a:xfrm>
            <a:off x="5357812" y="3929065"/>
            <a:ext cx="2976563" cy="2638425"/>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tx1"/>
                </a:solidFill>
              </a:rPr>
              <a:t>DARBŲ PRISTATYMAS</a:t>
            </a:r>
            <a:endParaRPr lang="en-US" dirty="0">
              <a:solidFill>
                <a:schemeClr val="tx1"/>
              </a:solidFill>
            </a:endParaRPr>
          </a:p>
        </p:txBody>
      </p:sp>
      <p:sp>
        <p:nvSpPr>
          <p:cNvPr id="5" name="Turinio vietos rezervavimo ženklas 2"/>
          <p:cNvSpPr txBox="1">
            <a:spLocks/>
          </p:cNvSpPr>
          <p:nvPr/>
        </p:nvSpPr>
        <p:spPr>
          <a:xfrm>
            <a:off x="571500" y="1285877"/>
            <a:ext cx="8229600" cy="2714625"/>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charset="0"/>
              <a:buNone/>
              <a:tabLst/>
              <a:defRPr/>
            </a:pPr>
            <a:r>
              <a:rPr kumimoji="0" lang="lt-LT" sz="2700" b="0" i="1" u="sng" strike="noStrike" kern="1200" cap="none" spc="0" normalizeH="0" baseline="0" noProof="0" dirty="0" smtClean="0">
                <a:ln>
                  <a:noFill/>
                </a:ln>
                <a:solidFill>
                  <a:schemeClr val="tx1"/>
                </a:solidFill>
                <a:effectLst/>
                <a:uLnTx/>
                <a:uFillTx/>
                <a:latin typeface="+mn-lt"/>
                <a:ea typeface="+mn-ea"/>
                <a:cs typeface="+mn-cs"/>
              </a:rPr>
              <a:t>Paaiškina</a:t>
            </a:r>
            <a:r>
              <a:rPr kumimoji="0" lang="lt-LT" sz="27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lt-LT" sz="2700" b="0" i="0" u="none" strike="noStrike" kern="1200" cap="none" spc="0" normalizeH="0" baseline="0" noProof="0" dirty="0" smtClean="0">
                <a:ln>
                  <a:noFill/>
                </a:ln>
                <a:solidFill>
                  <a:schemeClr val="tx1"/>
                </a:solidFill>
                <a:effectLst/>
                <a:uLnTx/>
                <a:uFillTx/>
                <a:latin typeface="+mn-lt"/>
                <a:ea typeface="+mn-ea"/>
                <a:cs typeface="+mn-cs"/>
              </a:rPr>
              <a:t>kuriai patalpai skirtas langas;</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lt-LT" sz="2700" b="0" i="0" u="none" strike="noStrike" kern="1200" cap="none" spc="0" normalizeH="0" baseline="0" noProof="0" dirty="0" smtClean="0">
                <a:ln>
                  <a:noFill/>
                </a:ln>
                <a:solidFill>
                  <a:schemeClr val="tx1"/>
                </a:solidFill>
                <a:effectLst/>
                <a:uLnTx/>
                <a:uFillTx/>
                <a:latin typeface="+mn-lt"/>
                <a:ea typeface="+mn-ea"/>
                <a:cs typeface="+mn-cs"/>
              </a:rPr>
              <a:t>simetrijos, asimetrijos elementus;</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lt-LT" sz="2700" b="0" i="0" u="none" strike="noStrike" kern="1200" cap="none" spc="0" normalizeH="0" baseline="0" noProof="0" dirty="0" smtClean="0">
                <a:ln>
                  <a:noFill/>
                </a:ln>
                <a:solidFill>
                  <a:schemeClr val="tx1"/>
                </a:solidFill>
                <a:effectLst/>
                <a:uLnTx/>
                <a:uFillTx/>
                <a:latin typeface="+mn-lt"/>
                <a:ea typeface="+mn-ea"/>
                <a:cs typeface="+mn-cs"/>
              </a:rPr>
              <a:t>spalvinį lango išdėstymą.</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lt-LT" sz="27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2"/>
          <p:cNvPicPr>
            <a:picLocks noGrp="1" noChangeAspect="1" noChangeArrowheads="1"/>
          </p:cNvPicPr>
          <p:nvPr>
            <p:ph sz="quarter" idx="1"/>
          </p:nvPr>
        </p:nvPicPr>
        <p:blipFill>
          <a:blip r:embed="rId2" cstate="print"/>
          <a:srcRect/>
          <a:stretch>
            <a:fillRect/>
          </a:stretch>
        </p:blipFill>
        <p:spPr bwMode="auto">
          <a:xfrm>
            <a:off x="228600" y="3581400"/>
            <a:ext cx="3759200" cy="281940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t="24931" b="8403"/>
          <a:stretch>
            <a:fillRect/>
          </a:stretch>
        </p:blipFill>
        <p:spPr bwMode="auto">
          <a:xfrm>
            <a:off x="4114800" y="3581400"/>
            <a:ext cx="4833257" cy="28194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mn-lt"/>
              </a:rPr>
              <a:t>MOKINI</a:t>
            </a:r>
            <a:r>
              <a:rPr lang="lt-LT" b="1" dirty="0" smtClean="0">
                <a:solidFill>
                  <a:schemeClr val="tx1"/>
                </a:solidFill>
                <a:latin typeface="+mn-lt"/>
              </a:rPr>
              <a:t>Ų DARBAI</a:t>
            </a:r>
            <a:endParaRPr lang="en-US" b="1" dirty="0">
              <a:solidFill>
                <a:schemeClr val="tx1"/>
              </a:solidFill>
              <a:latin typeface="+mn-lt"/>
            </a:endParaRPr>
          </a:p>
        </p:txBody>
      </p:sp>
      <p:pic>
        <p:nvPicPr>
          <p:cNvPr id="1026" name="Picture 2"/>
          <p:cNvPicPr>
            <a:picLocks noChangeAspect="1" noChangeArrowheads="1"/>
          </p:cNvPicPr>
          <p:nvPr/>
        </p:nvPicPr>
        <p:blipFill>
          <a:blip r:embed="rId2" cstate="print"/>
          <a:srcRect t="1923" r="5128"/>
          <a:stretch>
            <a:fillRect/>
          </a:stretch>
        </p:blipFill>
        <p:spPr bwMode="auto">
          <a:xfrm>
            <a:off x="228600" y="2514600"/>
            <a:ext cx="2819400" cy="3886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r="5128" b="1923"/>
          <a:stretch>
            <a:fillRect/>
          </a:stretch>
        </p:blipFill>
        <p:spPr bwMode="auto">
          <a:xfrm>
            <a:off x="6248400" y="2514600"/>
            <a:ext cx="2667000" cy="3886200"/>
          </a:xfrm>
          <a:prstGeom prst="rect">
            <a:avLst/>
          </a:prstGeom>
          <a:noFill/>
          <a:ln w="9525">
            <a:noFill/>
            <a:miter lim="800000"/>
            <a:headEnd/>
            <a:tailEnd/>
          </a:ln>
        </p:spPr>
      </p:pic>
      <p:pic>
        <p:nvPicPr>
          <p:cNvPr id="7" name="Picture 5"/>
          <p:cNvPicPr>
            <a:picLocks noGrp="1" noChangeAspect="1" noChangeArrowheads="1"/>
          </p:cNvPicPr>
          <p:nvPr>
            <p:ph sz="quarter" idx="1"/>
          </p:nvPr>
        </p:nvPicPr>
        <p:blipFill>
          <a:blip r:embed="rId4" cstate="print"/>
          <a:srcRect r="11111" b="6667"/>
          <a:stretch>
            <a:fillRect/>
          </a:stretch>
        </p:blipFill>
        <p:spPr bwMode="auto">
          <a:xfrm>
            <a:off x="3276600" y="2514600"/>
            <a:ext cx="2775870" cy="38862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534400" cy="75895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smtClean="0">
                <a:ln>
                  <a:noFill/>
                </a:ln>
                <a:effectLst/>
                <a:uLnTx/>
                <a:uFillTx/>
                <a:latin typeface="+mj-lt"/>
                <a:ea typeface="+mj-ea"/>
                <a:cs typeface="+mj-cs"/>
              </a:rPr>
              <a:t>MOKINI</a:t>
            </a:r>
            <a:r>
              <a:rPr kumimoji="0" lang="lt-LT" sz="3300" b="1" i="0" u="none" strike="noStrike" kern="1200" cap="none" spc="0" normalizeH="0" baseline="0" noProof="0" dirty="0" smtClean="0">
                <a:ln>
                  <a:noFill/>
                </a:ln>
                <a:effectLst/>
                <a:uLnTx/>
                <a:uFillTx/>
                <a:latin typeface="+mj-lt"/>
                <a:ea typeface="+mj-ea"/>
                <a:cs typeface="+mj-cs"/>
              </a:rPr>
              <a:t>Ų DARBAI</a:t>
            </a:r>
            <a:endParaRPr kumimoji="0" lang="en-US" sz="3300" b="1" i="0" u="none" strike="noStrike" kern="1200" cap="none" spc="0" normalizeH="0" baseline="0" noProof="0" dirty="0">
              <a:ln>
                <a:noFill/>
              </a:ln>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l="4233" b="3175"/>
          <a:stretch>
            <a:fillRect/>
          </a:stretch>
        </p:blipFill>
        <p:spPr bwMode="auto">
          <a:xfrm>
            <a:off x="152402" y="2286000"/>
            <a:ext cx="2887579" cy="4114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t="1538" r="13846" b="15385"/>
          <a:stretch>
            <a:fillRect/>
          </a:stretch>
        </p:blipFill>
        <p:spPr bwMode="auto">
          <a:xfrm>
            <a:off x="6019800" y="2209802"/>
            <a:ext cx="2940243" cy="415834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3509" r="5263" b="3509"/>
          <a:stretch>
            <a:fillRect/>
          </a:stretch>
        </p:blipFill>
        <p:spPr bwMode="auto">
          <a:xfrm>
            <a:off x="3124200" y="2209800"/>
            <a:ext cx="2743200" cy="41910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MOKINI</a:t>
            </a:r>
            <a:r>
              <a:rPr lang="lt-LT" b="1" dirty="0" smtClean="0">
                <a:solidFill>
                  <a:schemeClr val="tx1"/>
                </a:solidFill>
              </a:rPr>
              <a:t>Ų DARBAI</a:t>
            </a:r>
            <a:endParaRPr lang="en-US" b="1" dirty="0">
              <a:solidFill>
                <a:schemeClr val="tx1"/>
              </a:solidFill>
            </a:endParaRPr>
          </a:p>
        </p:txBody>
      </p:sp>
      <p:pic>
        <p:nvPicPr>
          <p:cNvPr id="3075" name="Picture 3"/>
          <p:cNvPicPr>
            <a:picLocks noChangeAspect="1" noChangeArrowheads="1"/>
          </p:cNvPicPr>
          <p:nvPr/>
        </p:nvPicPr>
        <p:blipFill>
          <a:blip r:embed="rId2" cstate="print"/>
          <a:srcRect t="7692" r="10256" b="3846"/>
          <a:stretch>
            <a:fillRect/>
          </a:stretch>
        </p:blipFill>
        <p:spPr bwMode="auto">
          <a:xfrm>
            <a:off x="3276601" y="2362200"/>
            <a:ext cx="2667001" cy="3992034"/>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r="10204" b="6122"/>
          <a:stretch>
            <a:fillRect/>
          </a:stretch>
        </p:blipFill>
        <p:spPr bwMode="auto">
          <a:xfrm>
            <a:off x="152400" y="2438402"/>
            <a:ext cx="2852530" cy="3976255"/>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r="4762"/>
          <a:stretch>
            <a:fillRect/>
          </a:stretch>
        </p:blipFill>
        <p:spPr bwMode="auto">
          <a:xfrm>
            <a:off x="6074230" y="2362200"/>
            <a:ext cx="2841171" cy="397764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MOKINI</a:t>
            </a:r>
            <a:r>
              <a:rPr lang="lt-LT" b="1" dirty="0" smtClean="0">
                <a:solidFill>
                  <a:schemeClr val="tx1"/>
                </a:solidFill>
              </a:rPr>
              <a:t>Ų DARBAI</a:t>
            </a:r>
            <a:endParaRPr lang="en-US" b="1" dirty="0">
              <a:solidFill>
                <a:schemeClr val="tx1"/>
              </a:solidFill>
            </a:endParaRPr>
          </a:p>
        </p:txBody>
      </p:sp>
      <p:pic>
        <p:nvPicPr>
          <p:cNvPr id="4098" name="Picture 2"/>
          <p:cNvPicPr>
            <a:picLocks noChangeAspect="1" noChangeArrowheads="1"/>
          </p:cNvPicPr>
          <p:nvPr/>
        </p:nvPicPr>
        <p:blipFill>
          <a:blip r:embed="rId2" cstate="print"/>
          <a:srcRect t="1923" r="10256"/>
          <a:stretch>
            <a:fillRect/>
          </a:stretch>
        </p:blipFill>
        <p:spPr bwMode="auto">
          <a:xfrm>
            <a:off x="228600" y="2403566"/>
            <a:ext cx="2743200" cy="3997234"/>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l="3030" t="7273" r="9697"/>
          <a:stretch>
            <a:fillRect/>
          </a:stretch>
        </p:blipFill>
        <p:spPr bwMode="auto">
          <a:xfrm>
            <a:off x="6096000" y="2406650"/>
            <a:ext cx="2819400" cy="3994150"/>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r="16444" b="6667"/>
          <a:stretch>
            <a:fillRect/>
          </a:stretch>
        </p:blipFill>
        <p:spPr bwMode="auto">
          <a:xfrm>
            <a:off x="3251564" y="2438402"/>
            <a:ext cx="2644140" cy="3938081"/>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3" y="228600"/>
            <a:ext cx="8534400" cy="914400"/>
          </a:xfrm>
        </p:spPr>
        <p:txBody>
          <a:bodyPr>
            <a:noAutofit/>
          </a:bodyPr>
          <a:lstStyle/>
          <a:p>
            <a:r>
              <a:rPr lang="lt-LT" sz="4400" b="1" dirty="0" smtClean="0">
                <a:solidFill>
                  <a:schemeClr val="tx1"/>
                </a:solidFill>
              </a:rPr>
              <a:t>,,SVAJONIŲ NAMAS”</a:t>
            </a:r>
            <a:endParaRPr lang="en-US" sz="4400" b="1" dirty="0">
              <a:solidFill>
                <a:schemeClr val="tx1"/>
              </a:solidFill>
            </a:endParaRPr>
          </a:p>
        </p:txBody>
      </p:sp>
      <p:pic>
        <p:nvPicPr>
          <p:cNvPr id="12290" name="Picture 2" descr="paper: "/>
          <p:cNvPicPr>
            <a:picLocks noChangeAspect="1" noChangeArrowheads="1"/>
          </p:cNvPicPr>
          <p:nvPr/>
        </p:nvPicPr>
        <p:blipFill>
          <a:blip r:embed="rId2" cstate="print"/>
          <a:srcRect l="9083" t="12000" r="6895"/>
          <a:stretch>
            <a:fillRect/>
          </a:stretch>
        </p:blipFill>
        <p:spPr bwMode="auto">
          <a:xfrm>
            <a:off x="6248400" y="1600202"/>
            <a:ext cx="2743200" cy="4829175"/>
          </a:xfrm>
          <a:prstGeom prst="rect">
            <a:avLst/>
          </a:prstGeom>
          <a:noFill/>
        </p:spPr>
      </p:pic>
      <p:pic>
        <p:nvPicPr>
          <p:cNvPr id="17410" name="Picture 2" descr="Paper houses - Anthropologie window display 2012: "/>
          <p:cNvPicPr>
            <a:picLocks noChangeAspect="1" noChangeArrowheads="1"/>
          </p:cNvPicPr>
          <p:nvPr/>
        </p:nvPicPr>
        <p:blipFill>
          <a:blip r:embed="rId3" cstate="print"/>
          <a:srcRect/>
          <a:stretch>
            <a:fillRect/>
          </a:stretch>
        </p:blipFill>
        <p:spPr bwMode="auto">
          <a:xfrm>
            <a:off x="152400" y="1600200"/>
            <a:ext cx="3505200" cy="4800600"/>
          </a:xfrm>
          <a:prstGeom prst="rect">
            <a:avLst/>
          </a:prstGeom>
          <a:noFill/>
        </p:spPr>
      </p:pic>
      <p:pic>
        <p:nvPicPr>
          <p:cNvPr id="17414" name="Picture 6" descr="les couleurs sont le vert, le brun et le jaune il y à des formes carré et triangulaire mais aussi ronde. Le sujet est des maisons en montagnes je sens je la joie et de la surprise en même temps quand je voie les maisons en piler en montagne le message dans ma tête est que même si c'est difficile aller jusqu'an haut en persévérant on peu y arriver !: "/>
          <p:cNvPicPr>
            <a:picLocks noChangeAspect="1" noChangeArrowheads="1"/>
          </p:cNvPicPr>
          <p:nvPr/>
        </p:nvPicPr>
        <p:blipFill>
          <a:blip r:embed="rId4" cstate="print"/>
          <a:srcRect/>
          <a:stretch>
            <a:fillRect/>
          </a:stretch>
        </p:blipFill>
        <p:spPr bwMode="auto">
          <a:xfrm>
            <a:off x="3733800" y="1600200"/>
            <a:ext cx="2438400" cy="4800600"/>
          </a:xfrm>
          <a:prstGeom prst="rect">
            <a:avLst/>
          </a:prstGeom>
          <a:noFill/>
        </p:spPr>
      </p:pic>
      <p:sp>
        <p:nvSpPr>
          <p:cNvPr id="7" name="Stačiakampis 6"/>
          <p:cNvSpPr>
            <a:spLocks noChangeArrowheads="1"/>
          </p:cNvSpPr>
          <p:nvPr/>
        </p:nvSpPr>
        <p:spPr bwMode="auto">
          <a:xfrm>
            <a:off x="7696200" y="6400800"/>
            <a:ext cx="1261884" cy="369332"/>
          </a:xfrm>
          <a:prstGeom prst="rect">
            <a:avLst/>
          </a:prstGeom>
          <a:noFill/>
          <a:ln w="9525">
            <a:noFill/>
            <a:miter lim="800000"/>
            <a:headEnd/>
            <a:tailEnd/>
          </a:ln>
        </p:spPr>
        <p:txBody>
          <a:bodyPr wrap="none">
            <a:spAutoFit/>
          </a:bodyPr>
          <a:lstStyle/>
          <a:p>
            <a:r>
              <a:rPr lang="lt-LT" dirty="0" smtClean="0">
                <a:latin typeface="Calibri" pitchFamily="34" charset="0"/>
              </a:rPr>
              <a:t>2014-04-20</a:t>
            </a:r>
            <a:endParaRPr lang="lt-LT" dirty="0">
              <a:latin typeface="Calibri" pitchFamily="34" charset="0"/>
            </a:endParaRPr>
          </a:p>
        </p:txBody>
      </p:sp>
    </p:spTree>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752600" y="304802"/>
            <a:ext cx="5715000" cy="623887"/>
          </a:xfrm>
        </p:spPr>
        <p:txBody>
          <a:bodyPr rtlCol="0">
            <a:normAutofit/>
          </a:bodyPr>
          <a:lstStyle/>
          <a:p>
            <a:pPr fontAlgn="auto">
              <a:spcAft>
                <a:spcPts val="0"/>
              </a:spcAft>
              <a:defRPr/>
            </a:pPr>
            <a:r>
              <a:rPr lang="lt-LT" b="1" dirty="0" smtClean="0">
                <a:solidFill>
                  <a:schemeClr val="tx1"/>
                </a:solidFill>
              </a:rPr>
              <a:t>MOKYMOSI UŽDAVINYS</a:t>
            </a:r>
          </a:p>
        </p:txBody>
      </p:sp>
      <p:sp>
        <p:nvSpPr>
          <p:cNvPr id="3" name="Turinio vietos rezervavimo ženklas 2"/>
          <p:cNvSpPr>
            <a:spLocks noGrp="1"/>
          </p:cNvSpPr>
          <p:nvPr>
            <p:ph idx="1"/>
          </p:nvPr>
        </p:nvSpPr>
        <p:spPr>
          <a:xfrm>
            <a:off x="285752" y="1857375"/>
            <a:ext cx="4438649" cy="3500438"/>
          </a:xfrm>
        </p:spPr>
        <p:txBody>
          <a:bodyPr>
            <a:normAutofit/>
          </a:bodyPr>
          <a:lstStyle/>
          <a:p>
            <a:r>
              <a:rPr lang="en-US" b="1" dirty="0" err="1" smtClean="0"/>
              <a:t>Pakartoję</a:t>
            </a:r>
            <a:r>
              <a:rPr lang="en-US" dirty="0" smtClean="0"/>
              <a:t> </a:t>
            </a:r>
            <a:r>
              <a:rPr lang="lt-LT" dirty="0" smtClean="0"/>
              <a:t>geometrines figūras ir jų braižymą</a:t>
            </a:r>
            <a:r>
              <a:rPr lang="en-US" dirty="0" smtClean="0"/>
              <a:t>, </a:t>
            </a:r>
            <a:r>
              <a:rPr lang="lt-LT" dirty="0" smtClean="0"/>
              <a:t>    </a:t>
            </a:r>
            <a:r>
              <a:rPr lang="lt-LT" b="1" dirty="0" smtClean="0">
                <a:solidFill>
                  <a:srgbClr val="7030A0"/>
                </a:solidFill>
              </a:rPr>
              <a:t>m</a:t>
            </a:r>
            <a:r>
              <a:rPr lang="en-US" b="1" dirty="0" err="1" smtClean="0">
                <a:solidFill>
                  <a:srgbClr val="7030A0"/>
                </a:solidFill>
              </a:rPr>
              <a:t>okysi</a:t>
            </a:r>
            <a:r>
              <a:rPr lang="lt-LT" b="1" dirty="0" smtClean="0">
                <a:solidFill>
                  <a:srgbClr val="7030A0"/>
                </a:solidFill>
              </a:rPr>
              <a:t>s </a:t>
            </a:r>
            <a:r>
              <a:rPr lang="en-US" dirty="0" smtClean="0">
                <a:solidFill>
                  <a:srgbClr val="7030A0"/>
                </a:solidFill>
              </a:rPr>
              <a:t> </a:t>
            </a:r>
            <a:r>
              <a:rPr lang="en-US" dirty="0" err="1" smtClean="0"/>
              <a:t>argumentuotai</a:t>
            </a:r>
            <a:r>
              <a:rPr lang="en-US" dirty="0" smtClean="0"/>
              <a:t> </a:t>
            </a:r>
            <a:r>
              <a:rPr lang="en-US" b="1" dirty="0" err="1" smtClean="0">
                <a:solidFill>
                  <a:srgbClr val="C00000"/>
                </a:solidFill>
              </a:rPr>
              <a:t>pristatyti</a:t>
            </a:r>
            <a:r>
              <a:rPr lang="en-US" dirty="0" smtClean="0"/>
              <a:t> </a:t>
            </a:r>
            <a:r>
              <a:rPr lang="en-US" dirty="0" err="1" smtClean="0"/>
              <a:t>savo</a:t>
            </a:r>
            <a:r>
              <a:rPr lang="en-US" dirty="0" smtClean="0"/>
              <a:t> </a:t>
            </a:r>
            <a:r>
              <a:rPr lang="en-US" dirty="0" err="1" smtClean="0"/>
              <a:t>ir</a:t>
            </a:r>
            <a:r>
              <a:rPr lang="en-US" dirty="0" smtClean="0"/>
              <a:t>  </a:t>
            </a:r>
            <a:r>
              <a:rPr lang="en-US" b="1" dirty="0" err="1" smtClean="0">
                <a:solidFill>
                  <a:srgbClr val="C00000"/>
                </a:solidFill>
              </a:rPr>
              <a:t>įvertinti</a:t>
            </a:r>
            <a:r>
              <a:rPr lang="en-US" dirty="0" smtClean="0"/>
              <a:t> </a:t>
            </a:r>
            <a:r>
              <a:rPr lang="en-US" dirty="0" err="1" smtClean="0"/>
              <a:t>draugų</a:t>
            </a:r>
            <a:r>
              <a:rPr lang="en-US" dirty="0" smtClean="0"/>
              <a:t> </a:t>
            </a:r>
            <a:r>
              <a:rPr lang="lt-LT" dirty="0" smtClean="0"/>
              <a:t>sukurtus darb</a:t>
            </a:r>
            <a:r>
              <a:rPr lang="en-US" dirty="0" smtClean="0"/>
              <a:t>us.</a:t>
            </a:r>
            <a:endParaRPr lang="lt-LT" dirty="0" smtClean="0"/>
          </a:p>
          <a:p>
            <a:endParaRPr lang="lt-LT" dirty="0" smtClean="0"/>
          </a:p>
        </p:txBody>
      </p:sp>
      <p:pic>
        <p:nvPicPr>
          <p:cNvPr id="8" name="Picture 3"/>
          <p:cNvPicPr>
            <a:picLocks noChangeAspect="1" noChangeArrowheads="1"/>
          </p:cNvPicPr>
          <p:nvPr/>
        </p:nvPicPr>
        <p:blipFill>
          <a:blip r:embed="rId2" cstate="print"/>
          <a:srcRect/>
          <a:stretch>
            <a:fillRect/>
          </a:stretch>
        </p:blipFill>
        <p:spPr bwMode="auto">
          <a:xfrm>
            <a:off x="4800600" y="1828800"/>
            <a:ext cx="4038600" cy="40386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7048"/>
            <a:ext cx="5184648" cy="3197352"/>
          </a:xfrm>
        </p:spPr>
        <p:txBody>
          <a:bodyPr>
            <a:normAutofit lnSpcReduction="10000"/>
          </a:bodyPr>
          <a:lstStyle/>
          <a:p>
            <a:pPr marL="609600" indent="-609600">
              <a:lnSpc>
                <a:spcPct val="90000"/>
              </a:lnSpc>
              <a:buFont typeface="Wingdings" pitchFamily="2" charset="2"/>
              <a:buAutoNum type="arabicPeriod"/>
            </a:pPr>
            <a:r>
              <a:rPr lang="lt-LT" sz="2400" dirty="0" smtClean="0"/>
              <a:t>Pavyzdžių paieška, eskizų braižymas.</a:t>
            </a:r>
          </a:p>
          <a:p>
            <a:pPr marL="609600" indent="-609600">
              <a:lnSpc>
                <a:spcPct val="90000"/>
              </a:lnSpc>
              <a:buFont typeface="Wingdings" pitchFamily="2" charset="2"/>
              <a:buAutoNum type="arabicPeriod"/>
            </a:pPr>
            <a:r>
              <a:rPr lang="lt-LT" sz="2400" dirty="0" smtClean="0"/>
              <a:t>Eskizo perkėlimas į  popieriaus lapą.</a:t>
            </a:r>
          </a:p>
          <a:p>
            <a:pPr marL="609600" indent="-609600">
              <a:lnSpc>
                <a:spcPct val="90000"/>
              </a:lnSpc>
              <a:buFont typeface="Wingdings" pitchFamily="2" charset="2"/>
              <a:buAutoNum type="arabicPeriod"/>
            </a:pPr>
            <a:r>
              <a:rPr lang="lt-LT" sz="2400" dirty="0" smtClean="0"/>
              <a:t>Karpymas, lankstymas ir pjaustymas.</a:t>
            </a:r>
          </a:p>
          <a:p>
            <a:pPr marL="609600" indent="-609600">
              <a:lnSpc>
                <a:spcPct val="90000"/>
              </a:lnSpc>
              <a:buFont typeface="Wingdings" pitchFamily="2" charset="2"/>
              <a:buAutoNum type="arabicPeriod"/>
            </a:pPr>
            <a:r>
              <a:rPr lang="lt-LT" sz="2400" dirty="0" smtClean="0"/>
              <a:t>Darbų  apipavidalinimas</a:t>
            </a:r>
            <a:r>
              <a:rPr lang="en-US" sz="2400" dirty="0" smtClean="0"/>
              <a:t>,</a:t>
            </a:r>
            <a:r>
              <a:rPr lang="lt-LT" sz="2400" dirty="0" smtClean="0"/>
              <a:t> aptarimas, pristatymas ir parodos organizavimas.</a:t>
            </a:r>
          </a:p>
          <a:p>
            <a:pPr>
              <a:buNone/>
            </a:pPr>
            <a:endParaRPr lang="en-US" dirty="0"/>
          </a:p>
        </p:txBody>
      </p:sp>
      <p:sp>
        <p:nvSpPr>
          <p:cNvPr id="4" name="Rectangle 2"/>
          <p:cNvSpPr txBox="1">
            <a:spLocks noChangeArrowheads="1"/>
          </p:cNvSpPr>
          <p:nvPr/>
        </p:nvSpPr>
        <p:spPr>
          <a:xfrm>
            <a:off x="454152" y="381000"/>
            <a:ext cx="8534400" cy="457200"/>
          </a:xfrm>
          <a:prstGeom prst="rect">
            <a:avLst/>
          </a:prstGeom>
        </p:spPr>
        <p:txBody>
          <a:bodyPr vert="horz" anchor="b">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smtClean="0">
                <a:ln>
                  <a:noFill/>
                </a:ln>
                <a:effectLst/>
                <a:uLnTx/>
                <a:uFillTx/>
                <a:latin typeface="+mj-lt"/>
                <a:ea typeface="+mj-ea"/>
                <a:cs typeface="+mj-cs"/>
              </a:rPr>
              <a:t>Projekto veiklų etapų nustatymas, jų aptarimas</a:t>
            </a:r>
            <a:r>
              <a:rPr kumimoji="0" lang="lt-LT" sz="3800" b="0" i="0" u="none" strike="noStrike" kern="1200" cap="none" spc="0" normalizeH="0" baseline="0" noProof="0" dirty="0" smtClean="0">
                <a:ln>
                  <a:noFill/>
                </a:ln>
                <a:effectLst/>
                <a:uLnTx/>
                <a:uFillTx/>
                <a:latin typeface="+mj-lt"/>
                <a:ea typeface="+mj-ea"/>
                <a:cs typeface="+mj-cs"/>
              </a:rPr>
              <a:t> </a:t>
            </a:r>
            <a:endParaRPr kumimoji="0" lang="lt-LT" sz="3800" b="0" i="0" u="none" strike="noStrike" kern="1200" cap="none" spc="0" normalizeH="0" baseline="0" noProof="0" dirty="0">
              <a:ln>
                <a:noFill/>
              </a:ln>
              <a:effectLst/>
              <a:uLnTx/>
              <a:uFillTx/>
              <a:latin typeface="+mj-lt"/>
              <a:ea typeface="+mj-ea"/>
              <a:cs typeface="+mj-cs"/>
            </a:endParaRPr>
          </a:p>
        </p:txBody>
      </p:sp>
      <p:pic>
        <p:nvPicPr>
          <p:cNvPr id="2050" name="Picture 2" descr="DIY Tea Light Paper Houses Tutorial with FREE Printable Template"/>
          <p:cNvPicPr>
            <a:picLocks noChangeAspect="1" noChangeArrowheads="1"/>
          </p:cNvPicPr>
          <p:nvPr/>
        </p:nvPicPr>
        <p:blipFill>
          <a:blip r:embed="rId3" cstate="print"/>
          <a:srcRect/>
          <a:stretch>
            <a:fillRect/>
          </a:stretch>
        </p:blipFill>
        <p:spPr bwMode="auto">
          <a:xfrm>
            <a:off x="5715000" y="1371601"/>
            <a:ext cx="3238500" cy="5029200"/>
          </a:xfrm>
          <a:prstGeom prst="rect">
            <a:avLst/>
          </a:prstGeom>
          <a:noFill/>
        </p:spPr>
      </p:pic>
      <p:sp>
        <p:nvSpPr>
          <p:cNvPr id="5" name="Rectangle 4"/>
          <p:cNvSpPr/>
          <p:nvPr/>
        </p:nvSpPr>
        <p:spPr>
          <a:xfrm>
            <a:off x="152400" y="5029200"/>
            <a:ext cx="5486400" cy="1255728"/>
          </a:xfrm>
          <a:prstGeom prst="rect">
            <a:avLst/>
          </a:prstGeom>
        </p:spPr>
        <p:txBody>
          <a:bodyPr wrap="square">
            <a:spAutoFit/>
          </a:bodyPr>
          <a:lstStyle/>
          <a:p>
            <a:pPr>
              <a:lnSpc>
                <a:spcPct val="90000"/>
              </a:lnSpc>
              <a:buFont typeface="Wingdings" pitchFamily="2" charset="2"/>
              <a:buNone/>
            </a:pPr>
            <a:r>
              <a:rPr lang="lt-LT" sz="1400" i="1" u="sng" dirty="0" smtClean="0">
                <a:latin typeface="Georgia" pitchFamily="18" charset="0"/>
                <a:cs typeface="Times New Roman" pitchFamily="18" charset="0"/>
              </a:rPr>
              <a:t>Kiti susitarimai</a:t>
            </a:r>
            <a:r>
              <a:rPr lang="lt-LT" sz="1400" dirty="0" smtClean="0">
                <a:latin typeface="Georgia" pitchFamily="18" charset="0"/>
                <a:cs typeface="Times New Roman" pitchFamily="18" charset="0"/>
              </a:rPr>
              <a:t>:</a:t>
            </a:r>
          </a:p>
          <a:p>
            <a:pPr>
              <a:lnSpc>
                <a:spcPct val="90000"/>
              </a:lnSpc>
            </a:pPr>
            <a:r>
              <a:rPr lang="lt-LT" sz="1400" dirty="0" smtClean="0">
                <a:latin typeface="Georgia" pitchFamily="18" charset="0"/>
                <a:cs typeface="Times New Roman" pitchFamily="18" charset="0"/>
              </a:rPr>
              <a:t>Projekto trukmė – 1 mėnuo. Kiekvienam veiklos etapui skiriama 1 savaitė. </a:t>
            </a:r>
          </a:p>
          <a:p>
            <a:pPr>
              <a:lnSpc>
                <a:spcPct val="90000"/>
              </a:lnSpc>
            </a:pPr>
            <a:r>
              <a:rPr lang="lt-LT" sz="1400" dirty="0" smtClean="0">
                <a:latin typeface="Georgia" pitchFamily="18" charset="0"/>
                <a:cs typeface="Times New Roman" pitchFamily="18" charset="0"/>
              </a:rPr>
              <a:t>Mokiniai, kurie nedalyvauja projekte, pamokų, susijusių su projekto veiklomis metu, kartu su visais atlieka mokytojos parengtas užduotis ta pačia tema.</a:t>
            </a:r>
          </a:p>
        </p:txBody>
      </p:sp>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solidFill>
                  <a:schemeClr val="tx1"/>
                </a:solidFill>
              </a:rPr>
              <a:t>Projektinis metodas </a:t>
            </a:r>
            <a:endParaRPr lang="en-US" dirty="0">
              <a:solidFill>
                <a:schemeClr val="tx1"/>
              </a:solidFill>
            </a:endParaRPr>
          </a:p>
        </p:txBody>
      </p:sp>
      <p:sp>
        <p:nvSpPr>
          <p:cNvPr id="3" name="Content Placeholder 2"/>
          <p:cNvSpPr>
            <a:spLocks noGrp="1"/>
          </p:cNvSpPr>
          <p:nvPr>
            <p:ph sz="quarter" idx="1"/>
          </p:nvPr>
        </p:nvSpPr>
        <p:spPr>
          <a:xfrm>
            <a:off x="228600" y="2209800"/>
            <a:ext cx="3889248" cy="3349752"/>
          </a:xfrm>
        </p:spPr>
        <p:txBody>
          <a:bodyPr/>
          <a:lstStyle/>
          <a:p>
            <a:pPr marL="114300" indent="-114300">
              <a:buNone/>
            </a:pPr>
            <a:r>
              <a:rPr lang="en-US" dirty="0" smtClean="0"/>
              <a:t>  </a:t>
            </a:r>
            <a:r>
              <a:rPr lang="lt-LT" sz="3600" dirty="0" smtClean="0"/>
              <a:t>– </a:t>
            </a:r>
            <a:r>
              <a:rPr lang="lt-LT" sz="3200" b="1" dirty="0" smtClean="0"/>
              <a:t>vienas</a:t>
            </a:r>
            <a:r>
              <a:rPr lang="lt-LT" sz="3200" dirty="0" smtClean="0"/>
              <a:t> iš darbo ir mokymo </a:t>
            </a:r>
            <a:r>
              <a:rPr lang="lt-LT" sz="3200" b="1" dirty="0" smtClean="0"/>
              <a:t>būdų</a:t>
            </a:r>
            <a:r>
              <a:rPr lang="lt-LT" sz="3200" dirty="0" smtClean="0"/>
              <a:t>, skatinančių mokinius teorines žinias </a:t>
            </a:r>
            <a:r>
              <a:rPr lang="en-US" sz="3200" dirty="0" smtClean="0"/>
              <a:t> </a:t>
            </a:r>
            <a:r>
              <a:rPr lang="lt-LT" sz="3200" dirty="0" smtClean="0"/>
              <a:t>sieti </a:t>
            </a:r>
            <a:r>
              <a:rPr lang="en-US" sz="3200" dirty="0" smtClean="0"/>
              <a:t> </a:t>
            </a:r>
            <a:r>
              <a:rPr lang="lt-LT" sz="3200" dirty="0" smtClean="0"/>
              <a:t>su praktika. </a:t>
            </a:r>
          </a:p>
          <a:p>
            <a:pPr>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962401" y="2057400"/>
            <a:ext cx="4960144" cy="3720108"/>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tx1"/>
                </a:solidFill>
              </a:rPr>
              <a:t>DARB</a:t>
            </a:r>
            <a:r>
              <a:rPr lang="en-US" b="1" dirty="0" smtClean="0">
                <a:solidFill>
                  <a:schemeClr val="tx1"/>
                </a:solidFill>
              </a:rPr>
              <a:t>O  PROCESAS</a:t>
            </a:r>
            <a:endParaRPr lang="en-US" b="1" dirty="0">
              <a:solidFill>
                <a:schemeClr val="tx1"/>
              </a:solidFill>
            </a:endParaRPr>
          </a:p>
        </p:txBody>
      </p:sp>
      <p:pic>
        <p:nvPicPr>
          <p:cNvPr id="6149" name="Picture 5"/>
          <p:cNvPicPr>
            <a:picLocks noGrp="1" noChangeAspect="1" noChangeArrowheads="1"/>
          </p:cNvPicPr>
          <p:nvPr>
            <p:ph sz="quarter" idx="1"/>
          </p:nvPr>
        </p:nvPicPr>
        <p:blipFill>
          <a:blip r:embed="rId2" cstate="print"/>
          <a:srcRect r="22201"/>
          <a:stretch>
            <a:fillRect/>
          </a:stretch>
        </p:blipFill>
        <p:spPr bwMode="auto">
          <a:xfrm>
            <a:off x="152401" y="1828800"/>
            <a:ext cx="4514056" cy="4572000"/>
          </a:xfrm>
          <a:prstGeom prst="rect">
            <a:avLst/>
          </a:prstGeom>
          <a:noFill/>
          <a:ln w="9525">
            <a:noFill/>
            <a:miter lim="800000"/>
            <a:headEnd/>
            <a:tailEnd/>
          </a:ln>
        </p:spPr>
      </p:pic>
      <p:pic>
        <p:nvPicPr>
          <p:cNvPr id="11" name="Picture 7"/>
          <p:cNvPicPr>
            <a:picLocks noChangeAspect="1" noChangeArrowheads="1"/>
          </p:cNvPicPr>
          <p:nvPr/>
        </p:nvPicPr>
        <p:blipFill>
          <a:blip r:embed="rId3" cstate="print"/>
          <a:srcRect l="12799" r="9701"/>
          <a:stretch>
            <a:fillRect/>
          </a:stretch>
        </p:blipFill>
        <p:spPr bwMode="auto">
          <a:xfrm>
            <a:off x="4800600" y="1828800"/>
            <a:ext cx="4191000" cy="45720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MOKINI</a:t>
            </a:r>
            <a:r>
              <a:rPr lang="lt-LT" b="1" dirty="0" smtClean="0">
                <a:solidFill>
                  <a:schemeClr val="tx1"/>
                </a:solidFill>
              </a:rPr>
              <a:t>Ų DARBAI</a:t>
            </a:r>
            <a:endParaRPr lang="en-US" b="1" dirty="0">
              <a:solidFill>
                <a:schemeClr val="tx1"/>
              </a:solidFill>
            </a:endParaRPr>
          </a:p>
        </p:txBody>
      </p:sp>
      <p:pic>
        <p:nvPicPr>
          <p:cNvPr id="7172" name="Picture 4"/>
          <p:cNvPicPr>
            <a:picLocks noGrp="1" noChangeAspect="1" noChangeArrowheads="1"/>
          </p:cNvPicPr>
          <p:nvPr>
            <p:ph sz="quarter" idx="1"/>
          </p:nvPr>
        </p:nvPicPr>
        <p:blipFill>
          <a:blip r:embed="rId2" cstate="print"/>
          <a:srcRect l="27799" r="18451" b="26736"/>
          <a:stretch>
            <a:fillRect/>
          </a:stretch>
        </p:blipFill>
        <p:spPr bwMode="auto">
          <a:xfrm>
            <a:off x="154063" y="1905000"/>
            <a:ext cx="4472326" cy="4572000"/>
          </a:xfrm>
          <a:prstGeom prst="rect">
            <a:avLst/>
          </a:prstGeom>
          <a:noFill/>
          <a:ln w="9525">
            <a:noFill/>
            <a:miter lim="800000"/>
            <a:headEnd/>
            <a:tailEnd/>
          </a:ln>
        </p:spPr>
      </p:pic>
      <p:pic>
        <p:nvPicPr>
          <p:cNvPr id="11" name="Picture 6"/>
          <p:cNvPicPr>
            <a:picLocks noChangeAspect="1" noChangeArrowheads="1"/>
          </p:cNvPicPr>
          <p:nvPr/>
        </p:nvPicPr>
        <p:blipFill>
          <a:blip r:embed="rId3" cstate="print"/>
          <a:srcRect l="10299" r="20951"/>
          <a:stretch>
            <a:fillRect/>
          </a:stretch>
        </p:blipFill>
        <p:spPr bwMode="auto">
          <a:xfrm>
            <a:off x="4800600" y="1905000"/>
            <a:ext cx="4191000" cy="45720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MOKINI</a:t>
            </a:r>
            <a:r>
              <a:rPr lang="lt-LT" b="1" dirty="0" smtClean="0">
                <a:solidFill>
                  <a:schemeClr val="tx1"/>
                </a:solidFill>
              </a:rPr>
              <a:t>Ų DARBAI</a:t>
            </a:r>
            <a:endParaRPr lang="en-US" b="1" dirty="0">
              <a:solidFill>
                <a:schemeClr val="tx1"/>
              </a:solidFill>
            </a:endParaRPr>
          </a:p>
        </p:txBody>
      </p:sp>
      <p:pic>
        <p:nvPicPr>
          <p:cNvPr id="12290" name="Picture 2"/>
          <p:cNvPicPr>
            <a:picLocks noGrp="1" noChangeAspect="1" noChangeArrowheads="1"/>
          </p:cNvPicPr>
          <p:nvPr>
            <p:ph sz="quarter" idx="1"/>
          </p:nvPr>
        </p:nvPicPr>
        <p:blipFill>
          <a:blip r:embed="rId2" cstate="print"/>
          <a:srcRect/>
          <a:stretch>
            <a:fillRect/>
          </a:stretch>
        </p:blipFill>
        <p:spPr bwMode="auto">
          <a:xfrm>
            <a:off x="1505744" y="1527175"/>
            <a:ext cx="6096000" cy="45720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3" y="228600"/>
            <a:ext cx="8534400" cy="685800"/>
          </a:xfrm>
        </p:spPr>
        <p:txBody>
          <a:bodyPr>
            <a:normAutofit/>
          </a:bodyPr>
          <a:lstStyle/>
          <a:p>
            <a:r>
              <a:rPr lang="en-US" b="1" dirty="0" smtClean="0">
                <a:solidFill>
                  <a:schemeClr val="tx1"/>
                </a:solidFill>
              </a:rPr>
              <a:t>MOKINI</a:t>
            </a:r>
            <a:r>
              <a:rPr lang="lt-LT" b="1" dirty="0" smtClean="0">
                <a:solidFill>
                  <a:schemeClr val="tx1"/>
                </a:solidFill>
              </a:rPr>
              <a:t>Ų DARBAI</a:t>
            </a:r>
            <a:endParaRPr lang="en-US" b="1" dirty="0"/>
          </a:p>
        </p:txBody>
      </p:sp>
      <p:pic>
        <p:nvPicPr>
          <p:cNvPr id="11266" name="Picture 2"/>
          <p:cNvPicPr>
            <a:picLocks noGrp="1" noChangeAspect="1" noChangeArrowheads="1"/>
          </p:cNvPicPr>
          <p:nvPr>
            <p:ph sz="quarter" idx="1"/>
          </p:nvPr>
        </p:nvPicPr>
        <p:blipFill>
          <a:blip r:embed="rId2" cstate="print"/>
          <a:srcRect t="8966" b="5852"/>
          <a:stretch>
            <a:fillRect/>
          </a:stretch>
        </p:blipFill>
        <p:spPr bwMode="auto">
          <a:xfrm>
            <a:off x="152401" y="1295400"/>
            <a:ext cx="8796031" cy="51816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3" y="228600"/>
            <a:ext cx="8534400" cy="609600"/>
          </a:xfrm>
        </p:spPr>
        <p:txBody>
          <a:bodyPr/>
          <a:lstStyle/>
          <a:p>
            <a:r>
              <a:rPr lang="en-US" b="1" dirty="0" smtClean="0">
                <a:solidFill>
                  <a:schemeClr val="tx1"/>
                </a:solidFill>
              </a:rPr>
              <a:t>MOKINI</a:t>
            </a:r>
            <a:r>
              <a:rPr lang="lt-LT" b="1" dirty="0" smtClean="0">
                <a:solidFill>
                  <a:schemeClr val="tx1"/>
                </a:solidFill>
              </a:rPr>
              <a:t>Ų DARBAI</a:t>
            </a:r>
            <a:endParaRPr lang="en-US" b="1" dirty="0"/>
          </a:p>
        </p:txBody>
      </p:sp>
      <p:pic>
        <p:nvPicPr>
          <p:cNvPr id="10242" name="Picture 2"/>
          <p:cNvPicPr>
            <a:picLocks noGrp="1" noChangeAspect="1" noChangeArrowheads="1"/>
          </p:cNvPicPr>
          <p:nvPr>
            <p:ph sz="quarter" idx="1"/>
          </p:nvPr>
        </p:nvPicPr>
        <p:blipFill>
          <a:blip r:embed="rId2" cstate="print"/>
          <a:srcRect/>
          <a:stretch>
            <a:fillRect/>
          </a:stretch>
        </p:blipFill>
        <p:spPr bwMode="auto">
          <a:xfrm>
            <a:off x="1505744" y="1527175"/>
            <a:ext cx="6096000" cy="45720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tx1"/>
                </a:solidFill>
              </a:rPr>
              <a:t>SVAJONIŲ NAMAI</a:t>
            </a:r>
            <a:endParaRPr lang="en-US" b="1" dirty="0">
              <a:solidFill>
                <a:schemeClr val="tx1"/>
              </a:solidFill>
            </a:endParaRPr>
          </a:p>
        </p:txBody>
      </p:sp>
      <p:pic>
        <p:nvPicPr>
          <p:cNvPr id="9218" name="Picture 2"/>
          <p:cNvPicPr>
            <a:picLocks noGrp="1" noChangeAspect="1" noChangeArrowheads="1"/>
          </p:cNvPicPr>
          <p:nvPr>
            <p:ph sz="quarter" idx="1"/>
          </p:nvPr>
        </p:nvPicPr>
        <p:blipFill>
          <a:blip r:embed="rId2" cstate="print"/>
          <a:srcRect/>
          <a:stretch>
            <a:fillRect/>
          </a:stretch>
        </p:blipFill>
        <p:spPr bwMode="auto">
          <a:xfrm>
            <a:off x="1505744" y="1527175"/>
            <a:ext cx="6096000" cy="45720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tx1"/>
                </a:solidFill>
              </a:rPr>
              <a:t>SVAJONIŲ M</a:t>
            </a:r>
            <a:r>
              <a:rPr lang="en-US" b="1" dirty="0" smtClean="0">
                <a:solidFill>
                  <a:schemeClr val="tx1"/>
                </a:solidFill>
              </a:rPr>
              <a:t>IEST</a:t>
            </a:r>
            <a:r>
              <a:rPr lang="lt-LT" b="1" dirty="0" smtClean="0">
                <a:solidFill>
                  <a:schemeClr val="tx1"/>
                </a:solidFill>
              </a:rPr>
              <a:t>AS</a:t>
            </a:r>
            <a:endParaRPr lang="en-US" b="1" dirty="0">
              <a:solidFill>
                <a:schemeClr val="tx1"/>
              </a:solidFill>
            </a:endParaRPr>
          </a:p>
        </p:txBody>
      </p:sp>
      <p:pic>
        <p:nvPicPr>
          <p:cNvPr id="8194" name="Picture 2"/>
          <p:cNvPicPr>
            <a:picLocks noGrp="1" noChangeAspect="1" noChangeArrowheads="1"/>
          </p:cNvPicPr>
          <p:nvPr>
            <p:ph sz="quarter" idx="1"/>
          </p:nvPr>
        </p:nvPicPr>
        <p:blipFill>
          <a:blip r:embed="rId2" cstate="print"/>
          <a:srcRect t="23264" b="6011"/>
          <a:stretch>
            <a:fillRect/>
          </a:stretch>
        </p:blipFill>
        <p:spPr bwMode="auto">
          <a:xfrm>
            <a:off x="228600" y="1524000"/>
            <a:ext cx="8763000" cy="46482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286376" y="214313"/>
            <a:ext cx="3643313" cy="571500"/>
          </a:xfrm>
        </p:spPr>
        <p:txBody>
          <a:bodyPr rtlCol="0">
            <a:normAutofit fontScale="90000"/>
          </a:bodyPr>
          <a:lstStyle/>
          <a:p>
            <a:pPr fontAlgn="auto">
              <a:spcAft>
                <a:spcPts val="0"/>
              </a:spcAft>
              <a:defRPr/>
            </a:pPr>
            <a:r>
              <a:rPr lang="lt-LT" b="1" dirty="0" smtClean="0">
                <a:solidFill>
                  <a:schemeClr val="tx1"/>
                </a:solidFill>
              </a:rPr>
              <a:t>VERTINIMAS </a:t>
            </a:r>
          </a:p>
        </p:txBody>
      </p:sp>
      <p:sp>
        <p:nvSpPr>
          <p:cNvPr id="6" name="Turinio vietos rezervavimo ženklas 5"/>
          <p:cNvSpPr>
            <a:spLocks noGrp="1"/>
          </p:cNvSpPr>
          <p:nvPr>
            <p:ph idx="1"/>
          </p:nvPr>
        </p:nvSpPr>
        <p:spPr/>
        <p:txBody>
          <a:bodyPr rtlCol="0">
            <a:normAutofit/>
          </a:bodyPr>
          <a:lstStyle/>
          <a:p>
            <a:pPr fontAlgn="auto">
              <a:spcAft>
                <a:spcPts val="0"/>
              </a:spcAft>
              <a:buFont typeface="Arial" pitchFamily="34" charset="0"/>
              <a:buNone/>
              <a:defRPr/>
            </a:pPr>
            <a:r>
              <a:rPr lang="lt-LT" dirty="0" smtClean="0"/>
              <a:t>                    </a:t>
            </a:r>
            <a:r>
              <a:rPr lang="lt-LT" sz="2000" b="1" dirty="0" smtClean="0">
                <a:effectLst>
                  <a:outerShdw blurRad="38100" dist="38100" dir="2700000" algn="tl">
                    <a:srgbClr val="000000">
                      <a:alpha val="43137"/>
                    </a:srgbClr>
                  </a:outerShdw>
                </a:effectLst>
              </a:rPr>
              <a:t>LABAI GERAI   </a:t>
            </a:r>
          </a:p>
          <a:p>
            <a:pPr fontAlgn="auto">
              <a:spcAft>
                <a:spcPts val="0"/>
              </a:spcAft>
              <a:buFont typeface="Arial" pitchFamily="34" charset="0"/>
              <a:buChar char="•"/>
              <a:defRPr/>
            </a:pPr>
            <a:endParaRPr lang="lt-LT" sz="2000" b="1" dirty="0" smtClean="0">
              <a:effectLst>
                <a:outerShdw blurRad="38100" dist="38100" dir="2700000" algn="tl">
                  <a:srgbClr val="000000">
                    <a:alpha val="43137"/>
                  </a:srgbClr>
                </a:outerShdw>
              </a:effectLst>
            </a:endParaRPr>
          </a:p>
          <a:p>
            <a:pPr fontAlgn="auto">
              <a:spcAft>
                <a:spcPts val="0"/>
              </a:spcAft>
              <a:buFont typeface="Arial" pitchFamily="34" charset="0"/>
              <a:buNone/>
              <a:defRPr/>
            </a:pPr>
            <a:r>
              <a:rPr lang="lt-LT" sz="2000" b="1" dirty="0" smtClean="0">
                <a:effectLst>
                  <a:outerShdw blurRad="38100" dist="38100" dir="2700000" algn="tl">
                    <a:srgbClr val="000000">
                      <a:alpha val="43137"/>
                    </a:srgbClr>
                  </a:outerShdw>
                </a:effectLst>
              </a:rPr>
              <a:t>                          GERAI </a:t>
            </a:r>
          </a:p>
          <a:p>
            <a:pPr fontAlgn="auto">
              <a:spcAft>
                <a:spcPts val="0"/>
              </a:spcAft>
              <a:buFont typeface="Arial" pitchFamily="34" charset="0"/>
              <a:buNone/>
              <a:defRPr/>
            </a:pPr>
            <a:endParaRPr lang="lt-LT" sz="2000" b="1" dirty="0" smtClean="0">
              <a:effectLst>
                <a:outerShdw blurRad="38100" dist="38100" dir="2700000" algn="tl">
                  <a:srgbClr val="000000">
                    <a:alpha val="43137"/>
                  </a:srgbClr>
                </a:outerShdw>
              </a:effectLst>
            </a:endParaRPr>
          </a:p>
          <a:p>
            <a:pPr fontAlgn="auto">
              <a:spcAft>
                <a:spcPts val="0"/>
              </a:spcAft>
              <a:buFont typeface="Arial" pitchFamily="34" charset="0"/>
              <a:buNone/>
              <a:defRPr/>
            </a:pPr>
            <a:r>
              <a:rPr lang="lt-LT" sz="2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      </a:t>
            </a:r>
            <a:r>
              <a:rPr lang="lt-LT" sz="2000" b="1" dirty="0" smtClean="0">
                <a:effectLst>
                  <a:outerShdw blurRad="38100" dist="38100" dir="2700000" algn="tl">
                    <a:srgbClr val="000000">
                      <a:alpha val="43137"/>
                    </a:srgbClr>
                  </a:outerShdw>
                </a:effectLst>
              </a:rPr>
              <a:t>PATENKINAMAI</a:t>
            </a:r>
          </a:p>
        </p:txBody>
      </p:sp>
      <p:sp>
        <p:nvSpPr>
          <p:cNvPr id="7" name="Struktūrinė schema: mazgas 6"/>
          <p:cNvSpPr/>
          <p:nvPr/>
        </p:nvSpPr>
        <p:spPr>
          <a:xfrm>
            <a:off x="762000" y="1524001"/>
            <a:ext cx="581025" cy="623887"/>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t-LT"/>
          </a:p>
        </p:txBody>
      </p:sp>
      <p:sp>
        <p:nvSpPr>
          <p:cNvPr id="8" name="Lygiašonis trikampis 7"/>
          <p:cNvSpPr/>
          <p:nvPr/>
        </p:nvSpPr>
        <p:spPr>
          <a:xfrm>
            <a:off x="762000" y="2286000"/>
            <a:ext cx="627063" cy="471488"/>
          </a:xfrm>
          <a:prstGeom prst="triangle">
            <a:avLst/>
          </a:prstGeom>
          <a:solidFill>
            <a:srgbClr val="12BE1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t-LT"/>
          </a:p>
        </p:txBody>
      </p:sp>
      <p:sp>
        <p:nvSpPr>
          <p:cNvPr id="10" name="Stačiakampis 9"/>
          <p:cNvSpPr/>
          <p:nvPr/>
        </p:nvSpPr>
        <p:spPr>
          <a:xfrm>
            <a:off x="609600" y="2971802"/>
            <a:ext cx="990600" cy="5191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t-LT"/>
          </a:p>
        </p:txBody>
      </p:sp>
      <p:graphicFrame>
        <p:nvGraphicFramePr>
          <p:cNvPr id="9" name="Lentelė 6"/>
          <p:cNvGraphicFramePr>
            <a:graphicFrameLocks noGrp="1"/>
          </p:cNvGraphicFramePr>
          <p:nvPr/>
        </p:nvGraphicFramePr>
        <p:xfrm>
          <a:off x="1524000" y="3886200"/>
          <a:ext cx="5791200" cy="2248794"/>
        </p:xfrm>
        <a:graphic>
          <a:graphicData uri="http://schemas.openxmlformats.org/drawingml/2006/table">
            <a:tbl>
              <a:tblPr firstRow="1" bandRow="1">
                <a:tableStyleId>{5C22544A-7EE6-4342-B048-85BDC9FD1C3A}</a:tableStyleId>
              </a:tblPr>
              <a:tblGrid>
                <a:gridCol w="542929"/>
                <a:gridCol w="2018563"/>
                <a:gridCol w="890954"/>
                <a:gridCol w="1336431"/>
                <a:gridCol w="1002323"/>
              </a:tblGrid>
              <a:tr h="319662">
                <a:tc rowSpan="2">
                  <a:txBody>
                    <a:bodyPr/>
                    <a:lstStyle/>
                    <a:p>
                      <a:r>
                        <a:rPr lang="lt-LT" sz="1000" dirty="0" smtClean="0">
                          <a:solidFill>
                            <a:schemeClr val="tx1"/>
                          </a:solidFill>
                        </a:rPr>
                        <a:t>Nr.</a:t>
                      </a:r>
                      <a:endParaRPr lang="lt-LT"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2">
                  <a:txBody>
                    <a:bodyPr/>
                    <a:lstStyle/>
                    <a:p>
                      <a:r>
                        <a:rPr lang="lt-LT" sz="1000" dirty="0" smtClean="0">
                          <a:solidFill>
                            <a:schemeClr val="tx1"/>
                          </a:solidFill>
                        </a:rPr>
                        <a:t>Pavardė, vardas</a:t>
                      </a:r>
                      <a:endParaRPr lang="lt-LT"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a:r>
                        <a:rPr lang="lt-LT" sz="1000" dirty="0" smtClean="0">
                          <a:solidFill>
                            <a:schemeClr val="tx1"/>
                          </a:solidFill>
                        </a:rPr>
                        <a:t>Vertinimas</a:t>
                      </a:r>
                      <a:endParaRPr lang="lt-LT"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lt-LT"/>
                    </a:p>
                  </a:txBody>
                  <a:tcPr/>
                </a:tc>
                <a:tc hMerge="1">
                  <a:txBody>
                    <a:bodyPr/>
                    <a:lstStyle/>
                    <a:p>
                      <a:endParaRPr lang="lt-LT"/>
                    </a:p>
                  </a:txBody>
                  <a:tcPr/>
                </a:tc>
              </a:tr>
              <a:tr h="330822">
                <a:tc vMerge="1">
                  <a:txBody>
                    <a:bodyPr/>
                    <a:lstStyle/>
                    <a:p>
                      <a:endParaRPr lang="lt-LT"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lt-LT"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lt-LT" sz="1000" dirty="0" smtClean="0"/>
                        <a:t>tarpinis</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lt-LT" sz="1000" dirty="0" smtClean="0"/>
                        <a:t>pristatymas</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lt-LT" sz="1000" dirty="0" smtClean="0"/>
                        <a:t>bendras</a:t>
                      </a:r>
                      <a:r>
                        <a:rPr lang="lt-LT" sz="1000" baseline="0" dirty="0" smtClean="0"/>
                        <a:t> </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19662">
                <a:tc>
                  <a:txBody>
                    <a:bodyPr/>
                    <a:lstStyle/>
                    <a:p>
                      <a:pPr algn="ctr"/>
                      <a:r>
                        <a:rPr lang="lt-LT" sz="1000" dirty="0" smtClean="0"/>
                        <a:t>1</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19662">
                <a:tc>
                  <a:txBody>
                    <a:bodyPr/>
                    <a:lstStyle/>
                    <a:p>
                      <a:pPr algn="ctr"/>
                      <a:r>
                        <a:rPr lang="lt-LT" sz="1000" dirty="0" smtClean="0"/>
                        <a:t>2</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19662">
                <a:tc>
                  <a:txBody>
                    <a:bodyPr/>
                    <a:lstStyle/>
                    <a:p>
                      <a:pPr algn="ctr"/>
                      <a:r>
                        <a:rPr lang="lt-LT" sz="1000" dirty="0" smtClean="0"/>
                        <a:t>3</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19662">
                <a:tc>
                  <a:txBody>
                    <a:bodyPr/>
                    <a:lstStyle/>
                    <a:p>
                      <a:pPr algn="ctr"/>
                      <a:r>
                        <a:rPr lang="lt-LT" sz="1000" dirty="0" smtClean="0"/>
                        <a:t>4</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19662">
                <a:tc>
                  <a:txBody>
                    <a:bodyPr/>
                    <a:lstStyle/>
                    <a:p>
                      <a:pPr algn="ctr"/>
                      <a:r>
                        <a:rPr lang="lt-LT" sz="1000" dirty="0" smtClean="0"/>
                        <a:t>5</a:t>
                      </a:r>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lt-L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cSld>
  <p:clrMapOvr>
    <a:masterClrMapping/>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PASINAUDOK …</a:t>
            </a:r>
            <a:endParaRPr lang="en-US" dirty="0">
              <a:solidFill>
                <a:schemeClr val="tx1"/>
              </a:solidFill>
            </a:endParaRPr>
          </a:p>
        </p:txBody>
      </p:sp>
      <p:pic>
        <p:nvPicPr>
          <p:cNvPr id="45059" name="Picture 3"/>
          <p:cNvPicPr>
            <a:picLocks noGrp="1" noChangeAspect="1" noChangeArrowheads="1"/>
          </p:cNvPicPr>
          <p:nvPr>
            <p:ph sz="quarter" idx="1"/>
          </p:nvPr>
        </p:nvPicPr>
        <p:blipFill>
          <a:blip r:embed="rId2" cstate="print"/>
          <a:srcRect b="6563"/>
          <a:stretch>
            <a:fillRect/>
          </a:stretch>
        </p:blipFill>
        <p:spPr bwMode="auto">
          <a:xfrm>
            <a:off x="609600" y="1828801"/>
            <a:ext cx="2209800" cy="3191933"/>
          </a:xfrm>
          <a:prstGeom prst="rect">
            <a:avLst/>
          </a:prstGeom>
          <a:noFill/>
          <a:ln w="9525">
            <a:noFill/>
            <a:miter lim="800000"/>
            <a:headEnd/>
            <a:tailEnd/>
          </a:ln>
        </p:spPr>
      </p:pic>
      <p:sp>
        <p:nvSpPr>
          <p:cNvPr id="6" name="Rectangle 5"/>
          <p:cNvSpPr/>
          <p:nvPr/>
        </p:nvSpPr>
        <p:spPr>
          <a:xfrm>
            <a:off x="931174" y="5105402"/>
            <a:ext cx="731289" cy="276999"/>
          </a:xfrm>
          <a:prstGeom prst="rect">
            <a:avLst/>
          </a:prstGeom>
        </p:spPr>
        <p:txBody>
          <a:bodyPr wrap="none">
            <a:spAutoFit/>
          </a:bodyPr>
          <a:lstStyle/>
          <a:p>
            <a:pPr lvl="0" algn="ctr">
              <a:spcBef>
                <a:spcPct val="0"/>
              </a:spcBef>
            </a:pPr>
            <a:r>
              <a:rPr lang="en-US" sz="1200" dirty="0" smtClean="0">
                <a:solidFill>
                  <a:srgbClr val="8CADAE">
                    <a:shade val="75000"/>
                  </a:srgbClr>
                </a:solidFill>
                <a:ea typeface="+mj-ea"/>
                <a:cs typeface="+mj-cs"/>
                <a:hlinkClick r:id="rId3" action="ppaction://hlinkfile"/>
              </a:rPr>
              <a:t>piza.pdf</a:t>
            </a:r>
            <a:endParaRPr lang="en-US" sz="1200" dirty="0">
              <a:solidFill>
                <a:srgbClr val="8CADAE">
                  <a:shade val="75000"/>
                </a:srgbClr>
              </a:solidFill>
              <a:ea typeface="+mj-ea"/>
              <a:cs typeface="+mj-cs"/>
            </a:endParaRPr>
          </a:p>
        </p:txBody>
      </p:sp>
      <p:pic>
        <p:nvPicPr>
          <p:cNvPr id="45060" name="Picture 4"/>
          <p:cNvPicPr>
            <a:picLocks noChangeAspect="1" noChangeArrowheads="1"/>
          </p:cNvPicPr>
          <p:nvPr/>
        </p:nvPicPr>
        <p:blipFill>
          <a:blip r:embed="rId4" cstate="print"/>
          <a:srcRect t="2432"/>
          <a:stretch>
            <a:fillRect/>
          </a:stretch>
        </p:blipFill>
        <p:spPr bwMode="auto">
          <a:xfrm>
            <a:off x="4038600" y="1905002"/>
            <a:ext cx="4210050" cy="3057525"/>
          </a:xfrm>
          <a:prstGeom prst="rect">
            <a:avLst/>
          </a:prstGeom>
          <a:noFill/>
          <a:ln w="9525">
            <a:noFill/>
            <a:miter lim="800000"/>
            <a:headEnd/>
            <a:tailEnd/>
          </a:ln>
        </p:spPr>
      </p:pic>
      <p:sp>
        <p:nvSpPr>
          <p:cNvPr id="8" name="Rectangle 7"/>
          <p:cNvSpPr/>
          <p:nvPr/>
        </p:nvSpPr>
        <p:spPr>
          <a:xfrm>
            <a:off x="5715001" y="5105402"/>
            <a:ext cx="830677" cy="276999"/>
          </a:xfrm>
          <a:prstGeom prst="rect">
            <a:avLst/>
          </a:prstGeom>
        </p:spPr>
        <p:txBody>
          <a:bodyPr wrap="none">
            <a:spAutoFit/>
          </a:bodyPr>
          <a:lstStyle/>
          <a:p>
            <a:r>
              <a:rPr lang="en-US" sz="1200" dirty="0" smtClean="0">
                <a:hlinkClick r:id="rId5" action="ppaction://hlinkfile"/>
              </a:rPr>
              <a:t>Tiltas.pdf</a:t>
            </a:r>
            <a:endParaRPr lang="en-US" sz="1200" dirty="0"/>
          </a:p>
        </p:txBody>
      </p:sp>
      <p:sp>
        <p:nvSpPr>
          <p:cNvPr id="9" name="Rectangle 8"/>
          <p:cNvSpPr/>
          <p:nvPr/>
        </p:nvSpPr>
        <p:spPr>
          <a:xfrm>
            <a:off x="1295400" y="5638801"/>
            <a:ext cx="7315200" cy="646331"/>
          </a:xfrm>
          <a:prstGeom prst="rect">
            <a:avLst/>
          </a:prstGeom>
        </p:spPr>
        <p:txBody>
          <a:bodyPr wrap="square">
            <a:spAutoFit/>
          </a:bodyPr>
          <a:lstStyle/>
          <a:p>
            <a:r>
              <a:rPr lang="en-US" dirty="0" smtClean="0">
                <a:hlinkClick r:id="rId6"/>
              </a:rPr>
              <a:t>http://papermau.blogspot.com.br/search/label/diorama</a:t>
            </a:r>
            <a:endParaRPr lang="en-US" dirty="0" smtClean="0"/>
          </a:p>
          <a:p>
            <a:endParaRPr lang="en-US" dirty="0"/>
          </a:p>
        </p:txBody>
      </p:sp>
      <p:sp>
        <p:nvSpPr>
          <p:cNvPr id="11" name="Rectangle 10"/>
          <p:cNvSpPr/>
          <p:nvPr/>
        </p:nvSpPr>
        <p:spPr>
          <a:xfrm>
            <a:off x="1295400" y="6019801"/>
            <a:ext cx="7467600" cy="646331"/>
          </a:xfrm>
          <a:prstGeom prst="rect">
            <a:avLst/>
          </a:prstGeom>
        </p:spPr>
        <p:txBody>
          <a:bodyPr wrap="square">
            <a:spAutoFit/>
          </a:bodyPr>
          <a:lstStyle/>
          <a:p>
            <a:pPr lvl="0"/>
            <a:r>
              <a:rPr lang="en-US" dirty="0" smtClean="0">
                <a:solidFill>
                  <a:prstClr val="black"/>
                </a:solidFill>
                <a:hlinkClick r:id="rId7"/>
              </a:rPr>
              <a:t>http://cp.c-ij.com/en/contents/CNT-0011916/index.html</a:t>
            </a:r>
            <a:endParaRPr lang="en-US" dirty="0" smtClean="0">
              <a:solidFill>
                <a:prstClr val="black"/>
              </a:solidFill>
            </a:endParaRPr>
          </a:p>
          <a:p>
            <a:pPr lvl="0"/>
            <a:endParaRPr lang="en-US" dirty="0">
              <a:solidFill>
                <a:prstClr val="black"/>
              </a:solidFill>
            </a:endParaRPr>
          </a:p>
        </p:txBody>
      </p:sp>
    </p:spTree>
  </p:cSld>
  <p:clrMapOvr>
    <a:masterClrMapping/>
  </p:clrMapOvr>
  <p:transition spd="med">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5"/>
          <p:cNvSpPr>
            <a:spLocks noChangeArrowheads="1"/>
          </p:cNvSpPr>
          <p:nvPr/>
        </p:nvSpPr>
        <p:spPr bwMode="auto">
          <a:xfrm>
            <a:off x="4067175" y="333375"/>
            <a:ext cx="4772025" cy="581025"/>
          </a:xfrm>
          <a:prstGeom prst="rect">
            <a:avLst/>
          </a:prstGeom>
          <a:noFill/>
          <a:ln w="9525">
            <a:noFill/>
            <a:miter lim="800000"/>
            <a:headEnd/>
            <a:tailEnd/>
          </a:ln>
          <a:effectLst/>
        </p:spPr>
        <p:txBody>
          <a:bodyPr/>
          <a:lstStyle/>
          <a:p>
            <a:pPr marL="342900" indent="-342900">
              <a:lnSpc>
                <a:spcPct val="90000"/>
              </a:lnSpc>
              <a:buFont typeface="Wingdings" pitchFamily="2" charset="2"/>
              <a:buNone/>
            </a:pPr>
            <a:r>
              <a:rPr lang="lt-LT" sz="3200" b="1" i="1" dirty="0" smtClean="0"/>
              <a:t>AČIŪ   </a:t>
            </a:r>
            <a:r>
              <a:rPr lang="lt-LT" sz="3200" b="1" i="1" dirty="0"/>
              <a:t>UŽ </a:t>
            </a:r>
            <a:r>
              <a:rPr lang="lt-LT" sz="3200" b="1" i="1" dirty="0" smtClean="0"/>
              <a:t>  DĖMESĮ </a:t>
            </a:r>
            <a:endParaRPr lang="lt-LT" sz="3200" b="1" i="1" dirty="0"/>
          </a:p>
        </p:txBody>
      </p:sp>
      <p:pic>
        <p:nvPicPr>
          <p:cNvPr id="102406" name="Picture 6" descr="MP900439449"/>
          <p:cNvPicPr>
            <a:picLocks noChangeAspect="1" noChangeArrowheads="1"/>
          </p:cNvPicPr>
          <p:nvPr/>
        </p:nvPicPr>
        <p:blipFill>
          <a:blip r:embed="rId2" cstate="print">
            <a:clrChange>
              <a:clrFrom>
                <a:srgbClr val="868686"/>
              </a:clrFrom>
              <a:clrTo>
                <a:srgbClr val="868686">
                  <a:alpha val="0"/>
                </a:srgbClr>
              </a:clrTo>
            </a:clrChange>
          </a:blip>
          <a:srcRect/>
          <a:stretch>
            <a:fillRect/>
          </a:stretch>
        </p:blipFill>
        <p:spPr bwMode="auto">
          <a:xfrm>
            <a:off x="827088" y="0"/>
            <a:ext cx="4260850" cy="6400800"/>
          </a:xfrm>
          <a:prstGeom prst="rect">
            <a:avLst/>
          </a:prstGeom>
          <a:noFill/>
        </p:spPr>
      </p:pic>
      <p:sp>
        <p:nvSpPr>
          <p:cNvPr id="102407" name="Rectangle 7"/>
          <p:cNvSpPr>
            <a:spLocks noGrp="1" noChangeArrowheads="1"/>
          </p:cNvSpPr>
          <p:nvPr>
            <p:ph type="body" idx="1"/>
          </p:nvPr>
        </p:nvSpPr>
        <p:spPr>
          <a:xfrm>
            <a:off x="7308851" y="6381750"/>
            <a:ext cx="1439863" cy="215900"/>
          </a:xfrm>
          <a:noFill/>
          <a:ln/>
        </p:spPr>
        <p:txBody>
          <a:bodyPr>
            <a:normAutofit fontScale="85000" lnSpcReduction="20000"/>
          </a:bodyPr>
          <a:lstStyle/>
          <a:p>
            <a:pPr>
              <a:lnSpc>
                <a:spcPct val="80000"/>
              </a:lnSpc>
              <a:buFont typeface="Wingdings" pitchFamily="2" charset="2"/>
              <a:buNone/>
            </a:pPr>
            <a:r>
              <a:rPr lang="en-US" sz="1400" dirty="0" smtClean="0">
                <a:latin typeface="Times New Roman" pitchFamily="18" charset="0"/>
                <a:cs typeface="Times New Roman" pitchFamily="18" charset="0"/>
              </a:rPr>
              <a:t>2015-1</a:t>
            </a:r>
            <a:r>
              <a:rPr lang="lt-LT" sz="1400" dirty="0" smtClean="0">
                <a:latin typeface="Times New Roman" pitchFamily="18" charset="0"/>
                <a:cs typeface="Times New Roman" pitchFamily="18" charset="0"/>
              </a:rPr>
              <a:t>0</a:t>
            </a:r>
            <a:r>
              <a:rPr lang="en-US" sz="1400" dirty="0" smtClean="0">
                <a:latin typeface="Times New Roman" pitchFamily="18" charset="0"/>
                <a:cs typeface="Times New Roman" pitchFamily="18" charset="0"/>
              </a:rPr>
              <a:t>-</a:t>
            </a:r>
            <a:r>
              <a:rPr lang="lt-LT" sz="1400" dirty="0" smtClean="0">
                <a:latin typeface="Times New Roman" pitchFamily="18" charset="0"/>
                <a:cs typeface="Times New Roman" pitchFamily="18" charset="0"/>
              </a:rPr>
              <a:t>29</a:t>
            </a:r>
            <a:endParaRPr lang="lt-LT" sz="1400" dirty="0">
              <a:latin typeface="Times New Roman" pitchFamily="18" charset="0"/>
              <a:cs typeface="Times New Roman" pitchFamily="18" charset="0"/>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 calcmode="lin" valueType="num">
                                      <p:cBhvr additive="base">
                                        <p:cTn id="7" dur="3000" fill="hold"/>
                                        <p:tgtEl>
                                          <p:spTgt spid="102405"/>
                                        </p:tgtEl>
                                        <p:attrNameLst>
                                          <p:attrName>ppt_x</p:attrName>
                                        </p:attrNameLst>
                                      </p:cBhvr>
                                      <p:tavLst>
                                        <p:tav tm="0">
                                          <p:val>
                                            <p:strVal val="#ppt_x"/>
                                          </p:val>
                                        </p:tav>
                                        <p:tav tm="100000">
                                          <p:val>
                                            <p:strVal val="#ppt_x"/>
                                          </p:val>
                                        </p:tav>
                                      </p:tavLst>
                                    </p:anim>
                                    <p:anim calcmode="lin" valueType="num">
                                      <p:cBhvr additive="base">
                                        <p:cTn id="8" dur="3000" fill="hold"/>
                                        <p:tgtEl>
                                          <p:spTgt spid="102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i="1" dirty="0" smtClean="0">
                <a:solidFill>
                  <a:schemeClr val="tx1"/>
                </a:solidFill>
              </a:rPr>
              <a:t>Mokytojo uždavinys</a:t>
            </a:r>
            <a:r>
              <a:rPr lang="lt-LT" sz="3200" dirty="0" smtClean="0">
                <a:solidFill>
                  <a:schemeClr val="tx1"/>
                </a:solidFill>
              </a:rPr>
              <a:t> </a:t>
            </a:r>
            <a:endParaRPr lang="en-US" dirty="0">
              <a:solidFill>
                <a:schemeClr val="tx1"/>
              </a:solidFill>
            </a:endParaRPr>
          </a:p>
        </p:txBody>
      </p:sp>
      <p:sp>
        <p:nvSpPr>
          <p:cNvPr id="3" name="Content Placeholder 2"/>
          <p:cNvSpPr>
            <a:spLocks noGrp="1"/>
          </p:cNvSpPr>
          <p:nvPr>
            <p:ph sz="quarter" idx="1"/>
          </p:nvPr>
        </p:nvSpPr>
        <p:spPr>
          <a:xfrm>
            <a:off x="301752" y="1527048"/>
            <a:ext cx="5718048" cy="4572000"/>
          </a:xfrm>
        </p:spPr>
        <p:txBody>
          <a:bodyPr>
            <a:normAutofit/>
          </a:bodyPr>
          <a:lstStyle/>
          <a:p>
            <a:pPr algn="just">
              <a:buFont typeface="Wingdings" pitchFamily="2" charset="2"/>
              <a:buNone/>
            </a:pPr>
            <a:r>
              <a:rPr lang="lt-LT" sz="2400" dirty="0" smtClean="0"/>
              <a:t>-</a:t>
            </a:r>
            <a:r>
              <a:rPr lang="en-US" sz="2400" dirty="0" smtClean="0"/>
              <a:t> </a:t>
            </a:r>
            <a:r>
              <a:rPr lang="lt-LT" sz="2400" b="1" dirty="0" smtClean="0"/>
              <a:t>pasiekti</a:t>
            </a:r>
            <a:r>
              <a:rPr lang="lt-LT" sz="2400" dirty="0" smtClean="0"/>
              <a:t>, kad mokiniai</a:t>
            </a:r>
            <a:r>
              <a:rPr lang="en-US" sz="2400" dirty="0" smtClean="0"/>
              <a:t> :</a:t>
            </a:r>
            <a:r>
              <a:rPr lang="lt-LT" sz="2400" dirty="0" smtClean="0"/>
              <a:t> </a:t>
            </a:r>
          </a:p>
          <a:p>
            <a:pPr algn="just">
              <a:buFont typeface="Wingdings" pitchFamily="2" charset="2"/>
              <a:buNone/>
            </a:pPr>
            <a:endParaRPr lang="lt-LT" sz="2400" dirty="0" smtClean="0"/>
          </a:p>
          <a:p>
            <a:pPr algn="just"/>
            <a:r>
              <a:rPr lang="lt-LT" sz="2400" dirty="0" smtClean="0"/>
              <a:t>pasirinktų problemos sprendimo būdus, </a:t>
            </a:r>
          </a:p>
          <a:p>
            <a:pPr algn="just"/>
            <a:r>
              <a:rPr lang="en-US" sz="2400" dirty="0" err="1" smtClean="0"/>
              <a:t>geb</a:t>
            </a:r>
            <a:r>
              <a:rPr lang="lt-LT" sz="2400" dirty="0" smtClean="0"/>
              <a:t>ėtų  analizuoti, ją tikrinti, o ne</a:t>
            </a:r>
            <a:r>
              <a:rPr lang="en-US" sz="2400" dirty="0" smtClean="0"/>
              <a:t> </a:t>
            </a:r>
            <a:r>
              <a:rPr lang="lt-LT" sz="2400" dirty="0" smtClean="0"/>
              <a:t>“ atgaminti“ žinias,</a:t>
            </a:r>
          </a:p>
          <a:p>
            <a:pPr algn="just"/>
            <a:r>
              <a:rPr lang="lt-LT" sz="2400" dirty="0" smtClean="0"/>
              <a:t>ieškotų informacijos, </a:t>
            </a:r>
          </a:p>
          <a:p>
            <a:pPr algn="just"/>
            <a:r>
              <a:rPr lang="lt-LT" sz="2400" dirty="0" smtClean="0"/>
              <a:t>priimtų sprendimą ir gebėtų pritaikyti žinias, </a:t>
            </a:r>
          </a:p>
          <a:p>
            <a:pPr algn="just"/>
            <a:r>
              <a:rPr lang="lt-LT" sz="2400" dirty="0" smtClean="0"/>
              <a:t>patys darytų išvadas. </a:t>
            </a:r>
          </a:p>
          <a:p>
            <a:endParaRPr lang="en-US" dirty="0"/>
          </a:p>
        </p:txBody>
      </p:sp>
      <p:pic>
        <p:nvPicPr>
          <p:cNvPr id="5" name="Picture 6" descr="les couleurs sont le vert, le brun et le jaune il y à des formes carré et triangulaire mais aussi ronde. Le sujet est des maisons en montagnes je sens je la joie et de la surprise en même temps quand je voie les maisons en piler en montagne le message dans ma tête est que même si c'est difficile aller jusqu'an haut en persévérant on peu y arriver !: "/>
          <p:cNvPicPr>
            <a:picLocks noChangeAspect="1" noChangeArrowheads="1"/>
          </p:cNvPicPr>
          <p:nvPr/>
        </p:nvPicPr>
        <p:blipFill>
          <a:blip r:embed="rId2" cstate="print"/>
          <a:srcRect/>
          <a:stretch>
            <a:fillRect/>
          </a:stretch>
        </p:blipFill>
        <p:spPr bwMode="auto">
          <a:xfrm>
            <a:off x="6096000" y="1371600"/>
            <a:ext cx="2667000" cy="50292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3" y="1527048"/>
            <a:ext cx="8503920" cy="4949952"/>
          </a:xfrm>
        </p:spPr>
        <p:txBody>
          <a:bodyPr>
            <a:normAutofit fontScale="92500" lnSpcReduction="20000"/>
          </a:bodyPr>
          <a:lstStyle/>
          <a:p>
            <a:pPr marL="609600" indent="-609600">
              <a:lnSpc>
                <a:spcPct val="90000"/>
              </a:lnSpc>
              <a:buFont typeface="Wingdings" pitchFamily="2" charset="2"/>
              <a:buAutoNum type="arabicPeriod"/>
            </a:pPr>
            <a:r>
              <a:rPr lang="lt-LT" dirty="0" smtClean="0">
                <a:latin typeface="Georgia" pitchFamily="18" charset="0"/>
                <a:cs typeface="Times New Roman" pitchFamily="18" charset="0"/>
              </a:rPr>
              <a:t>Pavyzdžių paieška, eskizų braižymas.</a:t>
            </a:r>
          </a:p>
          <a:p>
            <a:pPr marL="609600" indent="-609600">
              <a:lnSpc>
                <a:spcPct val="90000"/>
              </a:lnSpc>
              <a:buFont typeface="Wingdings" pitchFamily="2" charset="2"/>
              <a:buAutoNum type="arabicPeriod"/>
            </a:pPr>
            <a:r>
              <a:rPr lang="lt-LT" dirty="0" smtClean="0">
                <a:latin typeface="Georgia" pitchFamily="18" charset="0"/>
                <a:cs typeface="Times New Roman" pitchFamily="18" charset="0"/>
              </a:rPr>
              <a:t>Eskizo perkėlimas į  popieriaus lapą.</a:t>
            </a:r>
          </a:p>
          <a:p>
            <a:pPr marL="609600" indent="-609600">
              <a:lnSpc>
                <a:spcPct val="90000"/>
              </a:lnSpc>
              <a:buFont typeface="Wingdings" pitchFamily="2" charset="2"/>
              <a:buAutoNum type="arabicPeriod"/>
            </a:pPr>
            <a:r>
              <a:rPr lang="lt-LT" dirty="0" smtClean="0">
                <a:latin typeface="Georgia" pitchFamily="18" charset="0"/>
                <a:cs typeface="Times New Roman" pitchFamily="18" charset="0"/>
              </a:rPr>
              <a:t>Braižymas, spalvinimas ir karpymas.</a:t>
            </a:r>
          </a:p>
          <a:p>
            <a:pPr marL="609600" indent="-609600">
              <a:lnSpc>
                <a:spcPct val="90000"/>
              </a:lnSpc>
              <a:buFont typeface="Wingdings" pitchFamily="2" charset="2"/>
              <a:buAutoNum type="arabicPeriod"/>
            </a:pPr>
            <a:r>
              <a:rPr lang="lt-LT" dirty="0" smtClean="0">
                <a:latin typeface="Georgia" pitchFamily="18" charset="0"/>
                <a:cs typeface="Times New Roman" pitchFamily="18" charset="0"/>
              </a:rPr>
              <a:t>Darbų  apipavidalinimas</a:t>
            </a:r>
            <a:r>
              <a:rPr lang="en-US" dirty="0" smtClean="0">
                <a:latin typeface="Georgia" pitchFamily="18" charset="0"/>
                <a:cs typeface="Times New Roman" pitchFamily="18" charset="0"/>
              </a:rPr>
              <a:t>,</a:t>
            </a:r>
            <a:r>
              <a:rPr lang="lt-LT" dirty="0" smtClean="0">
                <a:latin typeface="Georgia" pitchFamily="18" charset="0"/>
                <a:cs typeface="Times New Roman" pitchFamily="18" charset="0"/>
              </a:rPr>
              <a:t> aptarimas, pristatymas ir parodos organizavimas.</a:t>
            </a:r>
          </a:p>
          <a:p>
            <a:pPr marL="609600" indent="-609600">
              <a:lnSpc>
                <a:spcPct val="90000"/>
              </a:lnSpc>
              <a:buFont typeface="Wingdings" pitchFamily="2" charset="2"/>
              <a:buNone/>
            </a:pPr>
            <a:endParaRPr lang="lt-LT" dirty="0" smtClean="0">
              <a:latin typeface="Georgia" pitchFamily="18" charset="0"/>
              <a:cs typeface="Times New Roman" pitchFamily="18" charset="0"/>
            </a:endParaRPr>
          </a:p>
          <a:p>
            <a:pPr>
              <a:lnSpc>
                <a:spcPct val="90000"/>
              </a:lnSpc>
              <a:buFont typeface="Wingdings" pitchFamily="2" charset="2"/>
              <a:buNone/>
            </a:pPr>
            <a:r>
              <a:rPr lang="lt-LT" sz="4000" dirty="0" smtClean="0">
                <a:latin typeface="Georgia" pitchFamily="18" charset="0"/>
                <a:cs typeface="Times New Roman" pitchFamily="18" charset="0"/>
              </a:rPr>
              <a:t>Kiti susitarimai:</a:t>
            </a:r>
          </a:p>
          <a:p>
            <a:pPr>
              <a:lnSpc>
                <a:spcPct val="90000"/>
              </a:lnSpc>
            </a:pPr>
            <a:r>
              <a:rPr lang="lt-LT" sz="2400" dirty="0" smtClean="0">
                <a:latin typeface="Georgia" pitchFamily="18" charset="0"/>
                <a:cs typeface="Times New Roman" pitchFamily="18" charset="0"/>
              </a:rPr>
              <a:t>Projekto trukmė – 1 mėnuo. Kiekvienam veiklos etapui skiriama 1 savaitė. </a:t>
            </a:r>
          </a:p>
          <a:p>
            <a:pPr>
              <a:lnSpc>
                <a:spcPct val="90000"/>
              </a:lnSpc>
            </a:pPr>
            <a:r>
              <a:rPr lang="lt-LT" sz="2400" dirty="0" smtClean="0">
                <a:latin typeface="Georgia" pitchFamily="18" charset="0"/>
                <a:cs typeface="Times New Roman" pitchFamily="18" charset="0"/>
              </a:rPr>
              <a:t>Mokiniai, kurie nedalyvauja projekte, pamokų, susijusių su projekto veiklomis metu, kartu su visais atlieka mokytojos parengtas užduotis ta pačia tema.</a:t>
            </a:r>
          </a:p>
          <a:p>
            <a:pPr>
              <a:lnSpc>
                <a:spcPct val="90000"/>
              </a:lnSpc>
            </a:pPr>
            <a:r>
              <a:rPr lang="lt-LT" sz="2400" dirty="0" smtClean="0">
                <a:latin typeface="Georgia" pitchFamily="18" charset="0"/>
                <a:cs typeface="Times New Roman" pitchFamily="18" charset="0"/>
              </a:rPr>
              <a:t>Iškilus neaiškumams, pirmiausia aiškinasi su kitais klasės mokiniais, o nepavykus išsiaiškinti – konsultuojasi su mokytojomis.</a:t>
            </a:r>
            <a:endParaRPr lang="lt-LT" dirty="0" smtClean="0">
              <a:latin typeface="Georgia" pitchFamily="18" charset="0"/>
              <a:cs typeface="Times New Roman" pitchFamily="18" charset="0"/>
            </a:endParaRPr>
          </a:p>
          <a:p>
            <a:endParaRPr lang="en-US" dirty="0"/>
          </a:p>
        </p:txBody>
      </p:sp>
      <p:sp>
        <p:nvSpPr>
          <p:cNvPr id="4" name="Rectangle 2"/>
          <p:cNvSpPr>
            <a:spLocks noGrp="1" noChangeArrowheads="1"/>
          </p:cNvSpPr>
          <p:nvPr>
            <p:ph type="title"/>
          </p:nvPr>
        </p:nvSpPr>
        <p:spPr/>
        <p:txBody>
          <a:bodyPr>
            <a:normAutofit fontScale="90000"/>
          </a:bodyPr>
          <a:lstStyle/>
          <a:p>
            <a:r>
              <a:rPr lang="lt-LT" sz="2800" b="1" dirty="0">
                <a:solidFill>
                  <a:schemeClr val="tx1"/>
                </a:solidFill>
              </a:rPr>
              <a:t>Projekto veiklų etapų nustatymas, jų aptarimas</a:t>
            </a:r>
            <a:r>
              <a:rPr lang="lt-LT" sz="3800" dirty="0">
                <a:solidFill>
                  <a:schemeClr val="tx1"/>
                </a:solidFill>
              </a:rPr>
              <a:t> </a:t>
            </a:r>
          </a:p>
        </p:txBody>
      </p:sp>
    </p:spTree>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antraštė 2"/>
          <p:cNvSpPr>
            <a:spLocks noGrp="1"/>
          </p:cNvSpPr>
          <p:nvPr>
            <p:ph type="subTitle" idx="1"/>
          </p:nvPr>
        </p:nvSpPr>
        <p:spPr/>
        <p:txBody>
          <a:bodyPr rtlCol="0">
            <a:normAutofit/>
          </a:bodyPr>
          <a:lstStyle/>
          <a:p>
            <a:pPr fontAlgn="auto">
              <a:spcAft>
                <a:spcPts val="0"/>
              </a:spcAft>
              <a:buFont typeface="Arial" pitchFamily="34" charset="0"/>
              <a:buNone/>
              <a:defRPr/>
            </a:pPr>
            <a:endParaRPr lang="lt-LT" smtClean="0"/>
          </a:p>
        </p:txBody>
      </p:sp>
      <p:pic>
        <p:nvPicPr>
          <p:cNvPr id="2052" name="Picture 2" descr="http://www.manodruskininkai.lt/wp-content/uploads/2013/07/IGP8603.jpg"/>
          <p:cNvPicPr>
            <a:picLocks noChangeAspect="1" noChangeArrowheads="1"/>
          </p:cNvPicPr>
          <p:nvPr/>
        </p:nvPicPr>
        <p:blipFill>
          <a:blip r:embed="rId2" cstate="print"/>
          <a:srcRect b="12161"/>
          <a:stretch>
            <a:fillRect/>
          </a:stretch>
        </p:blipFill>
        <p:spPr bwMode="auto">
          <a:xfrm>
            <a:off x="0" y="1928815"/>
            <a:ext cx="9144000" cy="4929187"/>
          </a:xfrm>
          <a:prstGeom prst="rect">
            <a:avLst/>
          </a:prstGeom>
          <a:noFill/>
          <a:ln w="9525">
            <a:noFill/>
            <a:miter lim="800000"/>
            <a:headEnd/>
            <a:tailEnd/>
          </a:ln>
        </p:spPr>
      </p:pic>
      <p:sp>
        <p:nvSpPr>
          <p:cNvPr id="2053" name="Stačiakampis 5"/>
          <p:cNvSpPr>
            <a:spLocks noChangeArrowheads="1"/>
          </p:cNvSpPr>
          <p:nvPr/>
        </p:nvSpPr>
        <p:spPr bwMode="auto">
          <a:xfrm>
            <a:off x="214314" y="214313"/>
            <a:ext cx="8429625" cy="1446550"/>
          </a:xfrm>
          <a:prstGeom prst="rect">
            <a:avLst/>
          </a:prstGeom>
          <a:noFill/>
          <a:ln w="9525">
            <a:noFill/>
            <a:miter lim="800000"/>
            <a:headEnd/>
            <a:tailEnd/>
          </a:ln>
        </p:spPr>
        <p:txBody>
          <a:bodyPr>
            <a:spAutoFit/>
          </a:bodyPr>
          <a:lstStyle/>
          <a:p>
            <a:pPr algn="ctr"/>
            <a:r>
              <a:rPr lang="lt-LT" sz="4400" b="1" i="1" dirty="0">
                <a:latin typeface="+mj-lt"/>
              </a:rPr>
              <a:t>VITRAŽO LANGAI.</a:t>
            </a:r>
          </a:p>
          <a:p>
            <a:pPr algn="ctr"/>
            <a:r>
              <a:rPr lang="lt-LT" sz="4400" b="1" i="1" dirty="0">
                <a:latin typeface="+mj-lt"/>
              </a:rPr>
              <a:t> SIMETRIJA - ASIMETRIJA</a:t>
            </a:r>
            <a:endParaRPr lang="lt-LT" sz="4400" i="1" dirty="0">
              <a:latin typeface="+mj-lt"/>
            </a:endParaRPr>
          </a:p>
        </p:txBody>
      </p:sp>
      <p:sp>
        <p:nvSpPr>
          <p:cNvPr id="2054" name="Stačiakampis 6"/>
          <p:cNvSpPr>
            <a:spLocks noChangeArrowheads="1"/>
          </p:cNvSpPr>
          <p:nvPr/>
        </p:nvSpPr>
        <p:spPr bwMode="auto">
          <a:xfrm>
            <a:off x="7881938" y="6488114"/>
            <a:ext cx="1261884" cy="369332"/>
          </a:xfrm>
          <a:prstGeom prst="rect">
            <a:avLst/>
          </a:prstGeom>
          <a:noFill/>
          <a:ln w="9525">
            <a:noFill/>
            <a:miter lim="800000"/>
            <a:headEnd/>
            <a:tailEnd/>
          </a:ln>
        </p:spPr>
        <p:txBody>
          <a:bodyPr wrap="none">
            <a:spAutoFit/>
          </a:bodyPr>
          <a:lstStyle/>
          <a:p>
            <a:r>
              <a:rPr lang="lt-LT" dirty="0">
                <a:latin typeface="Calibri" pitchFamily="34" charset="0"/>
              </a:rPr>
              <a:t>2014-01-16</a:t>
            </a:r>
          </a:p>
        </p:txBody>
      </p:sp>
    </p:spTree>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752600" y="304802"/>
            <a:ext cx="5715000" cy="623887"/>
          </a:xfrm>
        </p:spPr>
        <p:txBody>
          <a:bodyPr rtlCol="0">
            <a:normAutofit/>
          </a:bodyPr>
          <a:lstStyle/>
          <a:p>
            <a:pPr fontAlgn="auto">
              <a:spcAft>
                <a:spcPts val="0"/>
              </a:spcAft>
              <a:defRPr/>
            </a:pPr>
            <a:r>
              <a:rPr lang="lt-LT" b="1" dirty="0" smtClean="0">
                <a:solidFill>
                  <a:schemeClr val="tx1"/>
                </a:solidFill>
              </a:rPr>
              <a:t>MOKYMOSI UŽDAVINYS</a:t>
            </a:r>
          </a:p>
        </p:txBody>
      </p:sp>
      <p:sp>
        <p:nvSpPr>
          <p:cNvPr id="3" name="Turinio vietos rezervavimo ženklas 2"/>
          <p:cNvSpPr>
            <a:spLocks noGrp="1"/>
          </p:cNvSpPr>
          <p:nvPr>
            <p:ph idx="1"/>
          </p:nvPr>
        </p:nvSpPr>
        <p:spPr>
          <a:xfrm>
            <a:off x="285750" y="1857375"/>
            <a:ext cx="5572125" cy="3500438"/>
          </a:xfrm>
        </p:spPr>
        <p:txBody>
          <a:bodyPr>
            <a:normAutofit/>
          </a:bodyPr>
          <a:lstStyle/>
          <a:p>
            <a:r>
              <a:rPr lang="en-US" b="1" dirty="0" err="1" smtClean="0"/>
              <a:t>Pakartoję</a:t>
            </a:r>
            <a:r>
              <a:rPr lang="en-US" dirty="0" smtClean="0"/>
              <a:t> </a:t>
            </a:r>
            <a:r>
              <a:rPr lang="en-US" dirty="0" err="1" smtClean="0"/>
              <a:t>vitražo</a:t>
            </a:r>
            <a:r>
              <a:rPr lang="en-US" dirty="0" smtClean="0"/>
              <a:t>, </a:t>
            </a:r>
            <a:r>
              <a:rPr lang="en-US" dirty="0" err="1" smtClean="0"/>
              <a:t>simetrijos</a:t>
            </a:r>
            <a:r>
              <a:rPr lang="en-US" dirty="0" smtClean="0"/>
              <a:t>, </a:t>
            </a:r>
            <a:r>
              <a:rPr lang="en-US" dirty="0" err="1" smtClean="0"/>
              <a:t>asimetrijos</a:t>
            </a:r>
            <a:r>
              <a:rPr lang="en-US" dirty="0" smtClean="0"/>
              <a:t> </a:t>
            </a:r>
            <a:r>
              <a:rPr lang="en-US" dirty="0" err="1" smtClean="0"/>
              <a:t>apibrėžimus</a:t>
            </a:r>
            <a:r>
              <a:rPr lang="en-US" dirty="0" smtClean="0"/>
              <a:t> </a:t>
            </a:r>
            <a:r>
              <a:rPr lang="en-US" dirty="0" err="1" smtClean="0"/>
              <a:t>ir</a:t>
            </a:r>
            <a:r>
              <a:rPr lang="en-US" dirty="0" smtClean="0"/>
              <a:t> </a:t>
            </a:r>
            <a:r>
              <a:rPr lang="en-US" dirty="0" err="1" smtClean="0"/>
              <a:t>taisykles</a:t>
            </a:r>
            <a:r>
              <a:rPr lang="en-US" dirty="0" smtClean="0"/>
              <a:t>, </a:t>
            </a:r>
            <a:r>
              <a:rPr lang="lt-LT" dirty="0" smtClean="0"/>
              <a:t>    </a:t>
            </a:r>
            <a:r>
              <a:rPr lang="lt-LT" b="1" dirty="0" smtClean="0">
                <a:solidFill>
                  <a:srgbClr val="7030A0"/>
                </a:solidFill>
              </a:rPr>
              <a:t>m</a:t>
            </a:r>
            <a:r>
              <a:rPr lang="en-US" b="1" dirty="0" err="1" smtClean="0">
                <a:solidFill>
                  <a:srgbClr val="7030A0"/>
                </a:solidFill>
              </a:rPr>
              <a:t>okysi</a:t>
            </a:r>
            <a:r>
              <a:rPr lang="lt-LT" b="1" dirty="0" smtClean="0">
                <a:solidFill>
                  <a:srgbClr val="7030A0"/>
                </a:solidFill>
              </a:rPr>
              <a:t>s </a:t>
            </a:r>
            <a:r>
              <a:rPr lang="en-US" dirty="0" smtClean="0">
                <a:solidFill>
                  <a:srgbClr val="7030A0"/>
                </a:solidFill>
              </a:rPr>
              <a:t> </a:t>
            </a:r>
            <a:r>
              <a:rPr lang="en-US" dirty="0" err="1" smtClean="0"/>
              <a:t>argumentuotai</a:t>
            </a:r>
            <a:r>
              <a:rPr lang="en-US" dirty="0" smtClean="0"/>
              <a:t> </a:t>
            </a:r>
            <a:r>
              <a:rPr lang="en-US" b="1" dirty="0" err="1" smtClean="0">
                <a:solidFill>
                  <a:srgbClr val="C00000"/>
                </a:solidFill>
              </a:rPr>
              <a:t>pristatyti</a:t>
            </a:r>
            <a:r>
              <a:rPr lang="en-US" dirty="0" smtClean="0"/>
              <a:t> </a:t>
            </a:r>
            <a:r>
              <a:rPr lang="en-US" dirty="0" err="1" smtClean="0"/>
              <a:t>savo</a:t>
            </a:r>
            <a:r>
              <a:rPr lang="en-US" dirty="0" smtClean="0"/>
              <a:t> </a:t>
            </a:r>
            <a:r>
              <a:rPr lang="en-US" dirty="0" err="1" smtClean="0"/>
              <a:t>ir</a:t>
            </a:r>
            <a:r>
              <a:rPr lang="en-US" dirty="0" smtClean="0"/>
              <a:t>  </a:t>
            </a:r>
            <a:r>
              <a:rPr lang="en-US" b="1" dirty="0" err="1" smtClean="0">
                <a:solidFill>
                  <a:srgbClr val="C00000"/>
                </a:solidFill>
              </a:rPr>
              <a:t>įvertinti</a:t>
            </a:r>
            <a:r>
              <a:rPr lang="en-US" dirty="0" smtClean="0"/>
              <a:t> </a:t>
            </a:r>
            <a:r>
              <a:rPr lang="en-US" dirty="0" err="1" smtClean="0"/>
              <a:t>draugų</a:t>
            </a:r>
            <a:r>
              <a:rPr lang="en-US" dirty="0" smtClean="0"/>
              <a:t> </a:t>
            </a:r>
            <a:r>
              <a:rPr lang="en-US" dirty="0" err="1" smtClean="0"/>
              <a:t>vitražinius</a:t>
            </a:r>
            <a:r>
              <a:rPr lang="en-US" dirty="0" smtClean="0"/>
              <a:t> </a:t>
            </a:r>
            <a:r>
              <a:rPr lang="en-US" dirty="0" err="1" smtClean="0"/>
              <a:t>langus</a:t>
            </a:r>
            <a:r>
              <a:rPr lang="en-US" dirty="0" smtClean="0"/>
              <a:t>.</a:t>
            </a:r>
            <a:endParaRPr lang="lt-LT" dirty="0" smtClean="0"/>
          </a:p>
          <a:p>
            <a:endParaRPr lang="lt-LT" dirty="0" smtClean="0"/>
          </a:p>
        </p:txBody>
      </p:sp>
      <p:pic>
        <p:nvPicPr>
          <p:cNvPr id="3076" name="Picture 2" descr="http://www.neringosvejas.lt/get.php?i.747:w.307:h.371"/>
          <p:cNvPicPr>
            <a:picLocks noChangeAspect="1" noChangeArrowheads="1"/>
          </p:cNvPicPr>
          <p:nvPr/>
        </p:nvPicPr>
        <p:blipFill>
          <a:blip r:embed="rId2" cstate="print"/>
          <a:srcRect/>
          <a:stretch>
            <a:fillRect/>
          </a:stretch>
        </p:blipFill>
        <p:spPr bwMode="auto">
          <a:xfrm>
            <a:off x="5791200" y="1371601"/>
            <a:ext cx="3200400" cy="5057775"/>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tx1"/>
                </a:solidFill>
              </a:rPr>
              <a:t>VITRAŽAS</a:t>
            </a:r>
            <a:endParaRPr lang="en-US" dirty="0">
              <a:solidFill>
                <a:schemeClr val="tx1"/>
              </a:solidFill>
            </a:endParaRPr>
          </a:p>
        </p:txBody>
      </p:sp>
      <p:sp>
        <p:nvSpPr>
          <p:cNvPr id="3" name="Content Placeholder 2"/>
          <p:cNvSpPr>
            <a:spLocks noGrp="1"/>
          </p:cNvSpPr>
          <p:nvPr>
            <p:ph sz="quarter" idx="1"/>
          </p:nvPr>
        </p:nvSpPr>
        <p:spPr>
          <a:xfrm>
            <a:off x="301752" y="1527048"/>
            <a:ext cx="5718048" cy="4572000"/>
          </a:xfrm>
        </p:spPr>
        <p:txBody>
          <a:bodyPr/>
          <a:lstStyle/>
          <a:p>
            <a:pPr algn="just" fontAlgn="auto">
              <a:spcBef>
                <a:spcPts val="0"/>
              </a:spcBef>
              <a:spcAft>
                <a:spcPts val="0"/>
              </a:spcAft>
              <a:defRPr/>
            </a:pPr>
            <a:r>
              <a:rPr lang="lt-LT" sz="3600" b="1" dirty="0" smtClean="0">
                <a:cs typeface="Times New Roman" pitchFamily="18" charset="0"/>
              </a:rPr>
              <a:t>Vitražas</a:t>
            </a:r>
            <a:r>
              <a:rPr lang="lt-LT" sz="2800" dirty="0" smtClean="0">
                <a:cs typeface="Times New Roman" pitchFamily="18" charset="0"/>
              </a:rPr>
              <a:t> – dekoratyvinės dailės rūšis, kūrinys iš spalvoto stiklo, įstatomas į langą, duris. </a:t>
            </a:r>
          </a:p>
          <a:p>
            <a:pPr fontAlgn="auto">
              <a:spcBef>
                <a:spcPts val="0"/>
              </a:spcBef>
              <a:spcAft>
                <a:spcPts val="0"/>
              </a:spcAft>
              <a:defRPr/>
            </a:pPr>
            <a:endParaRPr lang="lt-LT" sz="2800" dirty="0" smtClean="0">
              <a:cs typeface="Times New Roman" pitchFamily="18" charset="0"/>
            </a:endParaRPr>
          </a:p>
          <a:p>
            <a:pPr algn="just" fontAlgn="auto">
              <a:spcBef>
                <a:spcPts val="0"/>
              </a:spcBef>
              <a:spcAft>
                <a:spcPts val="0"/>
              </a:spcAft>
              <a:defRPr/>
            </a:pPr>
            <a:r>
              <a:rPr lang="lt-LT" sz="2800" dirty="0" smtClean="0">
                <a:cs typeface="Times New Roman" pitchFamily="18" charset="0"/>
              </a:rPr>
              <a:t>    Atskiri skirtingų kontūrų spalvoti stiklai sutvirtinami tarpusavyje švino juostelėmis</a:t>
            </a:r>
            <a:endParaRPr lang="en-US" dirty="0">
              <a:cs typeface="Times New Roman" pitchFamily="18" charset="0"/>
            </a:endParaRPr>
          </a:p>
        </p:txBody>
      </p:sp>
      <p:sp>
        <p:nvSpPr>
          <p:cNvPr id="4" name="Paantraštė 2"/>
          <p:cNvSpPr txBox="1">
            <a:spLocks/>
          </p:cNvSpPr>
          <p:nvPr/>
        </p:nvSpPr>
        <p:spPr>
          <a:xfrm>
            <a:off x="2571751" y="6000752"/>
            <a:ext cx="3643313" cy="538163"/>
          </a:xfrm>
          <a:prstGeom prst="rect">
            <a:avLst/>
          </a:prstGeom>
        </p:spPr>
        <p:txBody>
          <a:bodyPr vert="horz" rtlCol="0">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None/>
              <a:tabLst/>
              <a:defRPr/>
            </a:pPr>
            <a:r>
              <a:rPr kumimoji="0" lang="lt-LT" sz="27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mn-lt"/>
                <a:ea typeface="+mn-ea"/>
                <a:cs typeface="+mn-cs"/>
              </a:rPr>
              <a:t>•(lot. vitrum -stiklas)</a:t>
            </a:r>
            <a:endParaRPr kumimoji="0" lang="lt-LT" sz="27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2" descr="http://www.grumlinas.lt/wp-content/gallery/sveksnosbaznycia/5_IMGP3962.jpg"/>
          <p:cNvPicPr>
            <a:picLocks noChangeAspect="1" noChangeArrowheads="1"/>
          </p:cNvPicPr>
          <p:nvPr/>
        </p:nvPicPr>
        <p:blipFill>
          <a:blip r:embed="rId2" cstate="print"/>
          <a:srcRect/>
          <a:stretch>
            <a:fillRect/>
          </a:stretch>
        </p:blipFill>
        <p:spPr bwMode="auto">
          <a:xfrm>
            <a:off x="6248400" y="1371601"/>
            <a:ext cx="2714625" cy="5053013"/>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tx1"/>
                </a:solidFill>
              </a:rPr>
              <a:t>SIMETRIJA</a:t>
            </a:r>
            <a:endParaRPr lang="en-US" dirty="0">
              <a:solidFill>
                <a:schemeClr val="tx1"/>
              </a:solidFill>
            </a:endParaRPr>
          </a:p>
        </p:txBody>
      </p:sp>
      <p:sp>
        <p:nvSpPr>
          <p:cNvPr id="3" name="Content Placeholder 2"/>
          <p:cNvSpPr>
            <a:spLocks noGrp="1"/>
          </p:cNvSpPr>
          <p:nvPr>
            <p:ph sz="quarter" idx="1"/>
          </p:nvPr>
        </p:nvSpPr>
        <p:spPr>
          <a:xfrm>
            <a:off x="301752" y="1527048"/>
            <a:ext cx="4422648" cy="4572000"/>
          </a:xfrm>
        </p:spPr>
        <p:txBody>
          <a:bodyPr/>
          <a:lstStyle/>
          <a:p>
            <a:r>
              <a:rPr lang="lt-LT" sz="2800" dirty="0" smtClean="0">
                <a:latin typeface="Times New Roman" pitchFamily="18" charset="0"/>
                <a:cs typeface="Times New Roman" pitchFamily="18" charset="0"/>
              </a:rPr>
              <a:t>Plokštumos (erdvės) transformacija, kuri kiekvieną jos tašką A atvaizduoja į simetrišką tašką X . </a:t>
            </a:r>
          </a:p>
          <a:p>
            <a:endParaRPr lang="en-US" dirty="0"/>
          </a:p>
        </p:txBody>
      </p:sp>
      <p:pic>
        <p:nvPicPr>
          <p:cNvPr id="4" name="Picture 2" descr="http://i.uzdevumi.lv/Resources/c460b329-4004-477a-844d-c49720b1bdb8/000AsimFig.PNG"/>
          <p:cNvPicPr>
            <a:picLocks noChangeAspect="1" noChangeArrowheads="1"/>
          </p:cNvPicPr>
          <p:nvPr/>
        </p:nvPicPr>
        <p:blipFill>
          <a:blip r:embed="rId2" cstate="print"/>
          <a:srcRect/>
          <a:stretch>
            <a:fillRect/>
          </a:stretch>
        </p:blipFill>
        <p:spPr bwMode="auto">
          <a:xfrm>
            <a:off x="5105400" y="2057400"/>
            <a:ext cx="3741738" cy="32639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40"/>
            <a:ext cx="8229600" cy="796925"/>
          </a:xfrm>
        </p:spPr>
        <p:txBody>
          <a:bodyPr/>
          <a:lstStyle/>
          <a:p>
            <a:r>
              <a:rPr lang="lt-LT" b="1" dirty="0" smtClean="0"/>
              <a:t> </a:t>
            </a:r>
            <a:r>
              <a:rPr lang="lt-LT" b="1" dirty="0" smtClean="0">
                <a:solidFill>
                  <a:schemeClr val="tx1"/>
                </a:solidFill>
              </a:rPr>
              <a:t>SIMETRIJA TAŠKO ATŽVILGIU</a:t>
            </a:r>
          </a:p>
        </p:txBody>
      </p:sp>
      <p:sp>
        <p:nvSpPr>
          <p:cNvPr id="15" name="Isosceles Triangle 3"/>
          <p:cNvSpPr/>
          <p:nvPr/>
        </p:nvSpPr>
        <p:spPr>
          <a:xfrm>
            <a:off x="1428750" y="3643314"/>
            <a:ext cx="1571625" cy="9286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t-LT"/>
          </a:p>
        </p:txBody>
      </p:sp>
      <p:cxnSp>
        <p:nvCxnSpPr>
          <p:cNvPr id="16" name="Straight Connector 6"/>
          <p:cNvCxnSpPr>
            <a:stCxn id="15" idx="4"/>
          </p:cNvCxnSpPr>
          <p:nvPr/>
        </p:nvCxnSpPr>
        <p:spPr>
          <a:xfrm rot="16200000" flipH="1">
            <a:off x="3893345" y="3679032"/>
            <a:ext cx="500063" cy="228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9"/>
          <p:cNvCxnSpPr>
            <a:stCxn id="15" idx="0"/>
            <a:endCxn id="19" idx="0"/>
          </p:cNvCxnSpPr>
          <p:nvPr/>
        </p:nvCxnSpPr>
        <p:spPr>
          <a:xfrm rot="16200000" flipH="1">
            <a:off x="2964658" y="2893220"/>
            <a:ext cx="2357437" cy="3857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1"/>
          <p:cNvCxnSpPr>
            <a:endCxn id="19" idx="2"/>
          </p:cNvCxnSpPr>
          <p:nvPr/>
        </p:nvCxnSpPr>
        <p:spPr>
          <a:xfrm>
            <a:off x="1500187" y="4572002"/>
            <a:ext cx="5357813" cy="500063"/>
          </a:xfrm>
          <a:prstGeom prst="line">
            <a:avLst/>
          </a:prstGeom>
        </p:spPr>
        <p:style>
          <a:lnRef idx="1">
            <a:schemeClr val="accent1"/>
          </a:lnRef>
          <a:fillRef idx="0">
            <a:schemeClr val="accent1"/>
          </a:fillRef>
          <a:effectRef idx="0">
            <a:schemeClr val="accent1"/>
          </a:effectRef>
          <a:fontRef idx="minor">
            <a:schemeClr val="tx1"/>
          </a:fontRef>
        </p:style>
      </p:cxnSp>
      <p:sp>
        <p:nvSpPr>
          <p:cNvPr id="19" name="Isosceles Triangle 12"/>
          <p:cNvSpPr/>
          <p:nvPr/>
        </p:nvSpPr>
        <p:spPr>
          <a:xfrm rot="10800000">
            <a:off x="5286375" y="5072065"/>
            <a:ext cx="1571625" cy="928687"/>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t-LT"/>
          </a:p>
        </p:txBody>
      </p:sp>
      <p:sp>
        <p:nvSpPr>
          <p:cNvPr id="20" name="Flowchart: Connector 22"/>
          <p:cNvSpPr/>
          <p:nvPr/>
        </p:nvSpPr>
        <p:spPr>
          <a:xfrm>
            <a:off x="4143375" y="4786315"/>
            <a:ext cx="71438" cy="714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t-LT"/>
          </a:p>
        </p:txBody>
      </p:sp>
      <p:pic>
        <p:nvPicPr>
          <p:cNvPr id="21" name="Picture 2" descr="http://www.ipc.lt/wg/php/images13/liniuote.JPG"/>
          <p:cNvPicPr>
            <a:picLocks noChangeAspect="1" noChangeArrowheads="1"/>
          </p:cNvPicPr>
          <p:nvPr/>
        </p:nvPicPr>
        <p:blipFill>
          <a:blip r:embed="rId2" cstate="print"/>
          <a:srcRect t="36763" b="43672"/>
          <a:stretch>
            <a:fillRect/>
          </a:stretch>
        </p:blipFill>
        <p:spPr bwMode="auto">
          <a:xfrm rot="743604">
            <a:off x="2544764" y="5029202"/>
            <a:ext cx="4643438" cy="1192213"/>
          </a:xfrm>
          <a:prstGeom prst="rect">
            <a:avLst/>
          </a:prstGeom>
          <a:noFill/>
          <a:ln w="9525">
            <a:noFill/>
            <a:miter lim="800000"/>
            <a:headEnd/>
            <a:tailEnd/>
          </a:ln>
        </p:spPr>
      </p:pic>
      <p:cxnSp>
        <p:nvCxnSpPr>
          <p:cNvPr id="22" name="Straight Connector 27"/>
          <p:cNvCxnSpPr/>
          <p:nvPr/>
        </p:nvCxnSpPr>
        <p:spPr>
          <a:xfrm rot="5400000">
            <a:off x="4000502" y="4786313"/>
            <a:ext cx="357187" cy="71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Stačiakampis 23"/>
          <p:cNvSpPr/>
          <p:nvPr/>
        </p:nvSpPr>
        <p:spPr>
          <a:xfrm>
            <a:off x="857250" y="1357313"/>
            <a:ext cx="7286625" cy="2062103"/>
          </a:xfrm>
          <a:prstGeom prst="rect">
            <a:avLst/>
          </a:prstGeom>
        </p:spPr>
        <p:txBody>
          <a:bodyPr>
            <a:spAutoFit/>
          </a:bodyPr>
          <a:lstStyle/>
          <a:p>
            <a:pPr fontAlgn="auto">
              <a:spcBef>
                <a:spcPts val="0"/>
              </a:spcBef>
              <a:spcAft>
                <a:spcPts val="0"/>
              </a:spcAft>
              <a:defRPr/>
            </a:pPr>
            <a:r>
              <a:rPr lang="lt-LT" sz="3200" dirty="0">
                <a:effectLst>
                  <a:outerShdw blurRad="38100" dist="38100" dir="2700000" algn="tl">
                    <a:srgbClr val="000000">
                      <a:alpha val="43137"/>
                    </a:srgbClr>
                  </a:outerShdw>
                </a:effectLst>
                <a:latin typeface="+mn-lt"/>
                <a:cs typeface="+mn-cs"/>
              </a:rPr>
              <a:t>Dvi figūros yra simetriškos centro atžvilgiu, jeigu kiekvienas vienos figūros taškas yra simetriškas kitos figūros taškui to centro atžvilgiu.</a:t>
            </a:r>
            <a:endParaRPr lang="lt-LT" sz="3200" dirty="0">
              <a:latin typeface="+mn-lt"/>
              <a:cs typeface="+mn-cs"/>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ox(i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ppt_x</p:attrName>
                                        </p:attrNameLst>
                                      </p:cBhvr>
                                      <p:tavLst>
                                        <p:tav tm="0">
                                          <p:val>
                                            <p:strVal val="#ppt_x-.2"/>
                                          </p:val>
                                        </p:tav>
                                        <p:tav tm="100000">
                                          <p:val>
                                            <p:strVal val="#ppt_x"/>
                                          </p:val>
                                        </p:tav>
                                      </p:tavLst>
                                    </p:anim>
                                    <p:anim calcmode="lin" valueType="num">
                                      <p:cBhvr>
                                        <p:cTn id="2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ppt_x</p:attrName>
                                        </p:attrNameLst>
                                      </p:cBhvr>
                                      <p:tavLst>
                                        <p:tav tm="0">
                                          <p:val>
                                            <p:strVal val="#ppt_x-.2"/>
                                          </p:val>
                                        </p:tav>
                                        <p:tav tm="100000">
                                          <p:val>
                                            <p:strVal val="#ppt_x"/>
                                          </p:val>
                                        </p:tav>
                                      </p:tavLst>
                                    </p:anim>
                                    <p:anim calcmode="lin" valueType="num">
                                      <p:cBhvr>
                                        <p:cTn id="3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ppt_x</p:attrName>
                                        </p:attrNameLst>
                                      </p:cBhvr>
                                      <p:tavLst>
                                        <p:tav tm="0">
                                          <p:val>
                                            <p:strVal val="#ppt_x-.2"/>
                                          </p:val>
                                        </p:tav>
                                        <p:tav tm="100000">
                                          <p:val>
                                            <p:strVal val="#ppt_x"/>
                                          </p:val>
                                        </p:tav>
                                      </p:tavLst>
                                    </p:anim>
                                    <p:anim calcmode="lin" valueType="num">
                                      <p:cBhvr>
                                        <p:cTn id="4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ox(in)">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328</TotalTime>
  <Words>493</Words>
  <Application>Microsoft Office PowerPoint</Application>
  <PresentationFormat>On-screen Show (4:3)</PresentationFormat>
  <Paragraphs>98</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Civic</vt:lpstr>
      <vt:lpstr>,,MANO NAMAS SU LANGAIS”</vt:lpstr>
      <vt:lpstr>Projektinis metodas </vt:lpstr>
      <vt:lpstr>Mokytojo uždavinys </vt:lpstr>
      <vt:lpstr>Projekto veiklų etapų nustatymas, jų aptarimas </vt:lpstr>
      <vt:lpstr>Slide 5</vt:lpstr>
      <vt:lpstr>MOKYMOSI UŽDAVINYS</vt:lpstr>
      <vt:lpstr>VITRAŽAS</vt:lpstr>
      <vt:lpstr>SIMETRIJA</vt:lpstr>
      <vt:lpstr> SIMETRIJA TAŠKO ATŽVILGIU</vt:lpstr>
      <vt:lpstr>SIMETRIJA TIESĖS ATŽVILGIU</vt:lpstr>
      <vt:lpstr>ASIMETRIJA</vt:lpstr>
      <vt:lpstr>DARBŲ PRISTATYMAS</vt:lpstr>
      <vt:lpstr>MOKINIŲ DARBAI</vt:lpstr>
      <vt:lpstr>Slide 14</vt:lpstr>
      <vt:lpstr>MOKINIŲ DARBAI</vt:lpstr>
      <vt:lpstr>MOKINIŲ DARBAI</vt:lpstr>
      <vt:lpstr>,,SVAJONIŲ NAMAS”</vt:lpstr>
      <vt:lpstr>MOKYMOSI UŽDAVINYS</vt:lpstr>
      <vt:lpstr>Slide 19</vt:lpstr>
      <vt:lpstr>DARBO  PROCESAS</vt:lpstr>
      <vt:lpstr>MOKINIŲ DARBAI</vt:lpstr>
      <vt:lpstr>MOKINIŲ DARBAI</vt:lpstr>
      <vt:lpstr>MOKINIŲ DARBAI</vt:lpstr>
      <vt:lpstr>MOKINIŲ DARBAI</vt:lpstr>
      <vt:lpstr>SVAJONIŲ NAMAI</vt:lpstr>
      <vt:lpstr>SVAJONIŲ MIESTAS</vt:lpstr>
      <vt:lpstr>VERTINIMAS </vt:lpstr>
      <vt:lpstr>PASINAUDOK …</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,,MANO NAMAS SU LANGAIS”</dc:title>
  <dc:creator>TEO</dc:creator>
  <cp:lastModifiedBy>TEO</cp:lastModifiedBy>
  <cp:revision>37</cp:revision>
  <dcterms:created xsi:type="dcterms:W3CDTF">2015-10-26T13:17:17Z</dcterms:created>
  <dcterms:modified xsi:type="dcterms:W3CDTF">2015-10-29T07:05:16Z</dcterms:modified>
</cp:coreProperties>
</file>