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8A7C0-EE0F-45AC-B44C-7D37F9E7E374}" type="datetimeFigureOut">
              <a:rPr lang="lt-LT" smtClean="0"/>
              <a:t>2014.11.04</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167A81-55AD-48BD-871B-A4675AAC414F}" type="slidenum">
              <a:rPr lang="lt-LT" smtClean="0"/>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15167A81-55AD-48BD-871B-A4675AAC414F}" type="slidenum">
              <a:rPr lang="lt-LT" smtClean="0"/>
              <a:t>1</a:t>
            </a:fld>
            <a:endParaRPr lang="lt-L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15167A81-55AD-48BD-871B-A4675AAC414F}" type="slidenum">
              <a:rPr lang="lt-LT" smtClean="0"/>
              <a:t>5</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59200AC-D7CA-4EEE-B4FA-83C8B1B0ED82}" type="datetimeFigureOut">
              <a:rPr lang="lt-LT" smtClean="0"/>
              <a:pPr/>
              <a:t>2014.11.04</a:t>
            </a:fld>
            <a:endParaRPr lang="lt-LT"/>
          </a:p>
        </p:txBody>
      </p:sp>
      <p:sp>
        <p:nvSpPr>
          <p:cNvPr id="2" name="Footer Placeholder 1"/>
          <p:cNvSpPr>
            <a:spLocks noGrp="1"/>
          </p:cNvSpPr>
          <p:nvPr>
            <p:ph type="ftr" sz="quarter" idx="11"/>
          </p:nvPr>
        </p:nvSpPr>
        <p:spPr/>
        <p:txBody>
          <a:bodyPr/>
          <a:lstStyle/>
          <a:p>
            <a:endParaRPr lang="lt-LT"/>
          </a:p>
        </p:txBody>
      </p:sp>
      <p:sp>
        <p:nvSpPr>
          <p:cNvPr id="15" name="Slide Number Placeholder 14"/>
          <p:cNvSpPr>
            <a:spLocks noGrp="1"/>
          </p:cNvSpPr>
          <p:nvPr>
            <p:ph type="sldNum" sz="quarter" idx="12"/>
          </p:nvPr>
        </p:nvSpPr>
        <p:spPr>
          <a:xfrm>
            <a:off x="8229600" y="6473952"/>
            <a:ext cx="758952" cy="246888"/>
          </a:xfrm>
        </p:spPr>
        <p:txBody>
          <a:bodyPr/>
          <a:lstStyle/>
          <a:p>
            <a:fld id="{1D1D26FA-7EB5-4B09-A824-C40D70216BAF}"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9200AC-D7CA-4EEE-B4FA-83C8B1B0ED82}" type="datetimeFigureOut">
              <a:rPr lang="lt-LT" smtClean="0"/>
              <a:pPr/>
              <a:t>2014.11.04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D1D26FA-7EB5-4B09-A824-C40D70216BAF}"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9200AC-D7CA-4EEE-B4FA-83C8B1B0ED82}" type="datetimeFigureOut">
              <a:rPr lang="lt-LT" smtClean="0"/>
              <a:pPr/>
              <a:t>2014.11.04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D1D26FA-7EB5-4B09-A824-C40D70216BAF}"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59200AC-D7CA-4EEE-B4FA-83C8B1B0ED82}" type="datetimeFigureOut">
              <a:rPr lang="lt-LT" smtClean="0"/>
              <a:pPr/>
              <a:t>2014.11.04</a:t>
            </a:fld>
            <a:endParaRPr lang="lt-LT"/>
          </a:p>
        </p:txBody>
      </p:sp>
      <p:sp>
        <p:nvSpPr>
          <p:cNvPr id="19" name="Footer Placeholder 18"/>
          <p:cNvSpPr>
            <a:spLocks noGrp="1"/>
          </p:cNvSpPr>
          <p:nvPr>
            <p:ph type="ftr" sz="quarter" idx="11"/>
          </p:nvPr>
        </p:nvSpPr>
        <p:spPr>
          <a:xfrm>
            <a:off x="3581400" y="76200"/>
            <a:ext cx="2895600" cy="288925"/>
          </a:xfrm>
        </p:spPr>
        <p:txBody>
          <a:bodyPr/>
          <a:lstStyle/>
          <a:p>
            <a:endParaRPr lang="lt-LT"/>
          </a:p>
        </p:txBody>
      </p:sp>
      <p:sp>
        <p:nvSpPr>
          <p:cNvPr id="16" name="Slide Number Placeholder 15"/>
          <p:cNvSpPr>
            <a:spLocks noGrp="1"/>
          </p:cNvSpPr>
          <p:nvPr>
            <p:ph type="sldNum" sz="quarter" idx="12"/>
          </p:nvPr>
        </p:nvSpPr>
        <p:spPr>
          <a:xfrm>
            <a:off x="8229600" y="6473952"/>
            <a:ext cx="758952" cy="246888"/>
          </a:xfrm>
        </p:spPr>
        <p:txBody>
          <a:bodyPr/>
          <a:lstStyle/>
          <a:p>
            <a:fld id="{1D1D26FA-7EB5-4B09-A824-C40D70216BAF}"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59200AC-D7CA-4EEE-B4FA-83C8B1B0ED82}" type="datetimeFigureOut">
              <a:rPr lang="lt-LT" smtClean="0"/>
              <a:pPr/>
              <a:t>2014.11.04</a:t>
            </a:fld>
            <a:endParaRPr lang="lt-LT"/>
          </a:p>
        </p:txBody>
      </p:sp>
      <p:sp>
        <p:nvSpPr>
          <p:cNvPr id="11" name="Footer Placeholder 10"/>
          <p:cNvSpPr>
            <a:spLocks noGrp="1"/>
          </p:cNvSpPr>
          <p:nvPr>
            <p:ph type="ftr" sz="quarter" idx="11"/>
          </p:nvPr>
        </p:nvSpPr>
        <p:spPr/>
        <p:txBody>
          <a:bodyPr/>
          <a:lstStyle/>
          <a:p>
            <a:endParaRPr lang="lt-LT"/>
          </a:p>
        </p:txBody>
      </p:sp>
      <p:sp>
        <p:nvSpPr>
          <p:cNvPr id="16" name="Slide Number Placeholder 15"/>
          <p:cNvSpPr>
            <a:spLocks noGrp="1"/>
          </p:cNvSpPr>
          <p:nvPr>
            <p:ph type="sldNum" sz="quarter" idx="12"/>
          </p:nvPr>
        </p:nvSpPr>
        <p:spPr/>
        <p:txBody>
          <a:bodyPr/>
          <a:lstStyle/>
          <a:p>
            <a:fld id="{1D1D26FA-7EB5-4B09-A824-C40D70216BAF}" type="slidenum">
              <a:rPr lang="lt-LT" smtClean="0"/>
              <a:pPr/>
              <a:t>‹#›</a:t>
            </a:fld>
            <a:endParaRPr lang="lt-LT"/>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59200AC-D7CA-4EEE-B4FA-83C8B1B0ED82}" type="datetimeFigureOut">
              <a:rPr lang="lt-LT" smtClean="0"/>
              <a:pPr/>
              <a:t>2014.11.04</a:t>
            </a:fld>
            <a:endParaRPr lang="lt-LT"/>
          </a:p>
        </p:txBody>
      </p:sp>
      <p:sp>
        <p:nvSpPr>
          <p:cNvPr id="10" name="Footer Placeholder 9"/>
          <p:cNvSpPr>
            <a:spLocks noGrp="1"/>
          </p:cNvSpPr>
          <p:nvPr>
            <p:ph type="ftr" sz="quarter" idx="11"/>
          </p:nvPr>
        </p:nvSpPr>
        <p:spPr/>
        <p:txBody>
          <a:bodyPr/>
          <a:lstStyle/>
          <a:p>
            <a:endParaRPr lang="lt-LT"/>
          </a:p>
        </p:txBody>
      </p:sp>
      <p:sp>
        <p:nvSpPr>
          <p:cNvPr id="31" name="Slide Number Placeholder 30"/>
          <p:cNvSpPr>
            <a:spLocks noGrp="1"/>
          </p:cNvSpPr>
          <p:nvPr>
            <p:ph type="sldNum" sz="quarter" idx="12"/>
          </p:nvPr>
        </p:nvSpPr>
        <p:spPr/>
        <p:txBody>
          <a:bodyPr/>
          <a:lstStyle/>
          <a:p>
            <a:fld id="{1D1D26FA-7EB5-4B09-A824-C40D70216BAF}"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59200AC-D7CA-4EEE-B4FA-83C8B1B0ED82}" type="datetimeFigureOut">
              <a:rPr lang="lt-LT" smtClean="0"/>
              <a:pPr/>
              <a:t>2014.11.04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a:xfrm>
            <a:off x="8229600" y="6477000"/>
            <a:ext cx="762000" cy="246888"/>
          </a:xfrm>
        </p:spPr>
        <p:txBody>
          <a:bodyPr/>
          <a:lstStyle/>
          <a:p>
            <a:fld id="{1D1D26FA-7EB5-4B09-A824-C40D70216BAF}" type="slidenum">
              <a:rPr lang="lt-LT" smtClean="0"/>
              <a:pPr/>
              <a:t>‹#›</a:t>
            </a:fld>
            <a:endParaRPr lang="lt-LT"/>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59200AC-D7CA-4EEE-B4FA-83C8B1B0ED82}" type="datetimeFigureOut">
              <a:rPr lang="lt-LT" smtClean="0"/>
              <a:pPr/>
              <a:t>2014.11.04</a:t>
            </a:fld>
            <a:endParaRPr lang="lt-LT"/>
          </a:p>
        </p:txBody>
      </p:sp>
      <p:sp>
        <p:nvSpPr>
          <p:cNvPr id="21" name="Footer Placeholder 20"/>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D1D26FA-7EB5-4B09-A824-C40D70216BAF}"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9200AC-D7CA-4EEE-B4FA-83C8B1B0ED82}" type="datetimeFigureOut">
              <a:rPr lang="lt-LT" smtClean="0"/>
              <a:pPr/>
              <a:t>2014.11.04</a:t>
            </a:fld>
            <a:endParaRPr lang="lt-LT"/>
          </a:p>
        </p:txBody>
      </p:sp>
      <p:sp>
        <p:nvSpPr>
          <p:cNvPr id="24" name="Footer Placeholder 23"/>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D1D26FA-7EB5-4B09-A824-C40D70216BAF}"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59200AC-D7CA-4EEE-B4FA-83C8B1B0ED82}" type="datetimeFigureOut">
              <a:rPr lang="lt-LT" smtClean="0"/>
              <a:pPr/>
              <a:t>2014.11.04</a:t>
            </a:fld>
            <a:endParaRPr lang="lt-LT"/>
          </a:p>
        </p:txBody>
      </p:sp>
      <p:sp>
        <p:nvSpPr>
          <p:cNvPr id="29" name="Footer Placeholder 28"/>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D1D26FA-7EB5-4B09-A824-C40D70216BAF}"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159200AC-D7CA-4EEE-B4FA-83C8B1B0ED82}" type="datetimeFigureOut">
              <a:rPr lang="lt-LT" smtClean="0"/>
              <a:pPr/>
              <a:t>2014.11.04</a:t>
            </a:fld>
            <a:endParaRPr lang="lt-LT"/>
          </a:p>
        </p:txBody>
      </p:sp>
      <p:sp>
        <p:nvSpPr>
          <p:cNvPr id="5" name="Footer Placeholder 4"/>
          <p:cNvSpPr>
            <a:spLocks noGrp="1"/>
          </p:cNvSpPr>
          <p:nvPr>
            <p:ph type="ftr" sz="quarter" idx="11"/>
          </p:nvPr>
        </p:nvSpPr>
        <p:spPr/>
        <p:txBody>
          <a:bodyPr/>
          <a:lstStyle/>
          <a:p>
            <a:endParaRPr lang="lt-LT"/>
          </a:p>
        </p:txBody>
      </p:sp>
      <p:sp>
        <p:nvSpPr>
          <p:cNvPr id="31" name="Slide Number Placeholder 30"/>
          <p:cNvSpPr>
            <a:spLocks noGrp="1"/>
          </p:cNvSpPr>
          <p:nvPr>
            <p:ph type="sldNum" sz="quarter" idx="12"/>
          </p:nvPr>
        </p:nvSpPr>
        <p:spPr/>
        <p:txBody>
          <a:bodyPr/>
          <a:lstStyle/>
          <a:p>
            <a:fld id="{1D1D26FA-7EB5-4B09-A824-C40D70216BAF}" type="slidenum">
              <a:rPr lang="lt-LT" smtClean="0"/>
              <a:pPr/>
              <a:t>‹#›</a:t>
            </a:fld>
            <a:endParaRPr lang="lt-LT"/>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59200AC-D7CA-4EEE-B4FA-83C8B1B0ED82}" type="datetimeFigureOut">
              <a:rPr lang="lt-LT" smtClean="0"/>
              <a:pPr/>
              <a:t>2014.11.04</a:t>
            </a:fld>
            <a:endParaRPr lang="lt-LT"/>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lt-LT"/>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D1D26FA-7EB5-4B09-A824-C40D70216BAF}" type="slidenum">
              <a:rPr lang="lt-LT" smtClean="0"/>
              <a:pPr/>
              <a:t>‹#›</a:t>
            </a:fld>
            <a:endParaRPr lang="lt-LT"/>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470025"/>
          </a:xfrm>
        </p:spPr>
        <p:txBody>
          <a:bodyPr>
            <a:noAutofit/>
          </a:bodyPr>
          <a:lstStyle/>
          <a:p>
            <a:pPr algn="ctr"/>
            <a:r>
              <a:rPr lang="lt-LT" sz="3200" dirty="0" smtClean="0">
                <a:latin typeface="Times New Roman" pitchFamily="18" charset="0"/>
                <a:cs typeface="Times New Roman" pitchFamily="18" charset="0"/>
              </a:rPr>
              <a:t>KLAIPĖDOS M. LOPŠELIS-DARŽELIS ,,LIEPAITĖ’’ </a:t>
            </a:r>
            <a:br>
              <a:rPr lang="lt-LT" sz="3200" dirty="0" smtClean="0">
                <a:latin typeface="Times New Roman" pitchFamily="18" charset="0"/>
                <a:cs typeface="Times New Roman" pitchFamily="18" charset="0"/>
              </a:rPr>
            </a:br>
            <a:r>
              <a:rPr lang="lt-LT" sz="2400" dirty="0">
                <a:latin typeface="Times New Roman" pitchFamily="18" charset="0"/>
                <a:cs typeface="Times New Roman" pitchFamily="18" charset="0"/>
              </a:rPr>
              <a:t/>
            </a:r>
            <a:br>
              <a:rPr lang="lt-LT" sz="2400" dirty="0">
                <a:latin typeface="Times New Roman" pitchFamily="18" charset="0"/>
                <a:cs typeface="Times New Roman" pitchFamily="18" charset="0"/>
              </a:rPr>
            </a:br>
            <a:r>
              <a:rPr lang="lt-LT" sz="2400" dirty="0" smtClean="0">
                <a:latin typeface="Times New Roman" pitchFamily="18" charset="0"/>
                <a:cs typeface="Times New Roman" pitchFamily="18" charset="0"/>
              </a:rPr>
              <a:t>PRIEŠMOKYKLINĖ ,,ŽVAIGŽDUČIŲ’’ GRUPĖ</a:t>
            </a:r>
            <a:br>
              <a:rPr lang="lt-LT" sz="2400" dirty="0" smtClean="0">
                <a:latin typeface="Times New Roman" pitchFamily="18" charset="0"/>
                <a:cs typeface="Times New Roman" pitchFamily="18" charset="0"/>
              </a:rPr>
            </a:br>
            <a:r>
              <a:rPr lang="lt-LT" sz="2400" dirty="0" smtClean="0">
                <a:latin typeface="Times New Roman" pitchFamily="18" charset="0"/>
                <a:cs typeface="Times New Roman" pitchFamily="18" charset="0"/>
              </a:rPr>
              <a:t/>
            </a:r>
            <a:br>
              <a:rPr lang="lt-LT" sz="2400" dirty="0" smtClean="0">
                <a:latin typeface="Times New Roman" pitchFamily="18" charset="0"/>
                <a:cs typeface="Times New Roman" pitchFamily="18" charset="0"/>
              </a:rPr>
            </a:br>
            <a:r>
              <a:rPr lang="lt-LT" sz="2400" dirty="0" smtClean="0">
                <a:latin typeface="Times New Roman" pitchFamily="18" charset="0"/>
                <a:cs typeface="Times New Roman" pitchFamily="18" charset="0"/>
              </a:rPr>
              <a:t>PROJEKTAS</a:t>
            </a:r>
            <a:br>
              <a:rPr lang="lt-LT" sz="2400" dirty="0" smtClean="0">
                <a:latin typeface="Times New Roman" pitchFamily="18" charset="0"/>
                <a:cs typeface="Times New Roman" pitchFamily="18" charset="0"/>
              </a:rPr>
            </a:br>
            <a:r>
              <a:rPr lang="lt-LT" sz="2400" dirty="0" smtClean="0">
                <a:latin typeface="Times New Roman" pitchFamily="18" charset="0"/>
                <a:cs typeface="Times New Roman" pitchFamily="18" charset="0"/>
              </a:rPr>
              <a:t>,,VIRTUVĖS ŠEFO DIENA’’</a:t>
            </a:r>
            <a:endParaRPr lang="lt-LT" sz="2400" dirty="0">
              <a:latin typeface="Times New Roman" pitchFamily="18" charset="0"/>
              <a:cs typeface="Times New Roman" pitchFamily="18" charset="0"/>
            </a:endParaRPr>
          </a:p>
        </p:txBody>
      </p:sp>
      <p:sp>
        <p:nvSpPr>
          <p:cNvPr id="3" name="Subtitle 2"/>
          <p:cNvSpPr>
            <a:spLocks noGrp="1"/>
          </p:cNvSpPr>
          <p:nvPr>
            <p:ph type="subTitle" idx="1"/>
          </p:nvPr>
        </p:nvSpPr>
        <p:spPr>
          <a:xfrm>
            <a:off x="1331640" y="4869160"/>
            <a:ext cx="6400800" cy="1752600"/>
          </a:xfrm>
        </p:spPr>
        <p:txBody>
          <a:bodyPr>
            <a:normAutofit/>
          </a:bodyPr>
          <a:lstStyle/>
          <a:p>
            <a:pPr algn="ctr"/>
            <a:r>
              <a:rPr lang="lt-LT" sz="2400" dirty="0" smtClean="0">
                <a:solidFill>
                  <a:schemeClr val="tx1"/>
                </a:solidFill>
                <a:latin typeface="Times New Roman" pitchFamily="18" charset="0"/>
                <a:cs typeface="Times New Roman" pitchFamily="18" charset="0"/>
              </a:rPr>
              <a:t>Priešmokyklinio ugdymo pedagogė </a:t>
            </a:r>
            <a:endParaRPr lang="lt-LT" sz="2400" dirty="0" smtClean="0">
              <a:solidFill>
                <a:schemeClr val="tx1"/>
              </a:solidFill>
              <a:latin typeface="Times New Roman" pitchFamily="18" charset="0"/>
              <a:cs typeface="Times New Roman" pitchFamily="18" charset="0"/>
            </a:endParaRPr>
          </a:p>
          <a:p>
            <a:pPr algn="ctr"/>
            <a:r>
              <a:rPr lang="lt-LT" sz="2400" dirty="0" smtClean="0">
                <a:solidFill>
                  <a:schemeClr val="tx1"/>
                </a:solidFill>
                <a:latin typeface="Times New Roman" pitchFamily="18" charset="0"/>
                <a:cs typeface="Times New Roman" pitchFamily="18" charset="0"/>
              </a:rPr>
              <a:t>Laima Kargajevienė</a:t>
            </a:r>
            <a:endParaRPr lang="lt-LT" sz="2400" dirty="0" smtClean="0">
              <a:solidFill>
                <a:schemeClr val="tx1"/>
              </a:solidFill>
              <a:latin typeface="Times New Roman" pitchFamily="18" charset="0"/>
              <a:cs typeface="Times New Roman" pitchFamily="18"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amos2\DSC05876.JPG"/>
          <p:cNvPicPr>
            <a:picLocks noChangeAspect="1" noChangeArrowheads="1"/>
          </p:cNvPicPr>
          <p:nvPr/>
        </p:nvPicPr>
        <p:blipFill>
          <a:blip r:embed="rId2" cstate="print"/>
          <a:srcRect/>
          <a:stretch>
            <a:fillRect/>
          </a:stretch>
        </p:blipFill>
        <p:spPr bwMode="auto">
          <a:xfrm>
            <a:off x="179512" y="476672"/>
            <a:ext cx="8792890" cy="585145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mamos2\DSC05875.JPG"/>
          <p:cNvPicPr>
            <a:picLocks noChangeAspect="1" noChangeArrowheads="1"/>
          </p:cNvPicPr>
          <p:nvPr/>
        </p:nvPicPr>
        <p:blipFill>
          <a:blip r:embed="rId2" cstate="print"/>
          <a:srcRect/>
          <a:stretch>
            <a:fillRect/>
          </a:stretch>
        </p:blipFill>
        <p:spPr bwMode="auto">
          <a:xfrm>
            <a:off x="179512" y="188640"/>
            <a:ext cx="5193854" cy="3456384"/>
          </a:xfrm>
          <a:prstGeom prst="rect">
            <a:avLst/>
          </a:prstGeom>
          <a:noFill/>
        </p:spPr>
      </p:pic>
      <p:pic>
        <p:nvPicPr>
          <p:cNvPr id="7171" name="Picture 3" descr="E:\Pyragas\DSC06491.JPG"/>
          <p:cNvPicPr>
            <a:picLocks noChangeAspect="1" noChangeArrowheads="1"/>
          </p:cNvPicPr>
          <p:nvPr/>
        </p:nvPicPr>
        <p:blipFill>
          <a:blip r:embed="rId3" cstate="print"/>
          <a:srcRect/>
          <a:stretch>
            <a:fillRect/>
          </a:stretch>
        </p:blipFill>
        <p:spPr bwMode="auto">
          <a:xfrm>
            <a:off x="4067944" y="2996952"/>
            <a:ext cx="4752528" cy="316269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yragas\DSC06502.JPG"/>
          <p:cNvPicPr>
            <a:picLocks noChangeAspect="1" noChangeArrowheads="1"/>
          </p:cNvPicPr>
          <p:nvPr/>
        </p:nvPicPr>
        <p:blipFill>
          <a:blip r:embed="rId2" cstate="print"/>
          <a:srcRect/>
          <a:stretch>
            <a:fillRect/>
          </a:stretch>
        </p:blipFill>
        <p:spPr bwMode="auto">
          <a:xfrm>
            <a:off x="179512" y="188640"/>
            <a:ext cx="5410265" cy="3600400"/>
          </a:xfrm>
          <a:prstGeom prst="rect">
            <a:avLst/>
          </a:prstGeom>
          <a:noFill/>
        </p:spPr>
      </p:pic>
      <p:pic>
        <p:nvPicPr>
          <p:cNvPr id="8195" name="Picture 3" descr="E:\Pyragas\DSC06507.JPG"/>
          <p:cNvPicPr>
            <a:picLocks noChangeAspect="1" noChangeArrowheads="1"/>
          </p:cNvPicPr>
          <p:nvPr/>
        </p:nvPicPr>
        <p:blipFill>
          <a:blip r:embed="rId3" cstate="print"/>
          <a:srcRect/>
          <a:stretch>
            <a:fillRect/>
          </a:stretch>
        </p:blipFill>
        <p:spPr bwMode="auto">
          <a:xfrm>
            <a:off x="3851920" y="3284984"/>
            <a:ext cx="5085649" cy="33843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Pyragas\DSC06508.JPG"/>
          <p:cNvPicPr>
            <a:picLocks noChangeAspect="1" noChangeArrowheads="1"/>
          </p:cNvPicPr>
          <p:nvPr/>
        </p:nvPicPr>
        <p:blipFill>
          <a:blip r:embed="rId2" cstate="print"/>
          <a:srcRect/>
          <a:stretch>
            <a:fillRect/>
          </a:stretch>
        </p:blipFill>
        <p:spPr bwMode="auto">
          <a:xfrm>
            <a:off x="4427984" y="332656"/>
            <a:ext cx="4328212" cy="2880320"/>
          </a:xfrm>
          <a:prstGeom prst="rect">
            <a:avLst/>
          </a:prstGeom>
          <a:noFill/>
        </p:spPr>
      </p:pic>
      <p:pic>
        <p:nvPicPr>
          <p:cNvPr id="9219" name="Picture 3" descr="E:\Pyragas\DSC06511.JPG"/>
          <p:cNvPicPr>
            <a:picLocks noChangeAspect="1" noChangeArrowheads="1"/>
          </p:cNvPicPr>
          <p:nvPr/>
        </p:nvPicPr>
        <p:blipFill>
          <a:blip r:embed="rId3" cstate="print"/>
          <a:srcRect/>
          <a:stretch>
            <a:fillRect/>
          </a:stretch>
        </p:blipFill>
        <p:spPr bwMode="auto">
          <a:xfrm>
            <a:off x="179512" y="2852936"/>
            <a:ext cx="5760640" cy="383356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Pyragas\DSC06517.JPG"/>
          <p:cNvPicPr>
            <a:picLocks noChangeAspect="1" noChangeArrowheads="1"/>
          </p:cNvPicPr>
          <p:nvPr/>
        </p:nvPicPr>
        <p:blipFill>
          <a:blip r:embed="rId2" cstate="print"/>
          <a:srcRect/>
          <a:stretch>
            <a:fillRect/>
          </a:stretch>
        </p:blipFill>
        <p:spPr bwMode="auto">
          <a:xfrm>
            <a:off x="179513" y="188640"/>
            <a:ext cx="4869238" cy="3240360"/>
          </a:xfrm>
          <a:prstGeom prst="rect">
            <a:avLst/>
          </a:prstGeom>
          <a:noFill/>
        </p:spPr>
      </p:pic>
      <p:pic>
        <p:nvPicPr>
          <p:cNvPr id="10243" name="Picture 3" descr="E:\Pyragas\DSC06518.JPG"/>
          <p:cNvPicPr>
            <a:picLocks noChangeAspect="1" noChangeArrowheads="1"/>
          </p:cNvPicPr>
          <p:nvPr/>
        </p:nvPicPr>
        <p:blipFill>
          <a:blip r:embed="rId3" cstate="print"/>
          <a:srcRect/>
          <a:stretch>
            <a:fillRect/>
          </a:stretch>
        </p:blipFill>
        <p:spPr bwMode="auto">
          <a:xfrm>
            <a:off x="4355976" y="3573016"/>
            <a:ext cx="4652827" cy="3096344"/>
          </a:xfrm>
          <a:prstGeom prst="rect">
            <a:avLst/>
          </a:prstGeom>
          <a:noFill/>
        </p:spPr>
      </p:pic>
      <p:pic>
        <p:nvPicPr>
          <p:cNvPr id="10244" name="Picture 4" descr="E:\Pyragas\DSC06520.JPG"/>
          <p:cNvPicPr>
            <a:picLocks noChangeAspect="1" noChangeArrowheads="1"/>
          </p:cNvPicPr>
          <p:nvPr/>
        </p:nvPicPr>
        <p:blipFill>
          <a:blip r:embed="rId4" cstate="print"/>
          <a:srcRect/>
          <a:stretch>
            <a:fillRect/>
          </a:stretch>
        </p:blipFill>
        <p:spPr bwMode="auto">
          <a:xfrm>
            <a:off x="251520" y="3789040"/>
            <a:ext cx="3895391" cy="25922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yragas\DSC06525.JPG"/>
          <p:cNvPicPr>
            <a:picLocks noChangeAspect="1" noChangeArrowheads="1"/>
          </p:cNvPicPr>
          <p:nvPr/>
        </p:nvPicPr>
        <p:blipFill>
          <a:blip r:embed="rId2" cstate="print"/>
          <a:srcRect/>
          <a:stretch>
            <a:fillRect/>
          </a:stretch>
        </p:blipFill>
        <p:spPr bwMode="auto">
          <a:xfrm>
            <a:off x="395536" y="260648"/>
            <a:ext cx="3888432" cy="2587657"/>
          </a:xfrm>
          <a:prstGeom prst="rect">
            <a:avLst/>
          </a:prstGeom>
          <a:noFill/>
        </p:spPr>
      </p:pic>
      <p:pic>
        <p:nvPicPr>
          <p:cNvPr id="11267" name="Picture 3" descr="E:\Pyragas\DSC06526.JPG"/>
          <p:cNvPicPr>
            <a:picLocks noChangeAspect="1" noChangeArrowheads="1"/>
          </p:cNvPicPr>
          <p:nvPr/>
        </p:nvPicPr>
        <p:blipFill>
          <a:blip r:embed="rId3" cstate="print"/>
          <a:srcRect/>
          <a:stretch>
            <a:fillRect/>
          </a:stretch>
        </p:blipFill>
        <p:spPr bwMode="auto">
          <a:xfrm>
            <a:off x="4860032" y="260648"/>
            <a:ext cx="3895390" cy="2592288"/>
          </a:xfrm>
          <a:prstGeom prst="rect">
            <a:avLst/>
          </a:prstGeom>
          <a:noFill/>
        </p:spPr>
      </p:pic>
      <p:pic>
        <p:nvPicPr>
          <p:cNvPr id="11268" name="Picture 4" descr="E:\Pyragas\DSC06527.JPG"/>
          <p:cNvPicPr>
            <a:picLocks noChangeAspect="1" noChangeArrowheads="1"/>
          </p:cNvPicPr>
          <p:nvPr/>
        </p:nvPicPr>
        <p:blipFill>
          <a:blip r:embed="rId4" cstate="print"/>
          <a:srcRect/>
          <a:stretch>
            <a:fillRect/>
          </a:stretch>
        </p:blipFill>
        <p:spPr bwMode="auto">
          <a:xfrm>
            <a:off x="1907704" y="3068960"/>
            <a:ext cx="5193854" cy="34563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8208912" cy="5016758"/>
          </a:xfrm>
          <a:prstGeom prst="rect">
            <a:avLst/>
          </a:prstGeom>
          <a:noFill/>
        </p:spPr>
        <p:txBody>
          <a:bodyPr wrap="square" rtlCol="0">
            <a:spAutoFit/>
          </a:bodyPr>
          <a:lstStyle/>
          <a:p>
            <a:r>
              <a:rPr lang="lt-LT" sz="3200" b="1" dirty="0" smtClean="0">
                <a:latin typeface="Times New Roman" pitchFamily="18" charset="0"/>
                <a:cs typeface="Times New Roman" pitchFamily="18" charset="0"/>
              </a:rPr>
              <a:t>Išvada:</a:t>
            </a:r>
          </a:p>
          <a:p>
            <a:r>
              <a:rPr lang="lt-LT" sz="3200" dirty="0" smtClean="0">
                <a:latin typeface="Times New Roman" pitchFamily="18" charset="0"/>
                <a:cs typeface="Times New Roman" pitchFamily="18" charset="0"/>
              </a:rPr>
              <a:t>Pyrago kepimas – svarbi veikla: pasiruošimas kepimui, produktų maišymas, rezultato sulaukimas ir pasimėgavimas. Šio proceso metu tobulėja kalba (aiškiai ir taisyklingai pavadinti produktai, pyrago kepimo veiksmai) ir stiprinami socialiniai įgūdžiai (užduočių vygdymas, atsakomybė), skatinama vaikų motyvacija, asmeninis aktyvumas ir koncentracija, tobulinama smulkioji motorika.</a:t>
            </a:r>
            <a:endParaRPr lang="lt-LT" sz="32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196752"/>
            <a:ext cx="6768752" cy="4647426"/>
          </a:xfrm>
          <a:prstGeom prst="rect">
            <a:avLst/>
          </a:prstGeom>
          <a:noFill/>
        </p:spPr>
        <p:txBody>
          <a:bodyPr wrap="square" rtlCol="0">
            <a:spAutoFit/>
          </a:bodyPr>
          <a:lstStyle/>
          <a:p>
            <a:pPr algn="ctr"/>
            <a:r>
              <a:rPr lang="lt-LT" sz="4400" dirty="0" smtClean="0">
                <a:latin typeface="Times New Roman" pitchFamily="18" charset="0"/>
                <a:cs typeface="Times New Roman" pitchFamily="18" charset="0"/>
              </a:rPr>
              <a:t>,,Dalindamiesi – turtėjame!</a:t>
            </a:r>
          </a:p>
          <a:p>
            <a:pPr algn="ctr"/>
            <a:r>
              <a:rPr lang="lt-LT" sz="4400" dirty="0" smtClean="0">
                <a:latin typeface="Times New Roman" pitchFamily="18" charset="0"/>
                <a:cs typeface="Times New Roman" pitchFamily="18" charset="0"/>
              </a:rPr>
              <a:t>Jei mintys, žodžiai ir darbai sutampa’’</a:t>
            </a:r>
          </a:p>
          <a:p>
            <a:pPr algn="r"/>
            <a:r>
              <a:rPr lang="lt-LT" sz="4400" dirty="0" smtClean="0">
                <a:latin typeface="Times New Roman" pitchFamily="18" charset="0"/>
                <a:cs typeface="Times New Roman" pitchFamily="18" charset="0"/>
              </a:rPr>
              <a:t> </a:t>
            </a:r>
            <a:r>
              <a:rPr lang="lt-LT" sz="4000" dirty="0" smtClean="0">
                <a:latin typeface="Times New Roman" pitchFamily="18" charset="0"/>
                <a:cs typeface="Times New Roman" pitchFamily="18" charset="0"/>
              </a:rPr>
              <a:t>G.Šeibokienė</a:t>
            </a:r>
          </a:p>
          <a:p>
            <a:pPr algn="ctr"/>
            <a:endParaRPr lang="lt-LT" sz="2000" dirty="0" smtClean="0">
              <a:latin typeface="Times New Roman" pitchFamily="18" charset="0"/>
              <a:cs typeface="Times New Roman" pitchFamily="18" charset="0"/>
            </a:endParaRPr>
          </a:p>
          <a:p>
            <a:pPr algn="ctr"/>
            <a:endParaRPr lang="lt-LT" sz="2000" dirty="0" smtClean="0">
              <a:latin typeface="Times New Roman" pitchFamily="18" charset="0"/>
              <a:cs typeface="Times New Roman" pitchFamily="18" charset="0"/>
            </a:endParaRPr>
          </a:p>
          <a:p>
            <a:pPr algn="ctr"/>
            <a:endParaRPr lang="lt-LT" sz="2000" dirty="0" smtClean="0">
              <a:latin typeface="Times New Roman" pitchFamily="18" charset="0"/>
              <a:cs typeface="Times New Roman" pitchFamily="18" charset="0"/>
            </a:endParaRPr>
          </a:p>
          <a:p>
            <a:pPr algn="ctr"/>
            <a:endParaRPr lang="lt-LT" sz="2000" dirty="0" smtClean="0">
              <a:latin typeface="Times New Roman" pitchFamily="18" charset="0"/>
              <a:cs typeface="Times New Roman" pitchFamily="18" charset="0"/>
            </a:endParaRPr>
          </a:p>
          <a:p>
            <a:pPr algn="ctr"/>
            <a:endParaRPr lang="lt-LT" sz="2000" dirty="0" smtClean="0">
              <a:latin typeface="Times New Roman" pitchFamily="18" charset="0"/>
              <a:cs typeface="Times New Roman" pitchFamily="18" charset="0"/>
            </a:endParaRPr>
          </a:p>
          <a:p>
            <a:pPr algn="ctr"/>
            <a:r>
              <a:rPr lang="lt-LT" sz="2000" dirty="0" smtClean="0">
                <a:latin typeface="Times New Roman" pitchFamily="18" charset="0"/>
                <a:cs typeface="Times New Roman" pitchFamily="18" charset="0"/>
              </a:rPr>
              <a:t>Parengė Laima Kargajevienė</a:t>
            </a:r>
            <a:endParaRPr lang="lt-LT"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388424" cy="6124754"/>
          </a:xfrm>
          <a:prstGeom prst="rect">
            <a:avLst/>
          </a:prstGeom>
          <a:noFill/>
        </p:spPr>
        <p:txBody>
          <a:bodyPr wrap="square" rtlCol="0">
            <a:spAutoFit/>
          </a:bodyPr>
          <a:lstStyle/>
          <a:p>
            <a:pPr algn="ctr"/>
            <a:r>
              <a:rPr lang="lt-LT" sz="2800" b="1" dirty="0" smtClean="0">
                <a:latin typeface="Times New Roman" pitchFamily="18" charset="0"/>
                <a:cs typeface="Times New Roman" pitchFamily="18" charset="0"/>
              </a:rPr>
              <a:t>Motyvas</a:t>
            </a:r>
            <a:r>
              <a:rPr lang="lt-LT" sz="2800" dirty="0" smtClean="0">
                <a:latin typeface="Times New Roman" pitchFamily="18" charset="0"/>
                <a:cs typeface="Times New Roman" pitchFamily="18" charset="0"/>
              </a:rPr>
              <a:t> kilo iš vaikų kalbos apie morką, kurią į grupę atnešė viena mergaitė. Diskusijose, pokalbiuose  buvo renkama informacija, vaikų idėjos apie morką ,,Kuom morka skiriasi iš kitų daržovių?’’.</a:t>
            </a:r>
          </a:p>
          <a:p>
            <a:endParaRPr lang="lt-LT" sz="2800" dirty="0" smtClean="0">
              <a:latin typeface="Times New Roman" pitchFamily="18" charset="0"/>
              <a:cs typeface="Times New Roman" pitchFamily="18" charset="0"/>
            </a:endParaRPr>
          </a:p>
          <a:p>
            <a:r>
              <a:rPr lang="lt-LT" sz="2800" b="1" dirty="0" smtClean="0">
                <a:latin typeface="Times New Roman" pitchFamily="18" charset="0"/>
                <a:cs typeface="Times New Roman" pitchFamily="18" charset="0"/>
              </a:rPr>
              <a:t>Tikslas:</a:t>
            </a:r>
          </a:p>
          <a:p>
            <a:r>
              <a:rPr lang="lt-LT" sz="2800" dirty="0" smtClean="0">
                <a:latin typeface="Times New Roman" pitchFamily="18" charset="0"/>
                <a:cs typeface="Times New Roman" pitchFamily="18" charset="0"/>
              </a:rPr>
              <a:t>p</a:t>
            </a:r>
            <a:r>
              <a:rPr lang="lt-LT" sz="2800" dirty="0" smtClean="0">
                <a:latin typeface="Times New Roman" pitchFamily="18" charset="0"/>
                <a:cs typeface="Times New Roman" pitchFamily="18" charset="0"/>
              </a:rPr>
              <a:t>akloti vaikų jutiminio suvokimo pamatus, rengiant juos tolimesniam ugdymosi procesui.</a:t>
            </a:r>
          </a:p>
          <a:p>
            <a:endParaRPr lang="lt-LT" sz="2800" dirty="0" smtClean="0">
              <a:latin typeface="Times New Roman" pitchFamily="18" charset="0"/>
              <a:cs typeface="Times New Roman" pitchFamily="18" charset="0"/>
            </a:endParaRPr>
          </a:p>
          <a:p>
            <a:r>
              <a:rPr lang="lt-LT" sz="2800" b="1" dirty="0" smtClean="0">
                <a:latin typeface="Times New Roman" pitchFamily="18" charset="0"/>
                <a:cs typeface="Times New Roman" pitchFamily="18" charset="0"/>
              </a:rPr>
              <a:t>Uždaviniai:</a:t>
            </a:r>
          </a:p>
          <a:p>
            <a:pPr>
              <a:buFont typeface="Arial" pitchFamily="34" charset="0"/>
              <a:buChar char="•"/>
            </a:pPr>
            <a:r>
              <a:rPr lang="lt-LT" sz="2800" dirty="0" smtClean="0">
                <a:latin typeface="Times New Roman" pitchFamily="18" charset="0"/>
                <a:cs typeface="Times New Roman" pitchFamily="18" charset="0"/>
              </a:rPr>
              <a:t>ž</a:t>
            </a:r>
            <a:r>
              <a:rPr lang="lt-LT" sz="2800" dirty="0" smtClean="0">
                <a:latin typeface="Times New Roman" pitchFamily="18" charset="0"/>
                <a:cs typeface="Times New Roman" pitchFamily="18" charset="0"/>
              </a:rPr>
              <a:t>adinti vaiko smalsumą;</a:t>
            </a:r>
          </a:p>
          <a:p>
            <a:pPr>
              <a:buFont typeface="Arial" pitchFamily="34" charset="0"/>
              <a:buChar char="•"/>
            </a:pPr>
            <a:r>
              <a:rPr lang="lt-LT" sz="2800" dirty="0" smtClean="0">
                <a:latin typeface="Times New Roman" pitchFamily="18" charset="0"/>
                <a:cs typeface="Times New Roman" pitchFamily="18" charset="0"/>
              </a:rPr>
              <a:t>vaiko polinkį tyrinėti;</a:t>
            </a:r>
          </a:p>
          <a:p>
            <a:pPr>
              <a:buFont typeface="Arial" pitchFamily="34" charset="0"/>
              <a:buChar char="•"/>
            </a:pPr>
            <a:r>
              <a:rPr lang="lt-LT" sz="2800" dirty="0" smtClean="0">
                <a:latin typeface="Times New Roman" pitchFamily="18" charset="0"/>
                <a:cs typeface="Times New Roman" pitchFamily="18" charset="0"/>
              </a:rPr>
              <a:t>a</a:t>
            </a:r>
            <a:r>
              <a:rPr lang="lt-LT" sz="2800" dirty="0" smtClean="0">
                <a:latin typeface="Times New Roman" pitchFamily="18" charset="0"/>
                <a:cs typeface="Times New Roman" pitchFamily="18" charset="0"/>
              </a:rPr>
              <a:t>tskleisti sritis, kuriomis nuoširdžiai domėtųsi.</a:t>
            </a:r>
          </a:p>
          <a:p>
            <a:pPr>
              <a:buFont typeface="Arial" pitchFamily="34" charset="0"/>
              <a:buChar char="•"/>
            </a:pPr>
            <a:endParaRPr lang="lt-LT" sz="2800"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20688"/>
            <a:ext cx="8784976" cy="5693866"/>
          </a:xfrm>
          <a:prstGeom prst="rect">
            <a:avLst/>
          </a:prstGeom>
          <a:noFill/>
        </p:spPr>
        <p:txBody>
          <a:bodyPr wrap="square" rtlCol="0">
            <a:spAutoFit/>
          </a:bodyPr>
          <a:lstStyle/>
          <a:p>
            <a:r>
              <a:rPr lang="lt-LT" sz="2800" b="1" dirty="0" smtClean="0">
                <a:latin typeface="Times New Roman" pitchFamily="18" charset="0"/>
                <a:cs typeface="Times New Roman" pitchFamily="18" charset="0"/>
              </a:rPr>
              <a:t>Metodai:</a:t>
            </a:r>
          </a:p>
          <a:p>
            <a:r>
              <a:rPr lang="lt-LT" sz="2800" dirty="0" smtClean="0">
                <a:latin typeface="Times New Roman" pitchFamily="18" charset="0"/>
                <a:cs typeface="Times New Roman" pitchFamily="18" charset="0"/>
              </a:rPr>
              <a:t>d</a:t>
            </a:r>
            <a:r>
              <a:rPr lang="lt-LT" sz="2800" dirty="0" smtClean="0">
                <a:latin typeface="Times New Roman" pitchFamily="18" charset="0"/>
                <a:cs typeface="Times New Roman" pitchFamily="18" charset="0"/>
              </a:rPr>
              <a:t>iskusijos, pokalbiai, žaidimai, kūrybinė – meninė veikla.</a:t>
            </a:r>
          </a:p>
          <a:p>
            <a:endParaRPr lang="lt-LT" sz="2800" dirty="0" smtClean="0">
              <a:latin typeface="Times New Roman" pitchFamily="18" charset="0"/>
              <a:cs typeface="Times New Roman" pitchFamily="18" charset="0"/>
            </a:endParaRPr>
          </a:p>
          <a:p>
            <a:r>
              <a:rPr lang="lt-LT" sz="2800" b="1" dirty="0" smtClean="0">
                <a:latin typeface="Times New Roman" pitchFamily="18" charset="0"/>
                <a:cs typeface="Times New Roman" pitchFamily="18" charset="0"/>
              </a:rPr>
              <a:t>Vykdytojai:</a:t>
            </a:r>
          </a:p>
          <a:p>
            <a:r>
              <a:rPr lang="lt-LT" sz="2800" dirty="0" smtClean="0">
                <a:latin typeface="Times New Roman" pitchFamily="18" charset="0"/>
                <a:cs typeface="Times New Roman" pitchFamily="18" charset="0"/>
              </a:rPr>
              <a:t>p</a:t>
            </a:r>
            <a:r>
              <a:rPr lang="lt-LT" sz="2800" dirty="0" smtClean="0">
                <a:latin typeface="Times New Roman" pitchFamily="18" charset="0"/>
                <a:cs typeface="Times New Roman" pitchFamily="18" charset="0"/>
              </a:rPr>
              <a:t>riešmokyklinės ,,Žvaigždučių’’ grupės vaikai, grupės auklėtoja Laima Kargajevienė, grupės auklytė Edita Kniečiūnaitė.</a:t>
            </a:r>
          </a:p>
          <a:p>
            <a:endParaRPr lang="lt-LT" sz="2800" dirty="0" smtClean="0">
              <a:latin typeface="Times New Roman" pitchFamily="18" charset="0"/>
              <a:cs typeface="Times New Roman" pitchFamily="18" charset="0"/>
            </a:endParaRPr>
          </a:p>
          <a:p>
            <a:r>
              <a:rPr lang="lt-LT" sz="2800" b="1" dirty="0" smtClean="0">
                <a:latin typeface="Times New Roman" pitchFamily="18" charset="0"/>
                <a:cs typeface="Times New Roman" pitchFamily="18" charset="0"/>
              </a:rPr>
              <a:t>Partneriai:</a:t>
            </a:r>
          </a:p>
          <a:p>
            <a:r>
              <a:rPr lang="lt-LT" sz="2800" dirty="0" smtClean="0">
                <a:latin typeface="Times New Roman" pitchFamily="18" charset="0"/>
                <a:cs typeface="Times New Roman" pitchFamily="18" charset="0"/>
              </a:rPr>
              <a:t>g</a:t>
            </a:r>
            <a:r>
              <a:rPr lang="lt-LT" sz="2800" dirty="0" smtClean="0">
                <a:latin typeface="Times New Roman" pitchFamily="18" charset="0"/>
                <a:cs typeface="Times New Roman" pitchFamily="18" charset="0"/>
              </a:rPr>
              <a:t>rupės tėveliai.</a:t>
            </a:r>
          </a:p>
          <a:p>
            <a:endParaRPr lang="lt-LT" sz="2800" dirty="0" smtClean="0">
              <a:latin typeface="Times New Roman" pitchFamily="18" charset="0"/>
              <a:cs typeface="Times New Roman" pitchFamily="18" charset="0"/>
            </a:endParaRPr>
          </a:p>
          <a:p>
            <a:r>
              <a:rPr lang="lt-LT" sz="2800" b="1" dirty="0" smtClean="0">
                <a:latin typeface="Times New Roman" pitchFamily="18" charset="0"/>
                <a:cs typeface="Times New Roman" pitchFamily="18" charset="0"/>
              </a:rPr>
              <a:t>Vykdymo laikas:</a:t>
            </a:r>
          </a:p>
          <a:p>
            <a:r>
              <a:rPr lang="lt-LT" sz="2800" dirty="0" smtClean="0">
                <a:latin typeface="Times New Roman" pitchFamily="18" charset="0"/>
                <a:cs typeface="Times New Roman" pitchFamily="18" charset="0"/>
              </a:rPr>
              <a:t>2014-10-01/11-30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5"/>
            <a:ext cx="8424936" cy="5256584"/>
          </a:xfrm>
          <a:prstGeom prst="rect">
            <a:avLst/>
          </a:prstGeom>
          <a:noFill/>
        </p:spPr>
        <p:txBody>
          <a:bodyPr wrap="square" rtlCol="0">
            <a:spAutoFit/>
          </a:bodyPr>
          <a:lstStyle/>
          <a:p>
            <a:pPr algn="just"/>
            <a:r>
              <a:rPr lang="lt-LT" sz="2800" b="1" dirty="0" smtClean="0">
                <a:latin typeface="Times New Roman" pitchFamily="18" charset="0"/>
                <a:cs typeface="Times New Roman" pitchFamily="18" charset="0"/>
              </a:rPr>
              <a:t>Darbo eiga:</a:t>
            </a:r>
          </a:p>
          <a:p>
            <a:pPr algn="just"/>
            <a:r>
              <a:rPr lang="lt-LT" sz="2800" dirty="0" smtClean="0">
                <a:latin typeface="Times New Roman" pitchFamily="18" charset="0"/>
                <a:cs typeface="Times New Roman" pitchFamily="18" charset="0"/>
              </a:rPr>
              <a:t>Pirma savaitė – informuoti tėvus apie vykstantį projektą, rinkti idėjas apie morką, kaupti įvairią literatūrą.</a:t>
            </a:r>
          </a:p>
          <a:p>
            <a:pPr algn="just"/>
            <a:r>
              <a:rPr lang="lt-LT" sz="2800" dirty="0" smtClean="0">
                <a:latin typeface="Times New Roman" pitchFamily="18" charset="0"/>
                <a:cs typeface="Times New Roman" pitchFamily="18" charset="0"/>
              </a:rPr>
              <a:t>Antra savaitė – kurti meninius darbelius, surengti darbelių parodėlę, žaisti įvairius žaidimus.</a:t>
            </a:r>
          </a:p>
          <a:p>
            <a:pPr algn="just"/>
            <a:r>
              <a:rPr lang="lt-LT" sz="2800" dirty="0" smtClean="0">
                <a:latin typeface="Times New Roman" pitchFamily="18" charset="0"/>
                <a:cs typeface="Times New Roman" pitchFamily="18" charset="0"/>
              </a:rPr>
              <a:t>Trečia savaitė – rašyti raides, žodžius, receptus, kurti eilėraščius.</a:t>
            </a:r>
          </a:p>
          <a:p>
            <a:pPr algn="just"/>
            <a:r>
              <a:rPr lang="lt-LT" sz="2800" dirty="0" smtClean="0">
                <a:latin typeface="Times New Roman" pitchFamily="18" charset="0"/>
                <a:cs typeface="Times New Roman" pitchFamily="18" charset="0"/>
              </a:rPr>
              <a:t>Ketvirta savaitė – kurti darbelius iš tešlos, gaminti, kepti pyragus.</a:t>
            </a:r>
          </a:p>
          <a:p>
            <a:pPr algn="just"/>
            <a:r>
              <a:rPr lang="lt-LT" sz="2800" b="1" dirty="0" smtClean="0">
                <a:latin typeface="Times New Roman" pitchFamily="18" charset="0"/>
                <a:cs typeface="Times New Roman" pitchFamily="18" charset="0"/>
              </a:rPr>
              <a:t>Laukiamas rezultatas:</a:t>
            </a:r>
          </a:p>
          <a:p>
            <a:pPr algn="just"/>
            <a:r>
              <a:rPr lang="lt-LT" sz="2800" dirty="0" smtClean="0">
                <a:latin typeface="Times New Roman" pitchFamily="18" charset="0"/>
                <a:cs typeface="Times New Roman" pitchFamily="18" charset="0"/>
              </a:rPr>
              <a:t>v</a:t>
            </a:r>
            <a:r>
              <a:rPr lang="lt-LT" sz="2800" dirty="0" smtClean="0">
                <a:latin typeface="Times New Roman" pitchFamily="18" charset="0"/>
                <a:cs typeface="Times New Roman" pitchFamily="18" charset="0"/>
              </a:rPr>
              <a:t>aikų kūrybiškumo ir atsakomybės ugdymas, komandinio darbo suvokimas, eksperimentai su tešla.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amos2\DSC04895.JPG"/>
          <p:cNvPicPr>
            <a:picLocks noChangeAspect="1" noChangeArrowheads="1"/>
          </p:cNvPicPr>
          <p:nvPr/>
        </p:nvPicPr>
        <p:blipFill>
          <a:blip r:embed="rId3" cstate="print"/>
          <a:srcRect/>
          <a:stretch>
            <a:fillRect/>
          </a:stretch>
        </p:blipFill>
        <p:spPr bwMode="auto">
          <a:xfrm>
            <a:off x="539552" y="476672"/>
            <a:ext cx="3672408" cy="2443899"/>
          </a:xfrm>
          <a:prstGeom prst="rect">
            <a:avLst/>
          </a:prstGeom>
          <a:noFill/>
        </p:spPr>
      </p:pic>
      <p:pic>
        <p:nvPicPr>
          <p:cNvPr id="1027" name="Picture 3" descr="E:\mamos2\DSC04896.JPG"/>
          <p:cNvPicPr>
            <a:picLocks noChangeAspect="1" noChangeArrowheads="1"/>
          </p:cNvPicPr>
          <p:nvPr/>
        </p:nvPicPr>
        <p:blipFill>
          <a:blip r:embed="rId4" cstate="print"/>
          <a:srcRect/>
          <a:stretch>
            <a:fillRect/>
          </a:stretch>
        </p:blipFill>
        <p:spPr bwMode="auto">
          <a:xfrm>
            <a:off x="4932040" y="452584"/>
            <a:ext cx="3715951" cy="2472874"/>
          </a:xfrm>
          <a:prstGeom prst="rect">
            <a:avLst/>
          </a:prstGeom>
          <a:noFill/>
        </p:spPr>
      </p:pic>
      <p:pic>
        <p:nvPicPr>
          <p:cNvPr id="1028" name="Picture 4" descr="E:\mamos2\DSC04901.JPG"/>
          <p:cNvPicPr>
            <a:picLocks noChangeAspect="1" noChangeArrowheads="1"/>
          </p:cNvPicPr>
          <p:nvPr/>
        </p:nvPicPr>
        <p:blipFill>
          <a:blip r:embed="rId5" cstate="print"/>
          <a:srcRect/>
          <a:stretch>
            <a:fillRect/>
          </a:stretch>
        </p:blipFill>
        <p:spPr bwMode="auto">
          <a:xfrm>
            <a:off x="539552" y="3717032"/>
            <a:ext cx="3715177" cy="2520280"/>
          </a:xfrm>
          <a:prstGeom prst="rect">
            <a:avLst/>
          </a:prstGeom>
          <a:noFill/>
        </p:spPr>
      </p:pic>
      <p:pic>
        <p:nvPicPr>
          <p:cNvPr id="1029" name="Picture 5" descr="E:\mamos2\DSC04906.JPG"/>
          <p:cNvPicPr>
            <a:picLocks noChangeAspect="1" noChangeArrowheads="1"/>
          </p:cNvPicPr>
          <p:nvPr/>
        </p:nvPicPr>
        <p:blipFill>
          <a:blip r:embed="rId6" cstate="print"/>
          <a:srcRect/>
          <a:stretch>
            <a:fillRect/>
          </a:stretch>
        </p:blipFill>
        <p:spPr bwMode="auto">
          <a:xfrm>
            <a:off x="4932040" y="3717032"/>
            <a:ext cx="3752849" cy="249743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amos2\DSC05633.JPG"/>
          <p:cNvPicPr>
            <a:picLocks noChangeAspect="1" noChangeArrowheads="1"/>
          </p:cNvPicPr>
          <p:nvPr/>
        </p:nvPicPr>
        <p:blipFill>
          <a:blip r:embed="rId2" cstate="print"/>
          <a:srcRect/>
          <a:stretch>
            <a:fillRect/>
          </a:stretch>
        </p:blipFill>
        <p:spPr bwMode="auto">
          <a:xfrm>
            <a:off x="3563888" y="3068960"/>
            <a:ext cx="5410264" cy="3600400"/>
          </a:xfrm>
          <a:prstGeom prst="rect">
            <a:avLst/>
          </a:prstGeom>
          <a:noFill/>
        </p:spPr>
      </p:pic>
      <p:pic>
        <p:nvPicPr>
          <p:cNvPr id="2051" name="Picture 3" descr="E:\mamos2\DSC05635.JPG"/>
          <p:cNvPicPr>
            <a:picLocks noChangeAspect="1" noChangeArrowheads="1"/>
          </p:cNvPicPr>
          <p:nvPr/>
        </p:nvPicPr>
        <p:blipFill>
          <a:blip r:embed="rId3" cstate="print"/>
          <a:srcRect/>
          <a:stretch>
            <a:fillRect/>
          </a:stretch>
        </p:blipFill>
        <p:spPr bwMode="auto">
          <a:xfrm>
            <a:off x="179512" y="188640"/>
            <a:ext cx="4977444" cy="33123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amos2\DSC05431.JPG"/>
          <p:cNvPicPr>
            <a:picLocks noChangeAspect="1" noChangeArrowheads="1"/>
          </p:cNvPicPr>
          <p:nvPr/>
        </p:nvPicPr>
        <p:blipFill>
          <a:blip r:embed="rId2" cstate="print"/>
          <a:srcRect/>
          <a:stretch>
            <a:fillRect/>
          </a:stretch>
        </p:blipFill>
        <p:spPr bwMode="auto">
          <a:xfrm>
            <a:off x="323528" y="260648"/>
            <a:ext cx="4845100" cy="3224297"/>
          </a:xfrm>
          <a:prstGeom prst="rect">
            <a:avLst/>
          </a:prstGeom>
          <a:noFill/>
        </p:spPr>
      </p:pic>
      <p:pic>
        <p:nvPicPr>
          <p:cNvPr id="3075" name="Picture 3" descr="E:\mamos2\DSC05636.JPG"/>
          <p:cNvPicPr>
            <a:picLocks noChangeAspect="1" noChangeArrowheads="1"/>
          </p:cNvPicPr>
          <p:nvPr/>
        </p:nvPicPr>
        <p:blipFill>
          <a:blip r:embed="rId3" cstate="print"/>
          <a:srcRect/>
          <a:stretch>
            <a:fillRect/>
          </a:stretch>
        </p:blipFill>
        <p:spPr bwMode="auto">
          <a:xfrm>
            <a:off x="4572000" y="3717032"/>
            <a:ext cx="4291242" cy="285571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mamos2\DSC05658.JPG"/>
          <p:cNvPicPr>
            <a:picLocks noChangeAspect="1" noChangeArrowheads="1"/>
          </p:cNvPicPr>
          <p:nvPr/>
        </p:nvPicPr>
        <p:blipFill>
          <a:blip r:embed="rId2" cstate="print"/>
          <a:srcRect/>
          <a:stretch>
            <a:fillRect/>
          </a:stretch>
        </p:blipFill>
        <p:spPr bwMode="auto">
          <a:xfrm>
            <a:off x="3995936" y="188640"/>
            <a:ext cx="4977443" cy="3312368"/>
          </a:xfrm>
          <a:prstGeom prst="rect">
            <a:avLst/>
          </a:prstGeom>
          <a:noFill/>
        </p:spPr>
      </p:pic>
      <p:pic>
        <p:nvPicPr>
          <p:cNvPr id="4099" name="Picture 3" descr="E:\mamos2\DSC05656.JPG"/>
          <p:cNvPicPr>
            <a:picLocks noChangeAspect="1" noChangeArrowheads="1"/>
          </p:cNvPicPr>
          <p:nvPr/>
        </p:nvPicPr>
        <p:blipFill>
          <a:blip r:embed="rId3" cstate="print"/>
          <a:srcRect/>
          <a:stretch>
            <a:fillRect/>
          </a:stretch>
        </p:blipFill>
        <p:spPr bwMode="auto">
          <a:xfrm>
            <a:off x="251520" y="3284984"/>
            <a:ext cx="5085650" cy="33843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E:\mamos2\DSC05688.JPG"/>
          <p:cNvPicPr>
            <a:picLocks noChangeAspect="1" noChangeArrowheads="1"/>
          </p:cNvPicPr>
          <p:nvPr/>
        </p:nvPicPr>
        <p:blipFill>
          <a:blip r:embed="rId2" cstate="print"/>
          <a:srcRect/>
          <a:stretch>
            <a:fillRect/>
          </a:stretch>
        </p:blipFill>
        <p:spPr bwMode="auto">
          <a:xfrm>
            <a:off x="251520" y="260648"/>
            <a:ext cx="5904656" cy="3929405"/>
          </a:xfrm>
          <a:prstGeom prst="rect">
            <a:avLst/>
          </a:prstGeom>
          <a:noFill/>
        </p:spPr>
      </p:pic>
      <p:pic>
        <p:nvPicPr>
          <p:cNvPr id="5124" name="Picture 4" descr="E:\mamos2\DSC05693.JPG"/>
          <p:cNvPicPr>
            <a:picLocks noChangeAspect="1" noChangeArrowheads="1"/>
          </p:cNvPicPr>
          <p:nvPr/>
        </p:nvPicPr>
        <p:blipFill>
          <a:blip r:embed="rId3" cstate="print"/>
          <a:srcRect/>
          <a:stretch>
            <a:fillRect/>
          </a:stretch>
        </p:blipFill>
        <p:spPr bwMode="auto">
          <a:xfrm>
            <a:off x="4283968" y="3501008"/>
            <a:ext cx="4652828" cy="309634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78</TotalTime>
  <Words>275</Words>
  <Application>Microsoft Office PowerPoint</Application>
  <PresentationFormat>On-screen Show (4:3)</PresentationFormat>
  <Paragraphs>43</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KLAIPĖDOS M. LOPŠELIS-DARŽELIS ,,LIEPAITĖ’’   PRIEŠMOKYKLINĖ ,,ŽVAIGŽDUČIŲ’’ GRUPĖ  PROJEKTAS ,,VIRTUVĖS ŠEFO DIENA’’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KLAIPĖDOS M. LOPŠELIS-DARŽELIS ,,LIEPAITĖ’’   PRANEŠIMAS ,,PROJEKTINĖ VEIKLA VARDAN VEIKSMINGO VAIKŲ UGDYMO’’</dc:title>
  <dc:creator>Dell</dc:creator>
  <cp:lastModifiedBy>Dell</cp:lastModifiedBy>
  <cp:revision>9</cp:revision>
  <dcterms:created xsi:type="dcterms:W3CDTF">2014-11-03T16:19:26Z</dcterms:created>
  <dcterms:modified xsi:type="dcterms:W3CDTF">2014-11-04T17:00:17Z</dcterms:modified>
</cp:coreProperties>
</file>