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1854" y="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69D5E0-4E8E-B2C8-2343-7D858639DB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" b="3509"/>
          <a:stretch>
            <a:fillRect/>
          </a:stretch>
        </p:blipFill>
        <p:spPr>
          <a:xfrm>
            <a:off x="20" y="10"/>
            <a:ext cx="7252212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1551" y="476518"/>
            <a:ext cx="2584324" cy="3958957"/>
          </a:xfrm>
          <a:noFill/>
        </p:spPr>
        <p:txBody>
          <a:bodyPr vert="horz" lIns="91440" tIns="45720" rIns="91440" bIns="45720" rtlCol="0" anchor="b">
            <a:normAutofit fontScale="90000"/>
          </a:bodyPr>
          <a:lstStyle/>
          <a:p>
            <a:pPr defTabSz="914400">
              <a:lnSpc>
                <a:spcPct val="90000"/>
              </a:lnSpc>
            </a:pPr>
            <a:r>
              <a:rPr lang="en-US" sz="4200" dirty="0" err="1">
                <a:latin typeface="Comic Sans MS" panose="030F0702030302020204" pitchFamily="66" charset="0"/>
              </a:rPr>
              <a:t>Šv</a:t>
            </a:r>
            <a:r>
              <a:rPr lang="en-US" sz="4200" dirty="0">
                <a:latin typeface="Comic Sans MS" panose="030F0702030302020204" pitchFamily="66" charset="0"/>
              </a:rPr>
              <a:t>. </a:t>
            </a:r>
            <a:r>
              <a:rPr lang="en-US" sz="4200" dirty="0" err="1">
                <a:latin typeface="Comic Sans MS" panose="030F0702030302020204" pitchFamily="66" charset="0"/>
              </a:rPr>
              <a:t>Rašto</a:t>
            </a:r>
            <a:r>
              <a:rPr lang="en-US" sz="4200" dirty="0">
                <a:latin typeface="Comic Sans MS" panose="030F0702030302020204" pitchFamily="66" charset="0"/>
              </a:rPr>
              <a:t> BINGO – </a:t>
            </a:r>
            <a:r>
              <a:rPr lang="en-US" sz="4200" dirty="0" err="1">
                <a:latin typeface="Comic Sans MS" panose="030F0702030302020204" pitchFamily="66" charset="0"/>
              </a:rPr>
              <a:t>inovatyvus</a:t>
            </a:r>
            <a:r>
              <a:rPr lang="en-US" sz="4200" dirty="0">
                <a:latin typeface="Comic Sans MS" panose="030F0702030302020204" pitchFamily="66" charset="0"/>
              </a:rPr>
              <a:t> </a:t>
            </a:r>
            <a:r>
              <a:rPr lang="en-US" sz="4200" dirty="0" err="1">
                <a:latin typeface="Comic Sans MS" panose="030F0702030302020204" pitchFamily="66" charset="0"/>
              </a:rPr>
              <a:t>žaidimas</a:t>
            </a:r>
            <a:r>
              <a:rPr lang="en-US" sz="4200" dirty="0">
                <a:latin typeface="Comic Sans MS" panose="030F0702030302020204" pitchFamily="66" charset="0"/>
              </a:rPr>
              <a:t> </a:t>
            </a:r>
            <a:r>
              <a:rPr lang="en-US" sz="4200" dirty="0" err="1">
                <a:latin typeface="Comic Sans MS" panose="030F0702030302020204" pitchFamily="66" charset="0"/>
              </a:rPr>
              <a:t>tikybos</a:t>
            </a:r>
            <a:r>
              <a:rPr lang="en-US" sz="4200" dirty="0">
                <a:latin typeface="Comic Sans MS" panose="030F0702030302020204" pitchFamily="66" charset="0"/>
              </a:rPr>
              <a:t> </a:t>
            </a:r>
            <a:r>
              <a:rPr lang="en-US" sz="4200" dirty="0" err="1">
                <a:latin typeface="Comic Sans MS" panose="030F0702030302020204" pitchFamily="66" charset="0"/>
              </a:rPr>
              <a:t>pamokoje</a:t>
            </a:r>
            <a:endParaRPr lang="en-US" sz="4200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EFE587-FEB6-D1B2-E0CC-CF8B18381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2613" y="5074276"/>
            <a:ext cx="3193961" cy="1519707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marL="0" indent="0" algn="ctr" defTabSz="914400">
              <a:lnSpc>
                <a:spcPct val="90000"/>
              </a:lnSpc>
              <a:spcBef>
                <a:spcPts val="1000"/>
              </a:spcBef>
              <a:buNone/>
            </a:pPr>
            <a:r>
              <a:rPr lang="en-US" sz="2400" dirty="0" err="1">
                <a:latin typeface="Comic Sans MS" panose="030F0702030302020204" pitchFamily="66" charset="0"/>
              </a:rPr>
              <a:t>Vyr</a:t>
            </a:r>
            <a:r>
              <a:rPr lang="en-US" sz="2400" dirty="0">
                <a:latin typeface="Comic Sans MS" panose="030F0702030302020204" pitchFamily="66" charset="0"/>
              </a:rPr>
              <a:t>. </a:t>
            </a:r>
            <a:r>
              <a:rPr lang="en-US" sz="2400" dirty="0" err="1">
                <a:latin typeface="Comic Sans MS" panose="030F0702030302020204" pitchFamily="66" charset="0"/>
              </a:rPr>
              <a:t>mokytoja</a:t>
            </a:r>
            <a:r>
              <a:rPr lang="en-US" sz="2400" dirty="0">
                <a:latin typeface="Comic Sans MS" panose="030F0702030302020204" pitchFamily="66" charset="0"/>
              </a:rPr>
              <a:t> Virginija </a:t>
            </a:r>
            <a:r>
              <a:rPr lang="en-US" sz="2400" dirty="0" err="1">
                <a:latin typeface="Comic Sans MS" panose="030F0702030302020204" pitchFamily="66" charset="0"/>
              </a:rPr>
              <a:t>Balsytė</a:t>
            </a:r>
            <a:r>
              <a:rPr lang="en-US" sz="2400" dirty="0">
                <a:latin typeface="Comic Sans MS" panose="030F0702030302020204" pitchFamily="66" charset="0"/>
              </a:rPr>
              <a:t>- </a:t>
            </a:r>
            <a:r>
              <a:rPr lang="en-US" sz="2400" dirty="0" err="1">
                <a:latin typeface="Comic Sans MS" panose="030F0702030302020204" pitchFamily="66" charset="0"/>
              </a:rPr>
              <a:t>Jackuvienė</a:t>
            </a:r>
            <a:endParaRPr lang="en-US" sz="2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95" y="586855"/>
            <a:ext cx="3028377" cy="3387497"/>
          </a:xfrm>
        </p:spPr>
        <p:txBody>
          <a:bodyPr anchor="b">
            <a:noAutofit/>
          </a:bodyPr>
          <a:lstStyle/>
          <a:p>
            <a:r>
              <a:rPr lang="lt-LT" dirty="0">
                <a:solidFill>
                  <a:srgbClr val="FFFFFF"/>
                </a:solidFill>
                <a:latin typeface="Comic Sans MS" panose="030F0702030302020204" pitchFamily="66" charset="0"/>
              </a:rPr>
              <a:t>Kodėl žaidimai tikybos pamokoje?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1107" y="649480"/>
            <a:ext cx="2939005" cy="5546047"/>
          </a:xfrm>
        </p:spPr>
        <p:txBody>
          <a:bodyPr anchor="ctr">
            <a:normAutofit/>
          </a:bodyPr>
          <a:lstStyle/>
          <a:p>
            <a:r>
              <a:rPr lang="lt-LT" sz="2000" dirty="0">
                <a:latin typeface="Comic Sans MS" panose="030F0702030302020204" pitchFamily="66" charset="0"/>
              </a:rPr>
              <a:t> Skatina įsitraukimą ir aktyvų mokymąsi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 Šv. Raštas tampa gyvas – išgyvenamas per veiklą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 Pat</a:t>
            </a:r>
            <a:r>
              <a:rPr lang="en-US" sz="2000" dirty="0" err="1">
                <a:latin typeface="Comic Sans MS" panose="030F0702030302020204" pitchFamily="66" charset="0"/>
              </a:rPr>
              <a:t>yriminis</a:t>
            </a:r>
            <a:r>
              <a:rPr lang="lt-LT" sz="2000" dirty="0">
                <a:latin typeface="Comic Sans MS" panose="030F0702030302020204" pitchFamily="66" charset="0"/>
              </a:rPr>
              <a:t> ugdymas, kaip rekomenduoja atnaujinta programa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Padeda vienodinti skirtingą mokinių pasirengimą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3F8F9E-147C-0E10-E2A1-28C2A72510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2126" y="1024423"/>
            <a:ext cx="2711832" cy="4821033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r>
              <a:rPr lang="lt-LT" dirty="0">
                <a:solidFill>
                  <a:srgbClr val="FFFFFF"/>
                </a:solidFill>
                <a:latin typeface="Comic Sans MS" panose="030F0702030302020204" pitchFamily="66" charset="0"/>
              </a:rPr>
              <a:t>Žaidimo esmė – kas tai?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8370" y="649480"/>
            <a:ext cx="3011742" cy="5546047"/>
          </a:xfrm>
        </p:spPr>
        <p:txBody>
          <a:bodyPr anchor="ctr">
            <a:normAutofit/>
          </a:bodyPr>
          <a:lstStyle/>
          <a:p>
            <a:r>
              <a:rPr lang="lt-LT" sz="2000" dirty="0">
                <a:latin typeface="Comic Sans MS" panose="030F0702030302020204" pitchFamily="66" charset="0"/>
              </a:rPr>
              <a:t>Kortelėse – 25 Šv. Rašto vietos, viena – Nemokamas langelis</a:t>
            </a:r>
            <a:r>
              <a:rPr lang="en-US" sz="2000" dirty="0">
                <a:latin typeface="Comic Sans MS" panose="030F0702030302020204" pitchFamily="66" charset="0"/>
              </a:rPr>
              <a:t>- DOVANA</a:t>
            </a:r>
            <a:endParaRPr lang="lt-LT" sz="2000" dirty="0">
              <a:latin typeface="Comic Sans MS" panose="030F0702030302020204" pitchFamily="66" charset="0"/>
            </a:endParaRPr>
          </a:p>
          <a:p>
            <a:r>
              <a:rPr lang="lt-LT" sz="2000" dirty="0">
                <a:latin typeface="Comic Sans MS" panose="030F0702030302020204" pitchFamily="66" charset="0"/>
              </a:rPr>
              <a:t>Mokytojas</a:t>
            </a:r>
            <a:r>
              <a:rPr lang="en-US" sz="2000" dirty="0">
                <a:latin typeface="Comic Sans MS" panose="030F0702030302020204" pitchFamily="66" charset="0"/>
              </a:rPr>
              <a:t>/ </a:t>
            </a:r>
            <a:r>
              <a:rPr lang="en-US" sz="2000" dirty="0" err="1">
                <a:latin typeface="Comic Sans MS" panose="030F0702030302020204" pitchFamily="66" charset="0"/>
              </a:rPr>
              <a:t>mokinys</a:t>
            </a:r>
            <a:r>
              <a:rPr lang="lt-LT" sz="2000" dirty="0">
                <a:latin typeface="Comic Sans MS" panose="030F0702030302020204" pitchFamily="66" charset="0"/>
              </a:rPr>
              <a:t> perskaito citatą, mokiniai ją atpažįsta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Pirmas surinkęs eilę</a:t>
            </a:r>
            <a:r>
              <a:rPr lang="en-US" sz="2000" dirty="0">
                <a:latin typeface="Comic Sans MS" panose="030F0702030302020204" pitchFamily="66" charset="0"/>
              </a:rPr>
              <a:t> (</a:t>
            </a:r>
            <a:r>
              <a:rPr lang="en-US" sz="2000" dirty="0" err="1">
                <a:latin typeface="Comic Sans MS" panose="030F0702030302020204" pitchFamily="66" charset="0"/>
              </a:rPr>
              <a:t>horizontalai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vertikaliai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ar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įstrižai</a:t>
            </a:r>
            <a:r>
              <a:rPr lang="en-US" sz="2000" dirty="0">
                <a:latin typeface="Comic Sans MS" panose="030F0702030302020204" pitchFamily="66" charset="0"/>
              </a:rPr>
              <a:t>)</a:t>
            </a:r>
            <a:r>
              <a:rPr lang="lt-LT" sz="2000" dirty="0">
                <a:latin typeface="Comic Sans MS" panose="030F0702030302020204" pitchFamily="66" charset="0"/>
              </a:rPr>
              <a:t> – sušunka „BINGO!“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Tinka 5–10 kl. mokiniams, pritaikoma ir jaunesniems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CED51B-EE3A-7A98-EDD8-9378FF2A27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2126" y="1024422"/>
            <a:ext cx="2711832" cy="4821034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297" y="502020"/>
            <a:ext cx="4415162" cy="1642970"/>
          </a:xfrm>
        </p:spPr>
        <p:txBody>
          <a:bodyPr anchor="b">
            <a:normAutofit/>
          </a:bodyPr>
          <a:lstStyle/>
          <a:p>
            <a:r>
              <a:rPr lang="en-US" dirty="0" err="1">
                <a:latin typeface="Comic Sans MS" panose="030F0702030302020204" pitchFamily="66" charset="0"/>
              </a:rPr>
              <a:t>Nauda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mokiniui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8692" y="2405894"/>
            <a:ext cx="3986392" cy="3535083"/>
          </a:xfrm>
        </p:spPr>
        <p:txBody>
          <a:bodyPr anchor="t">
            <a:normAutofit/>
          </a:bodyPr>
          <a:lstStyle/>
          <a:p>
            <a:r>
              <a:rPr lang="lt-LT" sz="2000" dirty="0">
                <a:latin typeface="Comic Sans MS" panose="030F0702030302020204" pitchFamily="66" charset="0"/>
              </a:rPr>
              <a:t> Gerėja Biblijos struktūros pažinimas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Skatinamas kritinis mąstymas ir dėmesingas klausymasis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Stiprinamas tikėjimo žodynas žaismingai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 Refleksija ir vertybių ugdymas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5"/>
            <a:ext cx="306939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"/>
            <a:ext cx="306939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2"/>
            <a:ext cx="3051501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10"/>
            <a:ext cx="2708601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91C4CE-4873-AB99-D8E7-425F5E3EC5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4499" y="909081"/>
            <a:ext cx="2852848" cy="5071731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B66D7F65-E9B6-4775-8355-D095CC73C1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9144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297" y="502021"/>
            <a:ext cx="4629946" cy="1655483"/>
          </a:xfrm>
        </p:spPr>
        <p:txBody>
          <a:bodyPr anchor="b">
            <a:normAutofit/>
          </a:bodyPr>
          <a:lstStyle/>
          <a:p>
            <a:r>
              <a:rPr lang="en-US" dirty="0" err="1">
                <a:latin typeface="Comic Sans MS" panose="030F0702030302020204" pitchFamily="66" charset="0"/>
              </a:rPr>
              <a:t>Nauda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mokytojui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297" y="2408518"/>
            <a:ext cx="4629947" cy="3535083"/>
          </a:xfrm>
        </p:spPr>
        <p:txBody>
          <a:bodyPr>
            <a:normAutofit/>
          </a:bodyPr>
          <a:lstStyle/>
          <a:p>
            <a:r>
              <a:rPr lang="lt-LT" sz="2000" dirty="0">
                <a:latin typeface="Comic Sans MS" panose="030F0702030302020204" pitchFamily="66" charset="0"/>
              </a:rPr>
              <a:t>Lengva integruoti į pamoką – pradžiai, pabaigai ar refleksijai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Galimybė diferencijuoti pagal sudėtingumą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Skatina visų mokinių įsitraukimą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Sukurtos 20 kortelių – paruošta naudoti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D2FCD8-1818-B575-FBA2-6F943E20DE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41" r="5477" b="3"/>
          <a:stretch>
            <a:fillRect/>
          </a:stretch>
        </p:blipFill>
        <p:spPr>
          <a:xfrm>
            <a:off x="6086475" y="-12515"/>
            <a:ext cx="3057525" cy="6418631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9143998" cy="461774"/>
          </a:xfrm>
          <a:prstGeom prst="rect">
            <a:avLst/>
          </a:prstGeom>
          <a:gradFill>
            <a:gsLst>
              <a:gs pos="0">
                <a:srgbClr val="000000"/>
              </a:gs>
              <a:gs pos="70000">
                <a:schemeClr val="accent1">
                  <a:lumMod val="7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5" y="6406115"/>
            <a:ext cx="3057523" cy="464399"/>
          </a:xfrm>
          <a:prstGeom prst="rect">
            <a:avLst/>
          </a:prstGeom>
          <a:gradFill>
            <a:gsLst>
              <a:gs pos="19000">
                <a:srgbClr val="000000">
                  <a:alpha val="46000"/>
                </a:srgbClr>
              </a:gs>
              <a:gs pos="99000">
                <a:schemeClr val="accent1"/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0" y="-10886"/>
            <a:ext cx="4000647" cy="2509387"/>
          </a:xfrm>
        </p:spPr>
        <p:txBody>
          <a:bodyPr anchor="ctr">
            <a:normAutofit/>
          </a:bodyPr>
          <a:lstStyle/>
          <a:p>
            <a:r>
              <a:rPr lang="en-US" dirty="0" err="1">
                <a:latin typeface="Comic Sans MS" panose="030F0702030302020204" pitchFamily="66" charset="0"/>
              </a:rPr>
              <a:t>Ugdomos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kompetencijos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3037" y="2382592"/>
            <a:ext cx="3799267" cy="3857487"/>
          </a:xfrm>
        </p:spPr>
        <p:txBody>
          <a:bodyPr anchor="ctr">
            <a:normAutofit/>
          </a:bodyPr>
          <a:lstStyle/>
          <a:p>
            <a:r>
              <a:rPr lang="lt-LT" sz="2000" dirty="0">
                <a:latin typeface="Comic Sans MS" panose="030F0702030302020204" pitchFamily="66" charset="0"/>
              </a:rPr>
              <a:t>Pažinimo kompetencija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Kultūrinė kompetencija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Kūrybiškumo kompetencija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Komunikavimo kompetencija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Socialinė ir emocinė kompetencija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Vertybinis aspektas: pagarba Dievo Žodžiui, bendrystė, tikėjimas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898400-E549-5C6A-7BDE-CE75935786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3424"/>
          <a:stretch>
            <a:fillRect/>
          </a:stretch>
        </p:blipFill>
        <p:spPr>
          <a:xfrm>
            <a:off x="5143347" y="-10886"/>
            <a:ext cx="4000653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86855"/>
            <a:ext cx="3028369" cy="3387497"/>
          </a:xfrm>
        </p:spPr>
        <p:txBody>
          <a:bodyPr anchor="b">
            <a:normAutofit/>
          </a:bodyPr>
          <a:lstStyle/>
          <a:p>
            <a:r>
              <a:rPr lang="en-US" dirty="0" err="1">
                <a:solidFill>
                  <a:srgbClr val="FFFFFF"/>
                </a:solidFill>
                <a:latin typeface="Comic Sans MS" panose="030F0702030302020204" pitchFamily="66" charset="0"/>
              </a:rPr>
              <a:t>Praktiškai</a:t>
            </a:r>
            <a:r>
              <a:rPr lang="en-US" dirty="0">
                <a:solidFill>
                  <a:srgbClr val="FFFFFF"/>
                </a:solidFill>
                <a:latin typeface="Comic Sans MS" panose="030F0702030302020204" pitchFamily="66" charset="0"/>
              </a:rPr>
              <a:t> – </a:t>
            </a:r>
            <a:r>
              <a:rPr lang="en-US" dirty="0" err="1">
                <a:solidFill>
                  <a:srgbClr val="FFFFFF"/>
                </a:solidFill>
                <a:latin typeface="Comic Sans MS" panose="030F0702030302020204" pitchFamily="66" charset="0"/>
              </a:rPr>
              <a:t>kaip</a:t>
            </a:r>
            <a:r>
              <a:rPr lang="en-US" dirty="0">
                <a:solidFill>
                  <a:srgbClr val="FFFFFF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Comic Sans MS" panose="030F0702030302020204" pitchFamily="66" charset="0"/>
              </a:rPr>
              <a:t>naudoti</a:t>
            </a:r>
            <a:r>
              <a:rPr lang="en-US" dirty="0">
                <a:solidFill>
                  <a:srgbClr val="FFFFFF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8376" y="649480"/>
            <a:ext cx="3011735" cy="5546047"/>
          </a:xfrm>
        </p:spPr>
        <p:txBody>
          <a:bodyPr anchor="ctr">
            <a:noAutofit/>
          </a:bodyPr>
          <a:lstStyle/>
          <a:p>
            <a:r>
              <a:rPr lang="lt-LT" sz="2000" dirty="0">
                <a:latin typeface="Comic Sans MS" panose="030F0702030302020204" pitchFamily="66" charset="0"/>
              </a:rPr>
              <a:t>Naudoti Word / PDF / Canva šablonus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Teminis pritaikymas: Meilė, Tikėjimas, Atleidimas, Viltis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Refleksija: mokiniai aptaria, kas jiems įstrigo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Integracija su kitais metodais: viktorina, diskusija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94A53C-541C-CFAE-90CB-017A51D9C8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2126" y="1024422"/>
            <a:ext cx="2711832" cy="4821034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18186"/>
            <a:ext cx="5426609" cy="1081825"/>
          </a:xfrm>
        </p:spPr>
        <p:txBody>
          <a:bodyPr anchor="b">
            <a:normAutofit/>
          </a:bodyPr>
          <a:lstStyle/>
          <a:p>
            <a:r>
              <a:rPr lang="en-US" dirty="0" err="1">
                <a:latin typeface="Comic Sans MS" panose="030F0702030302020204" pitchFamily="66" charset="0"/>
              </a:rPr>
              <a:t>Išvada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8692" y="2405894"/>
            <a:ext cx="3986392" cy="3535083"/>
          </a:xfrm>
        </p:spPr>
        <p:txBody>
          <a:bodyPr anchor="t">
            <a:normAutofit/>
          </a:bodyPr>
          <a:lstStyle/>
          <a:p>
            <a:r>
              <a:rPr lang="lt-LT" sz="2000" dirty="0">
                <a:latin typeface="Comic Sans MS" panose="030F0702030302020204" pitchFamily="66" charset="0"/>
              </a:rPr>
              <a:t>Šv. Rašto BINGO – gyvas būdas stiprinti tikėjimą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Mokytojas – kūrėjas ir inovatorius</a:t>
            </a:r>
          </a:p>
          <a:p>
            <a:r>
              <a:rPr lang="lt-LT" sz="2000" dirty="0">
                <a:latin typeface="Comic Sans MS" panose="030F0702030302020204" pitchFamily="66" charset="0"/>
              </a:rPr>
              <a:t>Šv. Rašto pažinimas – tai gyvas Dievo žodžio supratimas, įsišaknijęs tikėjime, kultūroje ir asmeniniame gyvenime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5"/>
            <a:ext cx="306939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"/>
            <a:ext cx="306939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2"/>
            <a:ext cx="3051501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10"/>
            <a:ext cx="2708601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B2F373-B967-B4B6-F161-7B39401B5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4499" y="909081"/>
            <a:ext cx="2852848" cy="5071731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4E37431-20F0-4DD6-84A9-ED2B64494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AE98B72-66C6-4AB4-AF0D-BA830DE86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07EAFC6-733F-403D-BB4D-05A3A2874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7A36730-4CB0-4F61-AD11-A44C976583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69C79E1-F916-4929-A4F3-DE763D4BF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67334AB-16BD-4EC7-8C6B-4B51716009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9F0A74-26DA-AC36-BDD8-B5AA57AFC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162" y="-219734"/>
            <a:ext cx="3323877" cy="350738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kern="1200" dirty="0">
                <a:solidFill>
                  <a:srgbClr val="FFFFFF"/>
                </a:solidFill>
                <a:latin typeface="Comic Sans MS" panose="030F0702030302020204" pitchFamily="66" charset="0"/>
              </a:rPr>
              <a:t>AČIŪ</a:t>
            </a:r>
            <a:br>
              <a:rPr lang="en-US" kern="1200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r>
              <a:rPr lang="en-US" kern="1200" dirty="0">
                <a:solidFill>
                  <a:srgbClr val="FFFFFF"/>
                </a:solidFill>
                <a:latin typeface="Comic Sans MS" panose="030F0702030302020204" pitchFamily="66" charset="0"/>
              </a:rPr>
              <a:t> UŽ DĖMESĮ</a:t>
            </a:r>
          </a:p>
        </p:txBody>
      </p:sp>
      <p:pic>
        <p:nvPicPr>
          <p:cNvPr id="5" name="Content Placeholder 4" descr="A screenshot of a cell phone&#10;&#10;AI-generated content may be incorrect.">
            <a:extLst>
              <a:ext uri="{FF2B5EF4-FFF2-40B4-BE49-F238E27FC236}">
                <a16:creationId xmlns:a16="http://schemas.microsoft.com/office/drawing/2014/main" id="{614E71C9-43EA-D9F9-C09F-BBDAC1BAB2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15983" y="457199"/>
            <a:ext cx="3318273" cy="5899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53700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251</Words>
  <Application>Microsoft Office PowerPoint</Application>
  <PresentationFormat>On-screen Show (4:3)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Comic Sans MS</vt:lpstr>
      <vt:lpstr>Office Theme</vt:lpstr>
      <vt:lpstr>Šv. Rašto BINGO – inovatyvus žaidimas tikybos pamokoje</vt:lpstr>
      <vt:lpstr>Kodėl žaidimai tikybos pamokoje?</vt:lpstr>
      <vt:lpstr>Žaidimo esmė – kas tai?</vt:lpstr>
      <vt:lpstr>Nauda mokiniui</vt:lpstr>
      <vt:lpstr>Nauda mokytojui</vt:lpstr>
      <vt:lpstr>Ugdomos kompetencijos</vt:lpstr>
      <vt:lpstr>Praktiškai – kaip naudoti?</vt:lpstr>
      <vt:lpstr>Išvada</vt:lpstr>
      <vt:lpstr>AČIŪ  UŽ DĖMESĮ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Virginija Balsytė-Jackuvienė</cp:lastModifiedBy>
  <cp:revision>4</cp:revision>
  <dcterms:created xsi:type="dcterms:W3CDTF">2013-01-27T09:14:16Z</dcterms:created>
  <dcterms:modified xsi:type="dcterms:W3CDTF">2026-01-05T20:15:29Z</dcterms:modified>
  <cp:category/>
</cp:coreProperties>
</file>